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69" d="100"/>
          <a:sy n="69" d="100"/>
        </p:scale>
        <p:origin x="9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5C9B3-7810-4785-B9B1-D4C95F00EE24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5DE1-38FF-483A-AEA2-3F17576D7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28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5C9B3-7810-4785-B9B1-D4C95F00EE24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5DE1-38FF-483A-AEA2-3F17576D7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91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5C9B3-7810-4785-B9B1-D4C95F00EE24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5DE1-38FF-483A-AEA2-3F17576D7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122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5C9B3-7810-4785-B9B1-D4C95F00EE24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5DE1-38FF-483A-AEA2-3F17576D7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571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5C9B3-7810-4785-B9B1-D4C95F00EE24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5DE1-38FF-483A-AEA2-3F17576D7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524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5C9B3-7810-4785-B9B1-D4C95F00EE24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5DE1-38FF-483A-AEA2-3F17576D7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1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5C9B3-7810-4785-B9B1-D4C95F00EE24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5DE1-38FF-483A-AEA2-3F17576D7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509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5C9B3-7810-4785-B9B1-D4C95F00EE24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5DE1-38FF-483A-AEA2-3F17576D7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543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5C9B3-7810-4785-B9B1-D4C95F00EE24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5DE1-38FF-483A-AEA2-3F17576D7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358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5C9B3-7810-4785-B9B1-D4C95F00EE24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5DE1-38FF-483A-AEA2-3F17576D7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669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5C9B3-7810-4785-B9B1-D4C95F00EE24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5DE1-38FF-483A-AEA2-3F17576D7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322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5C9B3-7810-4785-B9B1-D4C95F00EE24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95DE1-38FF-483A-AEA2-3F17576D7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98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Image result for alert ca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2044" y="769442"/>
            <a:ext cx="9144000" cy="567910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1"/>
            <a:ext cx="118646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Thermodynamics and reactivity drill </a:t>
            </a:r>
            <a:r>
              <a:rPr lang="en-US" sz="4400" dirty="0">
                <a:solidFill>
                  <a:srgbClr val="FF0000"/>
                </a:solidFill>
              </a:rPr>
              <a:t>and practice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67000" y="5562601"/>
            <a:ext cx="548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/>
              <a:t>Pleez</a:t>
            </a:r>
            <a:r>
              <a:rPr lang="en-US" sz="4400" dirty="0"/>
              <a:t> don’t picks </a:t>
            </a:r>
            <a:r>
              <a:rPr lang="en-US" sz="4400" dirty="0" err="1"/>
              <a:t>meh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59879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378" y="778933"/>
            <a:ext cx="70894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Name the three main thermodynamic `state’ functions we discussed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6934906" y="234130"/>
            <a:ext cx="4684889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Gibbs Free Energy = </a:t>
            </a:r>
            <a:r>
              <a:rPr lang="en-US" sz="32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G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89422" y="887997"/>
            <a:ext cx="3815645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Enthalpy = </a:t>
            </a:r>
            <a:r>
              <a:rPr lang="en-US" sz="32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H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89422" y="1541864"/>
            <a:ext cx="3815645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Entropy </a:t>
            </a:r>
            <a:r>
              <a:rPr lang="en-US" sz="32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S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378" y="2364037"/>
            <a:ext cx="111308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Thermodynamic state functions are_____________ independent.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686550" y="2195731"/>
            <a:ext cx="1985963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path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0013" y="3301802"/>
            <a:ext cx="93318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Which state function reflects bond energy differences?  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9261034" y="3316466"/>
            <a:ext cx="2797616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Enthalpy = </a:t>
            </a:r>
            <a:r>
              <a:rPr lang="en-US" sz="32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H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4028" y="4853739"/>
            <a:ext cx="118646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Which state function reflects the competition of two opposing tendencies in reactions ?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4746977" y="5392348"/>
            <a:ext cx="4684889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Gibbs Free Energy = </a:t>
            </a:r>
            <a:r>
              <a:rPr lang="en-US" sz="32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G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6334" y="3824217"/>
            <a:ext cx="119200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What physical condition must exist for heat of reaction to equal enthalpy or reaction?</a:t>
            </a:r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4500563" y="4325638"/>
            <a:ext cx="6786562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Reaction must be run at constant P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558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  <p:bldP spid="6" grpId="0" animBg="1"/>
      <p:bldP spid="7" grpId="0"/>
      <p:bldP spid="8" grpId="0" animBg="1"/>
      <p:bldP spid="9" grpId="0"/>
      <p:bldP spid="10" grpId="0" animBg="1"/>
      <p:bldP spid="11" grpId="0"/>
      <p:bldP spid="12" grpId="0" animBg="1"/>
      <p:bldP spid="13" grpId="0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49" y="500062"/>
            <a:ext cx="110013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How is the competition just named expressed mathematically?  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943225" y="1200150"/>
            <a:ext cx="2671763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G = H - TS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49" y="2043112"/>
            <a:ext cx="114157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System Entropy, S, is crudely a measure of____________________ 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7486649" y="1784925"/>
            <a:ext cx="3971925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System chaos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300" y="2886074"/>
            <a:ext cx="110013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ym typeface="Symbol" panose="05050102010706020507" pitchFamily="18" charset="2"/>
              </a:rPr>
              <a:t></a:t>
            </a:r>
            <a:r>
              <a:rPr lang="en-US" sz="3200" dirty="0" err="1" smtClean="0">
                <a:sym typeface="Symbol" panose="05050102010706020507" pitchFamily="18" charset="2"/>
              </a:rPr>
              <a:t>S</a:t>
            </a:r>
            <a:r>
              <a:rPr lang="en-US" sz="3200" baseline="-25000" dirty="0" err="1" smtClean="0">
                <a:sym typeface="Symbol" panose="05050102010706020507" pitchFamily="18" charset="2"/>
              </a:rPr>
              <a:t>total</a:t>
            </a:r>
            <a:r>
              <a:rPr lang="en-US" sz="3200" baseline="-25000" dirty="0" smtClean="0">
                <a:sym typeface="Symbol" panose="05050102010706020507" pitchFamily="18" charset="2"/>
              </a:rPr>
              <a:t> </a:t>
            </a:r>
            <a:r>
              <a:rPr lang="en-US" sz="3200" dirty="0" smtClean="0">
                <a:sym typeface="Symbol" panose="05050102010706020507" pitchFamily="18" charset="2"/>
              </a:rPr>
              <a:t>= </a:t>
            </a:r>
            <a:r>
              <a:rPr lang="en-US" sz="3200" dirty="0" err="1" smtClean="0">
                <a:sym typeface="Symbol" panose="05050102010706020507" pitchFamily="18" charset="2"/>
              </a:rPr>
              <a:t>S</a:t>
            </a:r>
            <a:r>
              <a:rPr lang="en-US" sz="3200" baseline="-25000" dirty="0" err="1" smtClean="0">
                <a:sym typeface="Symbol" panose="05050102010706020507" pitchFamily="18" charset="2"/>
              </a:rPr>
              <a:t>system</a:t>
            </a:r>
            <a:r>
              <a:rPr lang="en-US" sz="3200" dirty="0" smtClean="0">
                <a:sym typeface="Symbol" panose="05050102010706020507" pitchFamily="18" charset="2"/>
              </a:rPr>
              <a:t> + </a:t>
            </a:r>
            <a:r>
              <a:rPr lang="en-US" sz="3200" dirty="0" err="1" smtClean="0">
                <a:sym typeface="Symbol" panose="05050102010706020507" pitchFamily="18" charset="2"/>
              </a:rPr>
              <a:t>S</a:t>
            </a:r>
            <a:r>
              <a:rPr lang="en-US" sz="3200" baseline="-25000" dirty="0" err="1" smtClean="0">
                <a:sym typeface="Symbol" panose="05050102010706020507" pitchFamily="18" charset="2"/>
              </a:rPr>
              <a:t>surroundings</a:t>
            </a:r>
            <a:r>
              <a:rPr lang="en-US" sz="3200" dirty="0" smtClean="0">
                <a:sym typeface="Symbol" panose="05050102010706020507" pitchFamily="18" charset="2"/>
              </a:rPr>
              <a:t> always (U-Pick):  </a:t>
            </a:r>
          </a:p>
          <a:p>
            <a:r>
              <a:rPr lang="en-US" sz="3200" dirty="0" smtClean="0">
                <a:sym typeface="Symbol" panose="05050102010706020507" pitchFamily="18" charset="2"/>
              </a:rPr>
              <a:t>a)  = 0  	 b)    &gt; 0            c) </a:t>
            </a:r>
            <a:r>
              <a:rPr lang="en-US" sz="3200" u="sng" dirty="0" smtClean="0">
                <a:sym typeface="Symbol" panose="05050102010706020507" pitchFamily="18" charset="2"/>
              </a:rPr>
              <a:t>&lt;</a:t>
            </a:r>
            <a:r>
              <a:rPr lang="en-US" sz="3200" dirty="0" smtClean="0">
                <a:sym typeface="Symbol" panose="05050102010706020507" pitchFamily="18" charset="2"/>
              </a:rPr>
              <a:t> 0                 d) </a:t>
            </a:r>
            <a:r>
              <a:rPr lang="en-US" sz="3200" u="sng" dirty="0" smtClean="0">
                <a:sym typeface="Symbol" panose="05050102010706020507" pitchFamily="18" charset="2"/>
              </a:rPr>
              <a:t>&gt;</a:t>
            </a:r>
            <a:r>
              <a:rPr lang="en-US" sz="3200" dirty="0" smtClean="0">
                <a:sym typeface="Symbol" panose="05050102010706020507" pitchFamily="18" charset="2"/>
              </a:rPr>
              <a:t>  0</a:t>
            </a:r>
            <a:endParaRPr lang="en-US" sz="3200" u="sng" baseline="-25000" dirty="0"/>
          </a:p>
        </p:txBody>
      </p:sp>
      <p:sp>
        <p:nvSpPr>
          <p:cNvPr id="8" name="Rectangle 7"/>
          <p:cNvSpPr/>
          <p:nvPr/>
        </p:nvSpPr>
        <p:spPr>
          <a:xfrm>
            <a:off x="6386513" y="3414713"/>
            <a:ext cx="1714500" cy="685800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85749" y="4243388"/>
            <a:ext cx="115728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In a reversible thermodynamic process, the system and surroundings are exchanging work and heat at__________________________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5786436" y="4675825"/>
            <a:ext cx="4957762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An infinitely slow rate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090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/>
      <p:bldP spid="6" grpId="0" animBg="1"/>
      <p:bldP spid="7" grpId="0"/>
      <p:bldP spid="8" grpId="0" animBg="1"/>
      <p:bldP spid="9" grpId="0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53206" y="1001197"/>
            <a:ext cx="68952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ym typeface="Symbol" panose="05050102010706020507" pitchFamily="18" charset="2"/>
              </a:rPr>
              <a:t>An endergonic process is one for which: 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7848427" y="1001197"/>
            <a:ext cx="1452736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G &gt;0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53206" y="1753673"/>
            <a:ext cx="62672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ym typeface="Symbol" panose="05050102010706020507" pitchFamily="18" charset="2"/>
              </a:rPr>
              <a:t>Name for process which has G</a:t>
            </a:r>
            <a:r>
              <a:rPr lang="en-US" sz="3200" dirty="0" smtClean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sz="3200" dirty="0" smtClean="0">
                <a:sym typeface="Symbol" panose="05050102010706020507" pitchFamily="18" charset="2"/>
              </a:rPr>
              <a:t>&lt; 0: 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7629526" y="1714500"/>
            <a:ext cx="2128838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Exergonic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3205" y="2457450"/>
            <a:ext cx="81193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Which process predicts spontaneous reaction?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8839200" y="2418277"/>
            <a:ext cx="3352799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Exergonic, </a:t>
            </a:r>
            <a:r>
              <a:rPr lang="en-US" sz="32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G &lt; 0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14425" y="3171825"/>
            <a:ext cx="687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As </a:t>
            </a:r>
            <a:r>
              <a:rPr lang="en-US" sz="3200" dirty="0" smtClean="0">
                <a:sym typeface="Symbol" panose="05050102010706020507" pitchFamily="18" charset="2"/>
              </a:rPr>
              <a:t>G becomes increasing negative, K.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7629527" y="3143250"/>
            <a:ext cx="4562474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Increases (exponentially) with </a:t>
            </a:r>
            <a:r>
              <a:rPr lang="en-US" sz="32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G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2334" y="4099163"/>
            <a:ext cx="91051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At equilibrium the free energy of a system is at a(n):_________________________</a:t>
            </a:r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2334949" y="4613693"/>
            <a:ext cx="2065867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minimum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2633" y="5420610"/>
            <a:ext cx="101692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What is the calculus statement of the above condition? 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9947529" y="5198468"/>
            <a:ext cx="1866519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dG</a:t>
            </a:r>
            <a:r>
              <a:rPr lang="en-US" sz="3600" b="1" dirty="0" smtClean="0">
                <a:solidFill>
                  <a:srgbClr val="FF0000"/>
                </a:solidFill>
              </a:rPr>
              <a:t>=0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507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 animBg="1"/>
      <p:bldP spid="6" grpId="0"/>
      <p:bldP spid="7" grpId="0" animBg="1"/>
      <p:bldP spid="9" grpId="0" animBg="1"/>
      <p:bldP spid="10" grpId="0"/>
      <p:bldP spid="14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8630" y="326382"/>
            <a:ext cx="107013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If </a:t>
            </a:r>
            <a:r>
              <a:rPr lang="en-US" sz="3200" dirty="0" smtClean="0">
                <a:sym typeface="Symbol" panose="05050102010706020507" pitchFamily="18" charset="2"/>
              </a:rPr>
              <a:t></a:t>
            </a:r>
            <a:r>
              <a:rPr lang="en-US" sz="3200" dirty="0" err="1" smtClean="0">
                <a:sym typeface="Symbol" panose="05050102010706020507" pitchFamily="18" charset="2"/>
              </a:rPr>
              <a:t>H</a:t>
            </a:r>
            <a:r>
              <a:rPr lang="en-US" sz="3200" baseline="-25000" dirty="0" err="1" smtClean="0">
                <a:sym typeface="Symbol" panose="05050102010706020507" pitchFamily="18" charset="2"/>
              </a:rPr>
              <a:t>reaction</a:t>
            </a:r>
            <a:r>
              <a:rPr lang="en-US" sz="3200" dirty="0" smtClean="0">
                <a:sym typeface="Symbol" panose="05050102010706020507" pitchFamily="18" charset="2"/>
              </a:rPr>
              <a:t> is &lt; 0, we say the reaction is:___________________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8031957" y="223158"/>
            <a:ext cx="2300287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exothermic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8630" y="981470"/>
            <a:ext cx="108013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If the chemical reaction is endothermic, the reaction __________________heat.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623416" y="1441987"/>
            <a:ext cx="2428875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absorbs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0522" y="4111938"/>
            <a:ext cx="112871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2C</a:t>
            </a:r>
            <a:r>
              <a:rPr lang="en-US" sz="4000" baseline="-25000" dirty="0" smtClean="0"/>
              <a:t>7</a:t>
            </a:r>
            <a:r>
              <a:rPr lang="en-US" sz="4000" dirty="0" smtClean="0"/>
              <a:t>H</a:t>
            </a:r>
            <a:r>
              <a:rPr lang="en-US" sz="4000" baseline="-25000" dirty="0" smtClean="0"/>
              <a:t>5</a:t>
            </a:r>
            <a:r>
              <a:rPr lang="en-US" sz="4000" dirty="0" smtClean="0"/>
              <a:t>N</a:t>
            </a:r>
            <a:r>
              <a:rPr lang="en-US" sz="4000" baseline="-25000" dirty="0" smtClean="0"/>
              <a:t>3</a:t>
            </a:r>
            <a:r>
              <a:rPr lang="en-US" sz="4000" dirty="0" smtClean="0"/>
              <a:t>O</a:t>
            </a:r>
            <a:r>
              <a:rPr lang="en-US" sz="4000" baseline="-25000" dirty="0" smtClean="0"/>
              <a:t>8</a:t>
            </a:r>
            <a:r>
              <a:rPr lang="en-US" sz="4000" dirty="0" smtClean="0"/>
              <a:t> </a:t>
            </a:r>
            <a:r>
              <a:rPr lang="en-US" sz="4000" dirty="0" smtClean="0">
                <a:sym typeface="Wingdings" panose="05000000000000000000" pitchFamily="2" charset="2"/>
              </a:rPr>
              <a:t> 3N</a:t>
            </a:r>
            <a:r>
              <a:rPr lang="en-US" sz="4000" baseline="-25000" dirty="0" smtClean="0">
                <a:sym typeface="Wingdings" panose="05000000000000000000" pitchFamily="2" charset="2"/>
              </a:rPr>
              <a:t>2</a:t>
            </a:r>
            <a:r>
              <a:rPr lang="en-US" sz="4000" dirty="0" smtClean="0">
                <a:sym typeface="Wingdings" panose="05000000000000000000" pitchFamily="2" charset="2"/>
              </a:rPr>
              <a:t> +5H</a:t>
            </a:r>
            <a:r>
              <a:rPr lang="en-US" sz="4000" baseline="-25000" dirty="0" smtClean="0">
                <a:sym typeface="Wingdings" panose="05000000000000000000" pitchFamily="2" charset="2"/>
              </a:rPr>
              <a:t>2</a:t>
            </a:r>
            <a:r>
              <a:rPr lang="en-US" sz="4000" dirty="0" smtClean="0">
                <a:sym typeface="Wingdings" panose="05000000000000000000" pitchFamily="2" charset="2"/>
              </a:rPr>
              <a:t>O + 7CO</a:t>
            </a:r>
            <a:r>
              <a:rPr lang="en-US" sz="4000" baseline="-25000" dirty="0" smtClean="0">
                <a:sym typeface="Wingdings" panose="05000000000000000000" pitchFamily="2" charset="2"/>
              </a:rPr>
              <a:t>2</a:t>
            </a:r>
            <a:r>
              <a:rPr lang="en-US" sz="4000" dirty="0" smtClean="0">
                <a:sym typeface="Wingdings" panose="05000000000000000000" pitchFamily="2" charset="2"/>
              </a:rPr>
              <a:t> + 7C + 1084 kJ/</a:t>
            </a:r>
            <a:r>
              <a:rPr lang="en-US" sz="4000" dirty="0" err="1" smtClean="0">
                <a:sym typeface="Wingdings" panose="05000000000000000000" pitchFamily="2" charset="2"/>
              </a:rPr>
              <a:t>mol</a:t>
            </a:r>
            <a:r>
              <a:rPr lang="en-US" sz="4000" dirty="0" smtClean="0">
                <a:sym typeface="Wingdings" panose="05000000000000000000" pitchFamily="2" charset="2"/>
              </a:rPr>
              <a:t>     </a:t>
            </a:r>
            <a:endParaRPr lang="en-US" sz="4000" dirty="0" smtClean="0"/>
          </a:p>
          <a:p>
            <a:endParaRPr lang="en-US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207260" y="3752860"/>
            <a:ext cx="117633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Guess the sign of </a:t>
            </a:r>
            <a:r>
              <a:rPr lang="en-US" sz="3200" dirty="0" smtClean="0">
                <a:sym typeface="Symbol" panose="05050102010706020507" pitchFamily="18" charset="2"/>
              </a:rPr>
              <a:t>H and S for the reaction below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1066126" y="5160421"/>
            <a:ext cx="2757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ym typeface="Symbol" panose="05050102010706020507" pitchFamily="18" charset="2"/>
              </a:rPr>
              <a:t>H _______</a:t>
            </a:r>
            <a:endParaRPr lang="en-US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977485" y="5053699"/>
            <a:ext cx="2757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ym typeface="Symbol" panose="05050102010706020507" pitchFamily="18" charset="2"/>
              </a:rPr>
              <a:t>S _______</a:t>
            </a:r>
            <a:endParaRPr lang="en-US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743581" y="4806477"/>
            <a:ext cx="1414462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&gt;</a:t>
            </a:r>
            <a:r>
              <a:rPr lang="en-US" sz="3600" b="1" dirty="0" smtClean="0">
                <a:solidFill>
                  <a:srgbClr val="FF0000"/>
                </a:solidFill>
              </a:rPr>
              <a:t>0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76190" y="4957862"/>
            <a:ext cx="1153717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&lt;0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9781" y="5720504"/>
            <a:ext cx="9144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Which direction does the reaction above run ?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8472488" y="5487883"/>
            <a:ext cx="3719512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Towards products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0522" y="2002550"/>
            <a:ext cx="105656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What do chemical systems prefer to do, endo or exothermic reaction?</a:t>
            </a:r>
            <a:endParaRPr lang="en-US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2318423" y="2448604"/>
            <a:ext cx="2768204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Exothermic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3186821"/>
            <a:ext cx="12435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 reaction can be spontaneous even endothermic if: 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9086858" y="3239327"/>
            <a:ext cx="2406011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T</a:t>
            </a:r>
            <a:r>
              <a:rPr lang="en-US" sz="32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S &gt; H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523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/>
      <p:bldP spid="7" grpId="0" animBg="1"/>
      <p:bldP spid="8" grpId="0"/>
      <p:bldP spid="9" grpId="0"/>
      <p:bldP spid="10" grpId="0"/>
      <p:bldP spid="11" grpId="0"/>
      <p:bldP spid="12" grpId="0" animBg="1"/>
      <p:bldP spid="13" grpId="0" animBg="1"/>
      <p:bldP spid="14" grpId="0"/>
      <p:bldP spid="15" grpId="0" animBg="1"/>
      <p:bldP spid="17" grpId="0"/>
      <p:bldP spid="18" grpId="0" animBg="1"/>
      <p:bldP spid="19" grpId="0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3971925" y="1093972"/>
            <a:ext cx="5100638" cy="4668135"/>
          </a:xfrm>
          <a:custGeom>
            <a:avLst/>
            <a:gdLst>
              <a:gd name="connsiteX0" fmla="*/ 0 w 5100638"/>
              <a:gd name="connsiteY0" fmla="*/ 3023115 h 4668135"/>
              <a:gd name="connsiteX1" fmla="*/ 857250 w 5100638"/>
              <a:gd name="connsiteY1" fmla="*/ 3037403 h 4668135"/>
              <a:gd name="connsiteX2" fmla="*/ 2700338 w 5100638"/>
              <a:gd name="connsiteY2" fmla="*/ 8453 h 4668135"/>
              <a:gd name="connsiteX3" fmla="*/ 3971925 w 5100638"/>
              <a:gd name="connsiteY3" fmla="*/ 4108965 h 4668135"/>
              <a:gd name="connsiteX4" fmla="*/ 5100638 w 5100638"/>
              <a:gd name="connsiteY4" fmla="*/ 4523303 h 4668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00638" h="4668135">
                <a:moveTo>
                  <a:pt x="0" y="3023115"/>
                </a:moveTo>
                <a:cubicBezTo>
                  <a:pt x="203597" y="3281481"/>
                  <a:pt x="407194" y="3539847"/>
                  <a:pt x="857250" y="3037403"/>
                </a:cubicBezTo>
                <a:cubicBezTo>
                  <a:pt x="1307306" y="2534959"/>
                  <a:pt x="2181226" y="-170141"/>
                  <a:pt x="2700338" y="8453"/>
                </a:cubicBezTo>
                <a:cubicBezTo>
                  <a:pt x="3219450" y="187047"/>
                  <a:pt x="3571875" y="3356490"/>
                  <a:pt x="3971925" y="4108965"/>
                </a:cubicBezTo>
                <a:cubicBezTo>
                  <a:pt x="4371975" y="4861440"/>
                  <a:pt x="4736306" y="4692371"/>
                  <a:pt x="5100638" y="4523303"/>
                </a:cubicBezTo>
              </a:path>
            </a:pathLst>
          </a:cu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100012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Where is </a:t>
            </a:r>
            <a:r>
              <a:rPr lang="en-US" sz="3200" dirty="0" smtClean="0">
                <a:sym typeface="Symbol" panose="05050102010706020507" pitchFamily="18" charset="2"/>
              </a:rPr>
              <a:t>G on this energy diagram ? (come up and point)</a:t>
            </a:r>
            <a:endParaRPr lang="en-US" sz="3200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5943600" y="4402508"/>
            <a:ext cx="14288" cy="1343025"/>
          </a:xfrm>
          <a:prstGeom prst="straightConnector1">
            <a:avLst/>
          </a:prstGeom>
          <a:ln w="50800">
            <a:solidFill>
              <a:srgbClr val="FF0000"/>
            </a:solidFill>
            <a:headEnd type="stealt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429000" y="4359645"/>
            <a:ext cx="5086350" cy="5715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667125" y="5751697"/>
            <a:ext cx="5086350" cy="5715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93319" y="4657725"/>
            <a:ext cx="1307306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G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6213" y="801967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Where is the activation energy ?</a:t>
            </a:r>
            <a:endParaRPr lang="en-US" sz="3200" dirty="0"/>
          </a:p>
        </p:txBody>
      </p:sp>
      <p:cxnSp>
        <p:nvCxnSpPr>
          <p:cNvPr id="12" name="Straight Arrow Connector 11"/>
          <p:cNvCxnSpPr>
            <a:stCxn id="2" idx="2"/>
          </p:cNvCxnSpPr>
          <p:nvPr/>
        </p:nvCxnSpPr>
        <p:spPr>
          <a:xfrm>
            <a:off x="6672263" y="1102425"/>
            <a:ext cx="21614" cy="3300083"/>
          </a:xfrm>
          <a:prstGeom prst="straightConnector1">
            <a:avLst/>
          </a:prstGeom>
          <a:ln w="508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529263" y="2957513"/>
            <a:ext cx="1014412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E</a:t>
            </a:r>
            <a:r>
              <a:rPr lang="en-US" sz="3600" b="1" baseline="-25000" dirty="0" err="1" smtClean="0">
                <a:solidFill>
                  <a:srgbClr val="FF0000"/>
                </a:solidFill>
              </a:rPr>
              <a:t>act</a:t>
            </a:r>
            <a:endParaRPr lang="en-US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5750" y="1600200"/>
            <a:ext cx="50720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Where is the transition state?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7786687" y="801967"/>
            <a:ext cx="3843337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Transition state here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6800807" y="957210"/>
            <a:ext cx="1114424" cy="137092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409583" y="625564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*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7132" y="2448316"/>
            <a:ext cx="44260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Is the process exergonic or endergonic ?</a:t>
            </a:r>
            <a:endParaRPr lang="en-US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996226" y="3506253"/>
            <a:ext cx="2443163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exergonic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5750" y="4587108"/>
            <a:ext cx="32307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Provide some names for the `x’ axis</a:t>
            </a:r>
            <a:endParaRPr lang="en-US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3971926" y="5986463"/>
            <a:ext cx="325755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Extent of reaction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149492" y="5640554"/>
            <a:ext cx="2136633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Reaction Coordinate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84947" y="5847402"/>
            <a:ext cx="2030553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Progress of reaction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126381" y="5762107"/>
            <a:ext cx="1501918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time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244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 animBg="1"/>
      <p:bldP spid="10" grpId="0"/>
      <p:bldP spid="14" grpId="0" animBg="1"/>
      <p:bldP spid="15" grpId="0"/>
      <p:bldP spid="16" grpId="0" animBg="1"/>
      <p:bldP spid="19" grpId="0"/>
      <p:bldP spid="20" grpId="0"/>
      <p:bldP spid="21" grpId="0" animBg="1"/>
      <p:bldP spid="22" grpId="0"/>
      <p:bldP spid="23" grpId="0" animBg="1"/>
      <p:bldP spid="24" grpId="0" animBg="1"/>
      <p:bldP spid="25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Image result for scared ca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"/>
            <a:ext cx="9144000" cy="68681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3432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399</Words>
  <Application>Microsoft Office PowerPoint</Application>
  <PresentationFormat>Widescreen</PresentationFormat>
  <Paragraphs>64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14</cp:revision>
  <dcterms:created xsi:type="dcterms:W3CDTF">2017-10-12T18:34:45Z</dcterms:created>
  <dcterms:modified xsi:type="dcterms:W3CDTF">2017-10-16T18:00:16Z</dcterms:modified>
</cp:coreProperties>
</file>