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91" r:id="rId3"/>
    <p:sldId id="283" r:id="rId4"/>
    <p:sldId id="274" r:id="rId5"/>
    <p:sldId id="276" r:id="rId6"/>
    <p:sldId id="278" r:id="rId7"/>
    <p:sldId id="277" r:id="rId8"/>
    <p:sldId id="280" r:id="rId9"/>
    <p:sldId id="281" r:id="rId10"/>
    <p:sldId id="279" r:id="rId11"/>
    <p:sldId id="282" r:id="rId12"/>
    <p:sldId id="284" r:id="rId13"/>
    <p:sldId id="289" r:id="rId14"/>
    <p:sldId id="285" r:id="rId15"/>
    <p:sldId id="288" r:id="rId16"/>
    <p:sldId id="287" r:id="rId17"/>
    <p:sldId id="292" r:id="rId18"/>
    <p:sldId id="286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404" autoAdjust="0"/>
  </p:normalViewPr>
  <p:slideViewPr>
    <p:cSldViewPr snapToGrid="0">
      <p:cViewPr varScale="1">
        <p:scale>
          <a:sx n="88" d="100"/>
          <a:sy n="88" d="100"/>
        </p:scale>
        <p:origin x="10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7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2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1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7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6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2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3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2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66989-2FCB-4F02-92EE-6EAEF104700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2A791-1C46-49A0-ADB3-CB9B15B9E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1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516835"/>
            <a:ext cx="7585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</a:t>
            </a:r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r>
              <a:rPr lang="en-US" sz="4000" dirty="0" smtClean="0"/>
              <a:t> – as synthetic gateway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277801" y="1311965"/>
            <a:ext cx="1892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</a:t>
            </a:r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415332" y="1860605"/>
            <a:ext cx="2512612" cy="1709531"/>
          </a:xfrm>
          <a:prstGeom prst="straightConnector1">
            <a:avLst/>
          </a:prstGeom>
          <a:ln w="412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474" y="3846136"/>
            <a:ext cx="180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OH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120272" y="2013005"/>
            <a:ext cx="960072" cy="2181923"/>
          </a:xfrm>
          <a:prstGeom prst="straightConnector1">
            <a:avLst/>
          </a:prstGeom>
          <a:ln w="412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62344" y="4227972"/>
            <a:ext cx="180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COOR’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12850" y="4194928"/>
            <a:ext cx="180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SH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29222" y="2174374"/>
            <a:ext cx="152400" cy="2020554"/>
          </a:xfrm>
          <a:prstGeom prst="straightConnector1">
            <a:avLst/>
          </a:prstGeom>
          <a:ln w="412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4006" y="2107095"/>
            <a:ext cx="1208402" cy="1962182"/>
          </a:xfrm>
          <a:prstGeom prst="straightConnector1">
            <a:avLst/>
          </a:prstGeom>
          <a:ln w="412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24387" y="4347328"/>
            <a:ext cx="180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OR’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06966" y="3627807"/>
            <a:ext cx="180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r>
              <a:rPr lang="en-US" sz="3600" b="1" dirty="0" smtClean="0">
                <a:solidFill>
                  <a:srgbClr val="0070C0"/>
                </a:solidFill>
              </a:rPr>
              <a:t>CN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537138" y="1826851"/>
            <a:ext cx="1514111" cy="502310"/>
          </a:xfrm>
          <a:prstGeom prst="straightConnector1">
            <a:avLst/>
          </a:prstGeom>
          <a:ln w="412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64380" y="2107433"/>
            <a:ext cx="4645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Alkenes</a:t>
            </a:r>
          </a:p>
          <a:p>
            <a:r>
              <a:rPr lang="en-US" sz="3200" b="1" dirty="0" smtClean="0"/>
              <a:t>(ex. CH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CH</a:t>
            </a:r>
            <a:r>
              <a:rPr lang="en-US" sz="3200" b="1" baseline="-25000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Cl</a:t>
            </a:r>
            <a:r>
              <a:rPr 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=CH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endParaRPr lang="en-US" sz="3200" b="1" baseline="-25000" dirty="0">
              <a:solidFill>
                <a:srgbClr val="00B05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612731" y="2010510"/>
            <a:ext cx="1944301" cy="1875108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7719" y="2646042"/>
            <a:ext cx="4406727" cy="107721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All via Nucleophilic Substitution Reactions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95430" y="1459494"/>
            <a:ext cx="4582887" cy="584775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Via Elimination reaction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678" y="4347328"/>
            <a:ext cx="1944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alcohols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05525" y="4758073"/>
            <a:ext cx="2194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ethers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82718" y="4670493"/>
            <a:ext cx="1770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thiols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0212" y="4766581"/>
            <a:ext cx="2193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esters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11245" y="4149908"/>
            <a:ext cx="282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nitriles</a:t>
            </a:r>
          </a:p>
        </p:txBody>
      </p:sp>
    </p:spTree>
    <p:extLst>
      <p:ext uri="{BB962C8B-B14F-4D97-AF65-F5344CB8AC3E}">
        <p14:creationId xmlns:p14="http://schemas.microsoft.com/office/powerpoint/2010/main" val="9677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767" y="705672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What’s the effect of solvent on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</a:t>
            </a:r>
            <a:r>
              <a:rPr lang="en-US" sz="3200" b="1" dirty="0" smtClean="0">
                <a:solidFill>
                  <a:srgbClr val="00B050"/>
                </a:solidFill>
              </a:rPr>
              <a:t>cont</a:t>
            </a:r>
            <a:r>
              <a:rPr lang="en-US" sz="3200" dirty="0" smtClean="0">
                <a:solidFill>
                  <a:srgbClr val="00B050"/>
                </a:solidFill>
              </a:rPr>
              <a:t>.)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2986" y="1536667"/>
            <a:ext cx="4299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I </a:t>
            </a:r>
            <a:r>
              <a:rPr lang="en-US" sz="3200" b="1" dirty="0" smtClean="0"/>
              <a:t>+ 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93028" y="1858364"/>
            <a:ext cx="1382486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47657" y="1565976"/>
            <a:ext cx="2808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00B050"/>
                </a:solidFill>
              </a:rPr>
              <a:t>Nuc</a:t>
            </a:r>
            <a:r>
              <a:rPr lang="en-US" sz="3200" dirty="0" smtClean="0"/>
              <a:t> +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en-US" sz="3200" baseline="30000" dirty="0" smtClean="0">
                <a:solidFill>
                  <a:srgbClr val="FF0000"/>
                </a:solidFill>
              </a:rPr>
              <a:t>-</a:t>
            </a:r>
            <a:endParaRPr lang="en-US" sz="3200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2629" y="2367662"/>
            <a:ext cx="10344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B050"/>
                </a:solidFill>
              </a:rPr>
              <a:t>Nuc</a:t>
            </a:r>
            <a:r>
              <a:rPr lang="en-US" sz="3200" b="1" u="sng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u="sng" dirty="0" smtClean="0"/>
              <a:t>	  rate in CH</a:t>
            </a:r>
            <a:r>
              <a:rPr lang="en-US" sz="3200" b="1" u="sng" baseline="-25000" dirty="0" smtClean="0"/>
              <a:t>3</a:t>
            </a:r>
            <a:r>
              <a:rPr lang="en-US" sz="3200" b="1" u="sng" dirty="0" smtClean="0"/>
              <a:t>OH		rate in DMF       relative increase</a:t>
            </a:r>
          </a:p>
          <a:p>
            <a:r>
              <a:rPr lang="en-US" sz="3200" dirty="0" smtClean="0"/>
              <a:t>I	    43</a:t>
            </a:r>
            <a:r>
              <a:rPr lang="en-US" sz="3200" baseline="30000" dirty="0" smtClean="0"/>
              <a:t>				</a:t>
            </a:r>
            <a:r>
              <a:rPr lang="en-US" sz="3200" dirty="0" smtClean="0"/>
              <a:t>6,500		x 150</a:t>
            </a:r>
          </a:p>
          <a:p>
            <a:r>
              <a:rPr lang="en-US" sz="3200" dirty="0" smtClean="0"/>
              <a:t>Br	      1			        21,000		x 21,000</a:t>
            </a:r>
          </a:p>
          <a:p>
            <a:r>
              <a:rPr lang="en-US" sz="3200" dirty="0" smtClean="0"/>
              <a:t>Cl	    0.04 		        41,000 		x 1,030,000</a:t>
            </a:r>
          </a:p>
          <a:p>
            <a:r>
              <a:rPr lang="en-US" sz="3200" dirty="0" smtClean="0"/>
              <a:t>F          0.0006                        49,000                  x  82,000,000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64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462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462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6314" y="925286"/>
            <a:ext cx="8937172" cy="979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6314" y="585439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effect of leaving group on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378" y="1170215"/>
            <a:ext cx="6990265" cy="51297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2143" y="1741714"/>
            <a:ext cx="5061857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best leaving groups form the most stable</a:t>
            </a:r>
          </a:p>
          <a:p>
            <a:r>
              <a:rPr lang="en-US" sz="3600" dirty="0" smtClean="0"/>
              <a:t>Conjugate </a:t>
            </a:r>
            <a:r>
              <a:rPr lang="en-US" sz="3600" dirty="0"/>
              <a:t>b</a:t>
            </a:r>
            <a:r>
              <a:rPr lang="en-US" sz="3600" dirty="0" smtClean="0"/>
              <a:t>ases and  come from the strongest </a:t>
            </a:r>
          </a:p>
          <a:p>
            <a:r>
              <a:rPr lang="en-US" sz="3600" dirty="0" smtClean="0"/>
              <a:t>Acids (</a:t>
            </a:r>
            <a:r>
              <a:rPr lang="en-US" sz="3600" dirty="0" err="1" smtClean="0"/>
              <a:t>pK</a:t>
            </a:r>
            <a:r>
              <a:rPr lang="en-US" sz="3600" baseline="-25000" dirty="0" err="1" smtClean="0"/>
              <a:t>a</a:t>
            </a:r>
            <a:r>
              <a:rPr lang="en-US" sz="3600" dirty="0" smtClean="0"/>
              <a:t> &lt; 0 )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73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766" y="751839"/>
            <a:ext cx="114298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best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for increasing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 strength of </a:t>
            </a:r>
            <a:r>
              <a:rPr lang="en-US" sz="3200" dirty="0" err="1" smtClean="0"/>
              <a:t>Nucleophilicity</a:t>
            </a:r>
            <a:r>
              <a:rPr lang="en-US" sz="3200" dirty="0" smtClean="0"/>
              <a:t>)?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2601" y="1536669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B050"/>
                </a:solidFill>
              </a:rPr>
              <a:t>Nuc</a:t>
            </a:r>
            <a:r>
              <a:rPr lang="en-US" sz="3200" b="1" u="sng" baseline="30000" dirty="0" smtClean="0">
                <a:solidFill>
                  <a:srgbClr val="00B050"/>
                </a:solidFill>
              </a:rPr>
              <a:t>-</a:t>
            </a:r>
            <a:r>
              <a:rPr lang="en-US" sz="3200" u="sng" dirty="0" smtClean="0"/>
              <a:t> Factors  favoring faster S</a:t>
            </a:r>
            <a:r>
              <a:rPr lang="en-US" sz="3200" u="sng" baseline="-25000" dirty="0" smtClean="0"/>
              <a:t>N</a:t>
            </a:r>
            <a:r>
              <a:rPr lang="en-US" sz="3200" u="sng" dirty="0" smtClean="0"/>
              <a:t>2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23256" y="2171764"/>
            <a:ext cx="11859491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a</a:t>
            </a:r>
            <a:r>
              <a:rPr lang="en-US" sz="3200" b="1" dirty="0" smtClean="0"/>
              <a:t>) Stronger bases  (with negative charges) are often stronger nucleophiles (but not always): 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71553" y="3188053"/>
            <a:ext cx="7935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</a:rPr>
              <a:t>O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 is  way stronger than </a:t>
            </a:r>
            <a:r>
              <a:rPr lang="en-US" sz="3200" b="1" dirty="0" smtClean="0">
                <a:solidFill>
                  <a:srgbClr val="00B05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</a:rPr>
              <a:t>OH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7988" y="3984577"/>
            <a:ext cx="1057002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</a:t>
            </a:r>
            <a:r>
              <a:rPr lang="en-US" sz="3200" b="1" dirty="0" smtClean="0"/>
              <a:t>)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strength is lowered by electron-withdrawing groups: 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47902" y="4622316"/>
            <a:ext cx="7935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CCl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 is weaker than </a:t>
            </a:r>
            <a:r>
              <a:rPr lang="en-US" sz="3200" b="1" dirty="0" smtClean="0">
                <a:solidFill>
                  <a:srgbClr val="00B05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767" y="751839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best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for increasing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(cont.)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4343" y="1545771"/>
            <a:ext cx="8937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Factors  favoring faster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(cont.)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01486" y="2252403"/>
            <a:ext cx="1057002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  <a:r>
              <a:rPr lang="en-US" sz="3200" b="1" dirty="0" smtClean="0"/>
              <a:t>) Higher polarizability yields higher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strength in polar </a:t>
            </a:r>
            <a:r>
              <a:rPr lang="en-US" sz="3200" b="1" dirty="0" err="1" smtClean="0"/>
              <a:t>protic</a:t>
            </a:r>
            <a:r>
              <a:rPr lang="en-US" sz="3200" b="1" dirty="0" smtClean="0"/>
              <a:t> solvents. Going down the Periodic Table means increasing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strength.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9107" y="3759255"/>
            <a:ext cx="8823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 polar </a:t>
            </a:r>
            <a:r>
              <a:rPr lang="en-US" sz="3200" b="1" dirty="0" err="1" smtClean="0">
                <a:solidFill>
                  <a:srgbClr val="FF0000"/>
                </a:solidFill>
              </a:rPr>
              <a:t>protic</a:t>
            </a:r>
            <a:r>
              <a:rPr lang="en-US" sz="3200" b="1" dirty="0" smtClean="0">
                <a:solidFill>
                  <a:srgbClr val="FF0000"/>
                </a:solidFill>
              </a:rPr>
              <a:t> solvents </a:t>
            </a:r>
            <a:r>
              <a:rPr lang="en-US" sz="3200" b="1" dirty="0" smtClean="0">
                <a:solidFill>
                  <a:srgbClr val="00B050"/>
                </a:solidFill>
              </a:rPr>
              <a:t>SH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is stronger than </a:t>
            </a:r>
            <a:r>
              <a:rPr lang="en-US" sz="3200" b="1" dirty="0" smtClean="0">
                <a:solidFill>
                  <a:srgbClr val="00B050"/>
                </a:solidFill>
              </a:rPr>
              <a:t>OH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106" y="4447780"/>
            <a:ext cx="1056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 polar </a:t>
            </a:r>
            <a:r>
              <a:rPr lang="en-US" sz="3200" b="1" dirty="0" err="1" smtClean="0">
                <a:solidFill>
                  <a:srgbClr val="FF0000"/>
                </a:solidFill>
              </a:rPr>
              <a:t>protic</a:t>
            </a:r>
            <a:r>
              <a:rPr lang="en-US" sz="3200" b="1" dirty="0" smtClean="0">
                <a:solidFill>
                  <a:srgbClr val="FF0000"/>
                </a:solidFill>
              </a:rPr>
              <a:t> solvents </a:t>
            </a:r>
            <a:r>
              <a:rPr lang="en-US" sz="3200" b="1" dirty="0">
                <a:solidFill>
                  <a:srgbClr val="00B050"/>
                </a:solidFill>
              </a:rPr>
              <a:t>I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 Br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 Cl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&gt;F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smtClean="0"/>
              <a:t>(see table 7.3 of text)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321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767" y="751839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best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for increasing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(cont.)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4343" y="1545771"/>
            <a:ext cx="8937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Factors  favoring faster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(cont.)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01486" y="2252403"/>
            <a:ext cx="10570029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d</a:t>
            </a:r>
            <a:r>
              <a:rPr lang="en-US" sz="3200" b="1" dirty="0" smtClean="0"/>
              <a:t>) Higher polarizability yields </a:t>
            </a:r>
            <a:r>
              <a:rPr lang="en-US" sz="3200" b="1" u="sng" dirty="0" smtClean="0"/>
              <a:t>lower</a:t>
            </a:r>
            <a:r>
              <a:rPr lang="en-US" sz="3200" b="1" dirty="0" smtClean="0"/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strength in polar aprotic solvents. That is, changing the solvent from polar </a:t>
            </a:r>
            <a:r>
              <a:rPr lang="en-US" sz="3200" b="1" dirty="0" err="1" smtClean="0"/>
              <a:t>protic</a:t>
            </a:r>
            <a:r>
              <a:rPr lang="en-US" sz="3200" b="1" dirty="0" smtClean="0"/>
              <a:t> to polar aprotic switches the order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9107" y="3759255"/>
            <a:ext cx="8823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 polar aprotic solvents </a:t>
            </a:r>
            <a:r>
              <a:rPr lang="en-US" sz="3200" b="1" dirty="0">
                <a:solidFill>
                  <a:srgbClr val="00B050"/>
                </a:solidFill>
              </a:rPr>
              <a:t>O</a:t>
            </a:r>
            <a:r>
              <a:rPr lang="en-US" sz="3200" b="1" dirty="0" smtClean="0">
                <a:solidFill>
                  <a:srgbClr val="00B050"/>
                </a:solidFill>
              </a:rPr>
              <a:t>H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is stronger than </a:t>
            </a:r>
            <a:r>
              <a:rPr lang="en-US" sz="3200" b="1" dirty="0">
                <a:solidFill>
                  <a:srgbClr val="00B050"/>
                </a:solidFill>
              </a:rPr>
              <a:t>S</a:t>
            </a:r>
            <a:r>
              <a:rPr lang="en-US" sz="3200" b="1" dirty="0" smtClean="0">
                <a:solidFill>
                  <a:srgbClr val="00B050"/>
                </a:solidFill>
              </a:rPr>
              <a:t>H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106" y="4447780"/>
            <a:ext cx="10568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 polar aprotic solvents </a:t>
            </a:r>
            <a:r>
              <a:rPr lang="en-US" sz="3200" b="1" dirty="0">
                <a:solidFill>
                  <a:srgbClr val="00B050"/>
                </a:solidFill>
              </a:rPr>
              <a:t>F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 Cl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 Br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&gt;I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smtClean="0"/>
              <a:t>(see table 7.3 of text)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8191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767" y="751839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best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for increasing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(cont.)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4343" y="1545771"/>
            <a:ext cx="8937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Factors  favoring faster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(cont.)</a:t>
            </a:r>
          </a:p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1564" y="2293537"/>
            <a:ext cx="1181043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e</a:t>
            </a:r>
            <a:r>
              <a:rPr lang="en-US" sz="3200" b="1" dirty="0" smtClean="0"/>
              <a:t>)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/>
              <a:t> strength is lowered by spreading the negative charge around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via resonance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902529" y="3634894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stronger than</a:t>
            </a:r>
            <a:endParaRPr lang="en-US" sz="32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395" y="3435635"/>
            <a:ext cx="1053178" cy="125649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0885" y="3416921"/>
            <a:ext cx="1026671" cy="153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3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67" y="751839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) What’s the best </a:t>
            </a:r>
            <a:r>
              <a:rPr lang="en-US" sz="3200" b="1" dirty="0" err="1" smtClean="0">
                <a:solidFill>
                  <a:srgbClr val="00B050"/>
                </a:solidFill>
              </a:rPr>
              <a:t>Nuc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 for increasing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rates (cont.)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9479" y="1548142"/>
            <a:ext cx="1045706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f) Smaller is better for </a:t>
            </a:r>
            <a:r>
              <a:rPr lang="en-US" sz="3600" b="1" dirty="0" err="1" smtClean="0">
                <a:solidFill>
                  <a:srgbClr val="00B050"/>
                </a:solidFill>
              </a:rPr>
              <a:t>Nuc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dirty="0" smtClean="0"/>
              <a:t> . Steric </a:t>
            </a:r>
            <a:r>
              <a:rPr lang="en-US" sz="3600" b="1" dirty="0" smtClean="0"/>
              <a:t>hindrance always </a:t>
            </a:r>
            <a:r>
              <a:rPr lang="en-US" sz="3600" dirty="0" smtClean="0"/>
              <a:t>slows down S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2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266" y="2641346"/>
            <a:ext cx="9323675" cy="15753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18503" y="3168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8613" y="2919883"/>
            <a:ext cx="6427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&gt;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422" y="2840685"/>
            <a:ext cx="957155" cy="11766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627953" y="2968658"/>
            <a:ext cx="6427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&gt;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272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832" y="236914"/>
            <a:ext cx="10573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Nucleophilicity</a:t>
            </a:r>
            <a:r>
              <a:rPr lang="en-US" sz="2800" b="1" dirty="0" smtClean="0"/>
              <a:t> and Basicity are not the same…but intertwined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7344" y="1997501"/>
            <a:ext cx="22584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Strong base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r>
              <a:rPr lang="en-US" sz="3200" b="1" dirty="0">
                <a:solidFill>
                  <a:srgbClr val="0070C0"/>
                </a:solidFill>
              </a:rPr>
              <a:t>w</a:t>
            </a:r>
            <a:r>
              <a:rPr lang="en-US" sz="3200" b="1" dirty="0" smtClean="0">
                <a:solidFill>
                  <a:srgbClr val="0070C0"/>
                </a:solidFill>
              </a:rPr>
              <a:t>eak base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73332" y="3046624"/>
            <a:ext cx="9922394" cy="100409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94655" y="1235887"/>
            <a:ext cx="9626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b="1" dirty="0" smtClean="0">
                <a:solidFill>
                  <a:srgbClr val="00B050"/>
                </a:solidFill>
              </a:rPr>
              <a:t>strong nucleophile	</a:t>
            </a:r>
            <a:r>
              <a:rPr lang="en-US" sz="2800" dirty="0" smtClean="0"/>
              <a:t>		</a:t>
            </a:r>
            <a:r>
              <a:rPr lang="en-US" sz="2800" b="1" dirty="0" smtClean="0">
                <a:solidFill>
                  <a:srgbClr val="92D050"/>
                </a:solidFill>
              </a:rPr>
              <a:t>weak nucleophile</a:t>
            </a:r>
            <a:endParaRPr lang="en-US" sz="2800" b="1" dirty="0">
              <a:solidFill>
                <a:srgbClr val="92D05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696066" y="1364622"/>
            <a:ext cx="9427" cy="354959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07724" y="1300899"/>
            <a:ext cx="20425" cy="351659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24573" y="1838228"/>
            <a:ext cx="9971153" cy="80694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04148" y="1300255"/>
            <a:ext cx="10061492" cy="70934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73332" y="4818137"/>
            <a:ext cx="10018233" cy="9607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7530" y="2105028"/>
            <a:ext cx="3638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OH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  CH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O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   C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5</a:t>
            </a:r>
            <a:r>
              <a:rPr lang="en-US" sz="3200" b="1" dirty="0" smtClean="0"/>
              <a:t>O</a:t>
            </a:r>
            <a:r>
              <a:rPr lang="en-US" sz="3200" b="1" baseline="30000" dirty="0" smtClean="0"/>
              <a:t>-</a:t>
            </a:r>
            <a:endParaRPr lang="en-US" sz="3200" b="1" baseline="30000" dirty="0"/>
          </a:p>
        </p:txBody>
      </p:sp>
      <p:sp>
        <p:nvSpPr>
          <p:cNvPr id="22" name="TextBox 21"/>
          <p:cNvSpPr txBox="1"/>
          <p:nvPr/>
        </p:nvSpPr>
        <p:spPr>
          <a:xfrm>
            <a:off x="7136091" y="1997501"/>
            <a:ext cx="3318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NaH</a:t>
            </a:r>
            <a:r>
              <a:rPr lang="en-US" sz="2800" b="1" dirty="0" smtClean="0"/>
              <a:t>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5426" y="1997501"/>
            <a:ext cx="817683" cy="75086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040148" y="3535052"/>
            <a:ext cx="3459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   Br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 Cl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 HS-    RSH 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099070" y="3501496"/>
            <a:ext cx="4213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  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OH     C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5</a:t>
            </a:r>
            <a:r>
              <a:rPr lang="en-US" sz="2800" b="1" dirty="0" smtClean="0"/>
              <a:t>OH</a:t>
            </a:r>
            <a:endParaRPr lang="en-US" sz="28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655428" y="1288326"/>
            <a:ext cx="20425" cy="351659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4148" y="1397622"/>
            <a:ext cx="20425" cy="351659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13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9" grpId="0"/>
      <p:bldP spid="22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7686" y="66186"/>
            <a:ext cx="9285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Examples of</a:t>
            </a:r>
            <a:r>
              <a:rPr lang="en-US" sz="3200" b="1" dirty="0" smtClean="0">
                <a:solidFill>
                  <a:srgbClr val="00B050"/>
                </a:solidFill>
              </a:rPr>
              <a:t> Nucleophile </a:t>
            </a:r>
            <a:r>
              <a:rPr lang="en-US" sz="3200" b="1" dirty="0" smtClean="0"/>
              <a:t>strength order: tell me why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0016" y="1722188"/>
            <a:ext cx="4098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I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 &gt; Br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 &gt; Cl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 &gt;&gt;F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endParaRPr lang="en-US" sz="3600" b="1" baseline="300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3671664"/>
            <a:ext cx="317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600" b="1" dirty="0" smtClean="0">
                <a:solidFill>
                  <a:srgbClr val="00B050"/>
                </a:solidFill>
              </a:rPr>
              <a:t>S- &lt; 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600" b="1" dirty="0" smtClean="0">
                <a:solidFill>
                  <a:srgbClr val="00B050"/>
                </a:solidFill>
              </a:rPr>
              <a:t>O-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2442119"/>
            <a:ext cx="4680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600" b="1" dirty="0" smtClean="0">
                <a:solidFill>
                  <a:srgbClr val="00B05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 &gt; 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b="1" dirty="0" smtClean="0">
                <a:solidFill>
                  <a:srgbClr val="00B050"/>
                </a:solidFill>
              </a:rPr>
              <a:t>Cl-CH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6143" y="4462073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NH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3600" b="1" baseline="30000" dirty="0" smtClean="0">
                <a:solidFill>
                  <a:srgbClr val="00B050"/>
                </a:solidFill>
              </a:rPr>
              <a:t>-  </a:t>
            </a:r>
            <a:r>
              <a:rPr lang="en-US" sz="3600" b="1" dirty="0" smtClean="0">
                <a:solidFill>
                  <a:srgbClr val="00B050"/>
                </a:solidFill>
              </a:rPr>
              <a:t>&gt; NH</a:t>
            </a:r>
            <a:r>
              <a:rPr lang="en-US" sz="3600" b="1" baseline="-25000" dirty="0" smtClean="0">
                <a:solidFill>
                  <a:srgbClr val="00B050"/>
                </a:solidFill>
              </a:rPr>
              <a:t>3</a:t>
            </a:r>
            <a:endParaRPr lang="en-US" sz="3600" b="1" baseline="-25000" dirty="0">
              <a:solidFill>
                <a:srgbClr val="00B05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239" y="4896831"/>
            <a:ext cx="2633685" cy="16971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17368" y="5099087"/>
            <a:ext cx="435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&gt;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261811" y="1320990"/>
            <a:ext cx="659674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Must be in polar </a:t>
            </a:r>
            <a:r>
              <a:rPr lang="en-US" sz="3200" dirty="0" err="1" smtClean="0"/>
              <a:t>protic</a:t>
            </a:r>
            <a:r>
              <a:rPr lang="en-US" sz="3200" dirty="0" smtClean="0"/>
              <a:t> -polarizability increases down column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887555" y="2493212"/>
            <a:ext cx="580208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Neighboring electronegative group reduces basicity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19057" y="3665434"/>
            <a:ext cx="636781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Must be in polar aprotic where strength decreases down column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954486" y="4766099"/>
            <a:ext cx="623751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Negative charge beats no charge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954486" y="5422252"/>
            <a:ext cx="623751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 resonance beats resonance (don’t spread out charge)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120951" y="576120"/>
            <a:ext cx="151855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Why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9601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939" y="1399863"/>
            <a:ext cx="1054400" cy="11740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119" y="1647331"/>
            <a:ext cx="1300645" cy="6790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66241" y="1846907"/>
            <a:ext cx="887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&lt;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686550" y="1711105"/>
            <a:ext cx="531495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Steric effect…smaller is always better for nucleophiles</a:t>
            </a:r>
            <a:endParaRPr lang="en-US" sz="3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015" y="3307896"/>
            <a:ext cx="2333625" cy="1962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7198" y="3422196"/>
            <a:ext cx="2466975" cy="1847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18857" y="4128379"/>
            <a:ext cx="73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93428" y="3745956"/>
            <a:ext cx="489857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Cat rule, dogs drool (and poop on the carpet)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3086" y="16737"/>
            <a:ext cx="9372600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2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8982" y="1205345"/>
            <a:ext cx="979516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Two kinds of nucleophilic substitution</a:t>
            </a:r>
          </a:p>
          <a:p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/>
              <a:t>S</a:t>
            </a:r>
            <a:r>
              <a:rPr lang="en-US" sz="6000" baseline="-25000" dirty="0" smtClean="0"/>
              <a:t>N</a:t>
            </a:r>
            <a:r>
              <a:rPr lang="en-US" sz="6000" dirty="0"/>
              <a:t>2</a:t>
            </a:r>
            <a:endParaRPr lang="en-US" sz="6000" dirty="0" smtClean="0"/>
          </a:p>
          <a:p>
            <a:endParaRPr lang="en-US" sz="6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/>
              <a:t>S</a:t>
            </a:r>
            <a:r>
              <a:rPr lang="en-US" sz="6000" baseline="-25000" dirty="0" smtClean="0"/>
              <a:t>N</a:t>
            </a:r>
            <a:r>
              <a:rPr lang="en-US" sz="6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8022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229" y="1306286"/>
            <a:ext cx="8356753" cy="53204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8171" y="283029"/>
            <a:ext cx="781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Cat analogy for S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1 vs S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13657" y="1872381"/>
            <a:ext cx="1186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</a:t>
            </a:r>
            <a:r>
              <a:rPr lang="en-US" sz="4400" baseline="-25000" dirty="0" smtClean="0"/>
              <a:t>N</a:t>
            </a:r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413657" y="4354286"/>
            <a:ext cx="1469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</a:t>
            </a:r>
            <a:r>
              <a:rPr lang="en-US" sz="4000" baseline="-25000" dirty="0" smtClean="0"/>
              <a:t>N</a:t>
            </a:r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920836"/>
            <a:ext cx="10764982" cy="2705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3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738" y="527578"/>
            <a:ext cx="11429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Factors influencing the rate of an S</a:t>
            </a:r>
            <a:r>
              <a:rPr lang="en-US" sz="4000" b="1" baseline="-25000" dirty="0" smtClean="0"/>
              <a:t>N</a:t>
            </a:r>
            <a:r>
              <a:rPr lang="en-US" sz="4000" b="1" dirty="0" smtClean="0"/>
              <a:t>2 reaction of R</a:t>
            </a:r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8451" y="1097996"/>
            <a:ext cx="10392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 What’s on the </a:t>
            </a:r>
            <a:r>
              <a:rPr lang="en-US" sz="3600" dirty="0" smtClean="0">
                <a:sym typeface="Symbol" panose="05050102010706020507" pitchFamily="18" charset="2"/>
              </a:rPr>
              <a:t> site along with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X</a:t>
            </a:r>
            <a:r>
              <a:rPr lang="en-US" sz="3600" dirty="0" smtClean="0">
                <a:sym typeface="Symbol" panose="05050102010706020507" pitchFamily="18" charset="2"/>
              </a:rPr>
              <a:t>- an example: </a:t>
            </a:r>
            <a:r>
              <a:rPr lang="en-US" sz="3600" b="1" dirty="0" err="1">
                <a:sym typeface="Symbol" panose="05050102010706020507" pitchFamily="18" charset="2"/>
              </a:rPr>
              <a:t>R</a:t>
            </a:r>
            <a:r>
              <a:rPr lang="en-US" sz="36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Br</a:t>
            </a:r>
            <a:r>
              <a:rPr lang="en-US" sz="3600" b="1" dirty="0" err="1" smtClean="0">
                <a:sym typeface="Wingdings" panose="05000000000000000000" pitchFamily="2" charset="2"/>
              </a:rPr>
              <a:t>R</a:t>
            </a:r>
            <a:r>
              <a:rPr lang="en-US" sz="3600" b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51" y="2646614"/>
            <a:ext cx="1192696" cy="1323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873" y="2665346"/>
            <a:ext cx="1458813" cy="12489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3294" y="2603349"/>
            <a:ext cx="1531227" cy="13109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5315" y="2706845"/>
            <a:ext cx="1653697" cy="11659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262249" y="3915610"/>
            <a:ext cx="83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875507" y="4034008"/>
            <a:ext cx="83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0</a:t>
            </a:r>
            <a:r>
              <a:rPr lang="en-US" sz="3600" baseline="30000" dirty="0"/>
              <a:t>o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7738907" y="3908621"/>
            <a:ext cx="83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4832279" y="3970287"/>
            <a:ext cx="838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39002" y="4734663"/>
            <a:ext cx="2039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Relative 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 Rate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77566" y="4940372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145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08282" y="494037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9479" y="4940372"/>
            <a:ext cx="1237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0.008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89155" y="4940371"/>
            <a:ext cx="1471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0.0000</a:t>
            </a:r>
            <a:endParaRPr lang="en-US" sz="36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1471224" y="2441485"/>
            <a:ext cx="9629583" cy="8484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4661" y="1776306"/>
            <a:ext cx="1007304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 panose="05050102010706020507" pitchFamily="18" charset="2"/>
              </a:rPr>
              <a:t></a:t>
            </a:r>
            <a:r>
              <a:rPr lang="en-US" sz="3200" b="1" dirty="0" smtClean="0"/>
              <a:t>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rate favors lower degree </a:t>
            </a:r>
            <a:r>
              <a:rPr lang="en-US" sz="3200" b="1" dirty="0" smtClean="0">
                <a:sym typeface="Symbol" panose="05050102010706020507" pitchFamily="18" charset="2"/>
              </a:rPr>
              <a:t>: a `steric’ effect </a:t>
            </a:r>
            <a:endParaRPr 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1067" y="3747910"/>
            <a:ext cx="1468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ym typeface="Symbol" panose="05050102010706020507" pitchFamily="18" charset="2"/>
              </a:rPr>
              <a:t> site degree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7900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767" y="705672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r>
              <a:rPr lang="en-US" sz="3200" dirty="0" smtClean="0"/>
              <a:t>) What’s on the </a:t>
            </a:r>
            <a:r>
              <a:rPr lang="en-US" sz="3200" dirty="0">
                <a:sym typeface="Symbol" panose="05050102010706020507" pitchFamily="18" charset="2"/>
              </a:rPr>
              <a:t></a:t>
            </a:r>
            <a:r>
              <a:rPr lang="en-US" sz="3200" dirty="0" smtClean="0">
                <a:sym typeface="Symbol" panose="05050102010706020507" pitchFamily="18" charset="2"/>
              </a:rPr>
              <a:t> site along with an example: 1</a:t>
            </a:r>
            <a:r>
              <a:rPr lang="en-US" sz="3200" baseline="30000" dirty="0" smtClean="0">
                <a:sym typeface="Symbol" panose="05050102010706020507" pitchFamily="18" charset="2"/>
              </a:rPr>
              <a:t>o</a:t>
            </a:r>
            <a:r>
              <a:rPr lang="en-US" sz="3200" dirty="0" smtClean="0">
                <a:sym typeface="Symbol" panose="05050102010706020507" pitchFamily="18" charset="2"/>
              </a:rPr>
              <a:t> </a:t>
            </a:r>
            <a:r>
              <a:rPr lang="en-US" sz="3200" b="1" dirty="0" err="1" smtClean="0">
                <a:sym typeface="Symbol" panose="05050102010706020507" pitchFamily="18" charset="2"/>
              </a:rPr>
              <a:t>R</a:t>
            </a:r>
            <a:r>
              <a:rPr lang="en-US" sz="32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Br</a:t>
            </a:r>
            <a:r>
              <a:rPr lang="en-US" sz="3200" b="1" dirty="0" err="1" smtClean="0">
                <a:sym typeface="Wingdings" panose="05000000000000000000" pitchFamily="2" charset="2"/>
              </a:rPr>
              <a:t>R</a:t>
            </a:r>
            <a:r>
              <a:rPr lang="en-US" sz="3200" b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718" y="2231570"/>
            <a:ext cx="1937156" cy="1652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137" y="2231571"/>
            <a:ext cx="1863592" cy="165227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8780" y="2252188"/>
            <a:ext cx="2026619" cy="153765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9686" y="2316301"/>
            <a:ext cx="1910276" cy="156754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50370" y="3883843"/>
            <a:ext cx="1339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b"/>
            </a:pPr>
            <a:r>
              <a:rPr lang="en-US" sz="3200" dirty="0" smtClean="0">
                <a:sym typeface="Symbol" panose="05050102010706020507" pitchFamily="18" charset="2"/>
              </a:rPr>
              <a:t>Site</a:t>
            </a:r>
          </a:p>
          <a:p>
            <a:r>
              <a:rPr lang="en-US" sz="3200" dirty="0" smtClean="0">
                <a:sym typeface="Symbol" panose="05050102010706020507" pitchFamily="18" charset="2"/>
              </a:rPr>
              <a:t>degree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250370" y="4997507"/>
            <a:ext cx="16546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Relative rate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4999" y="4005943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1904999" y="4997507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70973" y="4099286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4770973" y="4969120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0.8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36947" y="4099286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7480619" y="4889785"/>
            <a:ext cx="1172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0.04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072935" y="4067851"/>
            <a:ext cx="8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</a:t>
            </a:r>
            <a:r>
              <a:rPr lang="en-US" sz="3600" baseline="30000" dirty="0" smtClean="0"/>
              <a:t>o</a:t>
            </a:r>
            <a:endParaRPr lang="en-US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9760280" y="4909697"/>
            <a:ext cx="1761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0.00001</a:t>
            </a:r>
            <a:endParaRPr lang="en-US" sz="360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1676429" y="2127294"/>
            <a:ext cx="9629583" cy="8484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59866" y="1462115"/>
            <a:ext cx="1121239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</a:t>
            </a:r>
            <a:r>
              <a:rPr lang="en-US" sz="3200" dirty="0" smtClean="0"/>
              <a:t>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Reaction rate favors lower degree </a:t>
            </a:r>
            <a:r>
              <a:rPr lang="en-US" sz="3200" dirty="0">
                <a:sym typeface="Symbol" panose="05050102010706020507" pitchFamily="18" charset="2"/>
              </a:rPr>
              <a:t></a:t>
            </a:r>
            <a:r>
              <a:rPr lang="en-US" sz="3200" dirty="0" smtClean="0">
                <a:sym typeface="Symbol" panose="05050102010706020507" pitchFamily="18" charset="2"/>
              </a:rPr>
              <a:t>: a `steric’ effect (again)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87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1487" y="1186543"/>
            <a:ext cx="8218714" cy="34163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Take-home message so far: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</a:t>
            </a:r>
            <a:r>
              <a:rPr lang="en-US" sz="3600" baseline="-25000" dirty="0" smtClean="0"/>
              <a:t>N</a:t>
            </a:r>
            <a:r>
              <a:rPr lang="en-US" sz="3600" dirty="0" smtClean="0"/>
              <a:t>2 is favored mostly by 0</a:t>
            </a:r>
            <a:r>
              <a:rPr lang="en-US" sz="3600" baseline="30000" dirty="0" smtClean="0"/>
              <a:t>o</a:t>
            </a:r>
            <a:r>
              <a:rPr lang="en-US" sz="3600" dirty="0" smtClean="0"/>
              <a:t> and 1</a:t>
            </a:r>
            <a:r>
              <a:rPr lang="en-US" sz="3600" baseline="30000" dirty="0" smtClean="0"/>
              <a:t>o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 sites and 1</a:t>
            </a:r>
            <a:r>
              <a:rPr lang="en-US" sz="3600" baseline="30000" dirty="0" smtClean="0">
                <a:sym typeface="Symbol" panose="05050102010706020507" pitchFamily="18" charset="2"/>
              </a:rPr>
              <a:t>o</a:t>
            </a:r>
            <a:r>
              <a:rPr lang="en-US" sz="3600" dirty="0" smtClean="0">
                <a:sym typeface="Symbol" panose="05050102010706020507" pitchFamily="18" charset="2"/>
              </a:rPr>
              <a:t> and 2  sites. </a:t>
            </a:r>
          </a:p>
          <a:p>
            <a:endParaRPr lang="en-US" sz="3600" dirty="0">
              <a:sym typeface="Symbol" panose="05050102010706020507" pitchFamily="18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ym typeface="Symbol" panose="05050102010706020507" pitchFamily="18" charset="2"/>
              </a:rPr>
              <a:t>Higher degree , won’t run S</a:t>
            </a:r>
            <a:r>
              <a:rPr lang="en-US" sz="3600" baseline="-25000" dirty="0" smtClean="0">
                <a:sym typeface="Symbol" panose="05050102010706020507" pitchFamily="18" charset="2"/>
              </a:rPr>
              <a:t>N</a:t>
            </a:r>
            <a:r>
              <a:rPr lang="en-US" sz="3600" dirty="0" smtClean="0">
                <a:sym typeface="Symbol" panose="05050102010706020507" pitchFamily="18" charset="2"/>
              </a:rPr>
              <a:t>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164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521663"/>
              </p:ext>
            </p:extLst>
          </p:nvPr>
        </p:nvGraphicFramePr>
        <p:xfrm>
          <a:off x="2242459" y="2138451"/>
          <a:ext cx="7009560" cy="4432590"/>
        </p:xfrm>
        <a:graphic>
          <a:graphicData uri="http://schemas.openxmlformats.org/drawingml/2006/table">
            <a:tbl>
              <a:tblPr/>
              <a:tblGrid>
                <a:gridCol w="1401912">
                  <a:extLst>
                    <a:ext uri="{9D8B030D-6E8A-4147-A177-3AD203B41FA5}">
                      <a16:colId xmlns:a16="http://schemas.microsoft.com/office/drawing/2014/main" val="3144910408"/>
                    </a:ext>
                  </a:extLst>
                </a:gridCol>
                <a:gridCol w="1401912">
                  <a:extLst>
                    <a:ext uri="{9D8B030D-6E8A-4147-A177-3AD203B41FA5}">
                      <a16:colId xmlns:a16="http://schemas.microsoft.com/office/drawing/2014/main" val="4167753453"/>
                    </a:ext>
                  </a:extLst>
                </a:gridCol>
                <a:gridCol w="1401912">
                  <a:extLst>
                    <a:ext uri="{9D8B030D-6E8A-4147-A177-3AD203B41FA5}">
                      <a16:colId xmlns:a16="http://schemas.microsoft.com/office/drawing/2014/main" val="3802614994"/>
                    </a:ext>
                  </a:extLst>
                </a:gridCol>
                <a:gridCol w="1401912">
                  <a:extLst>
                    <a:ext uri="{9D8B030D-6E8A-4147-A177-3AD203B41FA5}">
                      <a16:colId xmlns:a16="http://schemas.microsoft.com/office/drawing/2014/main" val="2730869732"/>
                    </a:ext>
                  </a:extLst>
                </a:gridCol>
                <a:gridCol w="1401912">
                  <a:extLst>
                    <a:ext uri="{9D8B030D-6E8A-4147-A177-3AD203B41FA5}">
                      <a16:colId xmlns:a16="http://schemas.microsoft.com/office/drawing/2014/main" val="3471623511"/>
                    </a:ext>
                  </a:extLst>
                </a:gridCol>
              </a:tblGrid>
              <a:tr h="1175996">
                <a:tc>
                  <a:txBody>
                    <a:bodyPr/>
                    <a:lstStyle/>
                    <a:p>
                      <a:r>
                        <a:rPr lang="en-US" sz="1700" b="1"/>
                        <a:t>Solvent</a:t>
                      </a:r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Dipole moment, </a:t>
                      </a:r>
                      <a:r>
                        <a:rPr lang="en-US" sz="1700" b="1">
                          <a:latin typeface="Symbol" panose="05050102010706020507" pitchFamily="18" charset="2"/>
                        </a:rPr>
                        <a:t>m</a:t>
                      </a:r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Dielectric constant, </a:t>
                      </a:r>
                      <a:r>
                        <a:rPr lang="en-US" sz="1700" b="1">
                          <a:latin typeface="Symbol" panose="05050102010706020507" pitchFamily="18" charset="2"/>
                        </a:rPr>
                        <a:t>e</a:t>
                      </a:r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Relative Rate</a:t>
                      </a:r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Type</a:t>
                      </a:r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866930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r>
                        <a:rPr lang="en-US" sz="1700"/>
                        <a:t>CH</a:t>
                      </a:r>
                      <a:r>
                        <a:rPr lang="en-US" sz="1700" baseline="-25000"/>
                        <a:t>3</a:t>
                      </a:r>
                      <a:r>
                        <a:rPr lang="en-US" sz="1700"/>
                        <a:t>OH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2.87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33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1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 protic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047292"/>
                  </a:ext>
                </a:extLst>
              </a:tr>
              <a:tr h="361843">
                <a:tc>
                  <a:txBody>
                    <a:bodyPr/>
                    <a:lstStyle/>
                    <a:p>
                      <a:r>
                        <a:rPr lang="en-US" sz="1700"/>
                        <a:t>H</a:t>
                      </a:r>
                      <a:r>
                        <a:rPr lang="en-US" sz="1700" baseline="-25000"/>
                        <a:t>2</a:t>
                      </a:r>
                      <a:r>
                        <a:rPr lang="en-US" sz="1700"/>
                        <a:t>O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1.84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78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7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protic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58697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r>
                        <a:rPr lang="en-US" sz="1700"/>
                        <a:t>DMSO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3.96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49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1,300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aprotic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86347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r>
                        <a:rPr lang="en-US" sz="1700"/>
                        <a:t>DMF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3.82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37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2,800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aprotic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79560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r>
                        <a:rPr lang="en-US" sz="1700"/>
                        <a:t>CH</a:t>
                      </a:r>
                      <a:r>
                        <a:rPr lang="en-US" sz="1700" baseline="-25000"/>
                        <a:t>3</a:t>
                      </a:r>
                      <a:r>
                        <a:rPr lang="en-US" sz="1700"/>
                        <a:t>CN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3.92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38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5,000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aprotic</a:t>
                      </a:r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699081"/>
                  </a:ext>
                </a:extLst>
              </a:tr>
              <a:tr h="361843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803" marR="88803" marT="44401" marB="444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5962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504" y="1283907"/>
            <a:ext cx="2642307" cy="8569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77579" y="1512292"/>
            <a:ext cx="1262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r>
              <a:rPr lang="en-US" sz="3200" baseline="-25000" dirty="0" smtClean="0"/>
              <a:t>3</a:t>
            </a:r>
            <a:r>
              <a:rPr lang="en-US" sz="3200" baseline="30000" dirty="0" smtClean="0"/>
              <a:t>-</a:t>
            </a:r>
            <a:endParaRPr lang="en-US" sz="3200" baseline="30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379" y="1424616"/>
            <a:ext cx="3232010" cy="91581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6316635" y="1825370"/>
            <a:ext cx="711554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4767" y="167064"/>
            <a:ext cx="1142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Factors influencing the rate of an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reaction of R</a:t>
            </a:r>
            <a:r>
              <a:rPr lang="en-US" sz="3200" b="1" dirty="0" smtClean="0">
                <a:solidFill>
                  <a:srgbClr val="FF0000"/>
                </a:solidFill>
              </a:rPr>
              <a:t>X (cont.)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767" y="705672"/>
            <a:ext cx="10392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</a:t>
            </a:r>
            <a:r>
              <a:rPr lang="en-US" sz="3200" b="1" dirty="0" smtClean="0"/>
              <a:t>) What’s the effect of solvent on 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rates 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37657" y="4484914"/>
            <a:ext cx="7228114" cy="1937657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0" y="1331831"/>
            <a:ext cx="125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SOLVENT 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154886" y="4528457"/>
            <a:ext cx="303711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 panose="05050102010706020507" pitchFamily="18" charset="2"/>
              </a:rPr>
              <a:t></a:t>
            </a:r>
            <a:r>
              <a:rPr lang="en-US" sz="3200" b="1" dirty="0" smtClean="0"/>
              <a:t>S</a:t>
            </a:r>
            <a:r>
              <a:rPr lang="en-US" sz="3200" b="1" baseline="-25000" dirty="0" smtClean="0"/>
              <a:t>N</a:t>
            </a:r>
            <a:r>
              <a:rPr lang="en-US" sz="3200" b="1" dirty="0" smtClean="0"/>
              <a:t>2 prefers `softer’, polar aprotic  solvents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3730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2886" y="611672"/>
            <a:ext cx="1024345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POLAR PROTIC SOLVENTS (polar and </a:t>
            </a:r>
            <a:r>
              <a:rPr lang="en-US" sz="3200" dirty="0" smtClean="0"/>
              <a:t> with ability </a:t>
            </a:r>
            <a:r>
              <a:rPr lang="en-US" sz="3200" dirty="0"/>
              <a:t>to be H-bond donor)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have dipoles due to polar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have O and H </a:t>
            </a:r>
            <a:r>
              <a:rPr lang="en-US" sz="3200" dirty="0"/>
              <a:t>atoms that can be donated into a H-bond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examples are the more common solvents like H</a:t>
            </a:r>
            <a:r>
              <a:rPr lang="en-US" sz="3200" baseline="-25000" dirty="0"/>
              <a:t>2</a:t>
            </a:r>
            <a:r>
              <a:rPr lang="en-US" sz="3200" dirty="0"/>
              <a:t>O and ROH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Anions (</a:t>
            </a:r>
            <a:r>
              <a:rPr lang="en-US" sz="3200" dirty="0" smtClean="0">
                <a:solidFill>
                  <a:srgbClr val="00B050"/>
                </a:solidFill>
              </a:rPr>
              <a:t>Nu</a:t>
            </a:r>
            <a:r>
              <a:rPr lang="en-US" sz="3200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) </a:t>
            </a:r>
            <a:r>
              <a:rPr lang="en-US" sz="3200" dirty="0"/>
              <a:t>will be solvated due to H-bonding, inhibiting their ability to function as </a:t>
            </a:r>
            <a:r>
              <a:rPr lang="en-US" sz="3200" dirty="0" smtClean="0">
                <a:solidFill>
                  <a:srgbClr val="00B050"/>
                </a:solidFill>
              </a:rPr>
              <a:t>Nu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6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699" y="663825"/>
            <a:ext cx="118545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POLAR APROTIC SOLVENTS (polar but no ability to be H-bond donor</a:t>
            </a:r>
            <a:r>
              <a:rPr lang="en-US" sz="3200" dirty="0" smtClean="0"/>
              <a:t>)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have dipoles due to polar bonds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don't  have </a:t>
            </a:r>
            <a:r>
              <a:rPr lang="en-US" sz="3200" dirty="0" smtClean="0"/>
              <a:t>O or H </a:t>
            </a:r>
            <a:r>
              <a:rPr lang="en-US" sz="3200" dirty="0"/>
              <a:t>atoms that can be donated into a H-bond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examples are acetone, acetonitrile, DMSO, </a:t>
            </a:r>
            <a:r>
              <a:rPr lang="en-US" sz="3200" dirty="0" smtClean="0"/>
              <a:t>DMF (structures below)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anions </a:t>
            </a:r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Nu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200" dirty="0" smtClean="0"/>
              <a:t>) are </a:t>
            </a:r>
            <a:r>
              <a:rPr lang="en-US" sz="3200" dirty="0"/>
              <a:t>not solvated and are "naked" and reaction is not </a:t>
            </a:r>
            <a:r>
              <a:rPr lang="en-US" sz="3200" dirty="0" smtClean="0"/>
              <a:t>inhibited by solvation of </a:t>
            </a:r>
            <a:r>
              <a:rPr lang="en-US" sz="3200" b="1" dirty="0" smtClean="0">
                <a:solidFill>
                  <a:srgbClr val="00B050"/>
                </a:solidFill>
              </a:rPr>
              <a:t>Nu</a:t>
            </a:r>
            <a:r>
              <a:rPr lang="en-US" sz="3200" b="1" baseline="30000" dirty="0" smtClean="0">
                <a:solidFill>
                  <a:srgbClr val="00B050"/>
                </a:solidFill>
              </a:rPr>
              <a:t>-</a:t>
            </a:r>
            <a:endParaRPr lang="en-US" sz="3200" b="1" baseline="30000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000" y="4504968"/>
            <a:ext cx="7651143" cy="14570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56657" y="5802086"/>
            <a:ext cx="927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DMSO		DMF			Acetone	    Acetonitrile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0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923</Words>
  <Application>Microsoft Office PowerPoint</Application>
  <PresentationFormat>Widescreen</PresentationFormat>
  <Paragraphs>177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46</cp:revision>
  <dcterms:created xsi:type="dcterms:W3CDTF">2017-10-21T17:17:29Z</dcterms:created>
  <dcterms:modified xsi:type="dcterms:W3CDTF">2017-10-27T01:42:25Z</dcterms:modified>
</cp:coreProperties>
</file>