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70" r:id="rId7"/>
    <p:sldId id="261" r:id="rId8"/>
    <p:sldId id="262" r:id="rId9"/>
    <p:sldId id="260" r:id="rId10"/>
    <p:sldId id="272" r:id="rId11"/>
    <p:sldId id="263" r:id="rId12"/>
    <p:sldId id="264" r:id="rId13"/>
    <p:sldId id="273" r:id="rId14"/>
    <p:sldId id="265" r:id="rId15"/>
    <p:sldId id="266" r:id="rId16"/>
    <p:sldId id="267" r:id="rId17"/>
    <p:sldId id="268" r:id="rId18"/>
    <p:sldId id="271" r:id="rId19"/>
    <p:sldId id="291" r:id="rId20"/>
    <p:sldId id="283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79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2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61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76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64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2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33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2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3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58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82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66989-2FCB-4F02-92EE-6EAEF104700A}" type="datetimeFigureOut">
              <a:rPr lang="en-US" smtClean="0"/>
              <a:t>10/26/2017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2A791-1C46-49A0-ADB3-CB9B15B9E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1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youtube.com/watch?v=sjzibxdFfn4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://www.google.com/url?sa=i&amp;rct=j&amp;q=&amp;esrc=s&amp;frm=1&amp;source=images&amp;cd=&amp;cad=rja&amp;docid=zpyJPxokVzoLvM&amp;tbnid=_WrhHez4s9BCXM:&amp;ved=0CAUQjRw&amp;url=http://www.topnews.in/health/diseases/skin-cancer&amp;ei=Jv9OUsCRH4rE4APS6YC4Dg&amp;bvm=bv.53537100,d.dmg&amp;psig=AFQjCNGWgJvaz1okCRDkyplnImdWyB-Y5w&amp;ust=138099510658082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/url?sa=i&amp;rct=j&amp;q=&amp;esrc=s&amp;frm=1&amp;source=images&amp;cd=&amp;cad=rja&amp;uact=8&amp;docid=bPxnsBYF81XvHM&amp;tbnid=JT6n49Dr-QWqMM:&amp;ved=0CAcQjRw&amp;url=http://www.noble.org/ag/horticulture/raised-bed-gardening/solarization/&amp;ei=Sk8oVM-PAYKe8gGO74H4AQ&amp;bvm=bv.76247554,d.aWw&amp;psig=AFQjCNHr8_iaxfwaeJzgRrdaqAJ0eO5jcw&amp;ust=1412014241532024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m/url?sa=i&amp;rct=j&amp;q=&amp;esrc=s&amp;frm=1&amp;source=images&amp;cd=&amp;cad=rja&amp;uact=8&amp;docid=Vh8pAkVd3SjmaM&amp;tbnid=VAn7wnm6DHXbBM:&amp;ved=0CAcQjRw&amp;url=http://www.esa.int/Our_Activities/Observing_the_Earth/Is_the_ozone_layer_on_the_road_to_recovery&amp;ei=hFEoVN24HYTM8QHO-4DgDw&amp;bvm=bv.76247554,d.aWw&amp;psig=AFQjCNEK4DkyjtRnueZ-U3y317yAm19H2w&amp;ust=1412014826750765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com/url?sa=i&amp;rct=j&amp;q=&amp;esrc=s&amp;frm=1&amp;source=images&amp;cd=&amp;cad=rja&amp;uact=8&amp;docid=hLgklPyImm7HyM&amp;tbnid=MxIbayIB6RziZM:&amp;ved=0CAcQjRw&amp;url=https://ichemepresident.wordpress.com/tag/professor-f-sherwood-rowland/&amp;ei=5FMoVNmeM-_e8AGwvIBY&amp;psig=AFQjCNExgoADaJo9VI5-xgFnqheK9mmCtA&amp;ust=141201537477470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hyperlink" Target="http://www.google.com/url?sa=i&amp;rct=j&amp;q=&amp;esrc=s&amp;frm=1&amp;source=images&amp;cd=&amp;cad=rja&amp;uact=8&amp;docid=T5-e9yH8a2ma_M&amp;tbnid=QT_YC-i8iw77hM:&amp;ved=0CAcQjRw&amp;url=http://sites.gsu.edu/geog1112/lab-4/&amp;ei=BFQoVLDSJafr8wH-lYCoBw&amp;psig=AFQjCNExgoADaJo9VI5-xgFnqheK9mmCtA&amp;ust=141201537477470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929" y="29689"/>
            <a:ext cx="119985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Alkyl Halides (R</a:t>
            </a:r>
            <a:r>
              <a:rPr lang="en-US" sz="4800" dirty="0" smtClean="0">
                <a:solidFill>
                  <a:srgbClr val="FF0000"/>
                </a:solidFill>
              </a:rPr>
              <a:t>X</a:t>
            </a:r>
            <a:r>
              <a:rPr lang="en-US" sz="4800" dirty="0" smtClean="0"/>
              <a:t>): Destination and Gateway </a:t>
            </a:r>
            <a:endParaRPr lang="en-US" sz="4800" dirty="0"/>
          </a:p>
        </p:txBody>
      </p:sp>
      <p:pic>
        <p:nvPicPr>
          <p:cNvPr id="1026" name="Picture 2" descr="Image result for cute c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370" y="716868"/>
            <a:ext cx="1714117" cy="128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556997" y="860686"/>
            <a:ext cx="59526" cy="5500254"/>
          </a:xfrm>
          <a:prstGeom prst="line">
            <a:avLst/>
          </a:prstGeom>
          <a:ln w="603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9804" y="830997"/>
            <a:ext cx="281476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70C0"/>
                </a:solidFill>
              </a:rPr>
              <a:t>Good </a:t>
            </a:r>
            <a:r>
              <a:rPr lang="en-US" sz="3200" b="1" u="sng" dirty="0" smtClean="0"/>
              <a:t>R</a:t>
            </a:r>
            <a:r>
              <a:rPr lang="en-US" sz="3200" b="1" u="sng" dirty="0" smtClean="0">
                <a:solidFill>
                  <a:srgbClr val="0070C0"/>
                </a:solidFill>
              </a:rPr>
              <a:t>X Kitties</a:t>
            </a:r>
            <a:endParaRPr lang="en-US" sz="3200" b="1" u="sng" dirty="0">
              <a:solidFill>
                <a:srgbClr val="0070C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127" y="767961"/>
            <a:ext cx="1677277" cy="11829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57130" y="802550"/>
            <a:ext cx="281476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Bad RX Kitties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9614" y="1569660"/>
            <a:ext cx="1470991" cy="990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591" y="1491247"/>
            <a:ext cx="1057523" cy="11291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47325" y="1622239"/>
            <a:ext cx="29954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</a:rPr>
              <a:t>Lindane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sz="2400" dirty="0" smtClean="0">
                <a:solidFill>
                  <a:srgbClr val="0070C0"/>
                </a:solidFill>
              </a:rPr>
              <a:t>head lice treatment)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10" y="2990175"/>
            <a:ext cx="1735533" cy="122365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50985" y="2990175"/>
            <a:ext cx="24490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Prozac </a:t>
            </a:r>
            <a:r>
              <a:rPr lang="en-US" sz="2400" dirty="0" smtClean="0">
                <a:solidFill>
                  <a:srgbClr val="0070C0"/>
                </a:solidFill>
              </a:rPr>
              <a:t>(antidepressant)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91" y="4525763"/>
            <a:ext cx="2080878" cy="14297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18701" y="3971192"/>
            <a:ext cx="278954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Sucralose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(</a:t>
            </a:r>
            <a:r>
              <a:rPr lang="en-US" sz="2400" dirty="0" smtClean="0">
                <a:solidFill>
                  <a:srgbClr val="0070C0"/>
                </a:solidFill>
              </a:rPr>
              <a:t>active ingredient in Splenda artificial </a:t>
            </a:r>
            <a:r>
              <a:rPr lang="en-US" sz="2400" dirty="0" err="1" smtClean="0">
                <a:solidFill>
                  <a:srgbClr val="0070C0"/>
                </a:solidFill>
              </a:rPr>
              <a:t>sweetner</a:t>
            </a:r>
            <a:r>
              <a:rPr lang="en-US" sz="2400" dirty="0" smtClean="0">
                <a:solidFill>
                  <a:srgbClr val="0070C0"/>
                </a:solidFill>
              </a:rPr>
              <a:t>)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43367" y="4521646"/>
            <a:ext cx="2512612" cy="1716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085" y="4425108"/>
            <a:ext cx="2009961" cy="12203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792278" y="4723075"/>
            <a:ext cx="42062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Dichlorodiphenyltrichlorethane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=</a:t>
            </a:r>
            <a:r>
              <a:rPr lang="en-US" sz="3600" b="1" dirty="0" smtClean="0">
                <a:solidFill>
                  <a:srgbClr val="FF0000"/>
                </a:solidFill>
              </a:rPr>
              <a:t>DDT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(insecticide)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4451" y="2939065"/>
            <a:ext cx="2012733" cy="122692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182497" y="3144062"/>
            <a:ext cx="36967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PCB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(Transformer insulator, coolant, flame retardant)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7130" y="1399226"/>
            <a:ext cx="788092" cy="15160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91988" y="1340143"/>
            <a:ext cx="32425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Freon-11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refrigerator coolant)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85829" y="2275971"/>
            <a:ext cx="4007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Freon-12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(Spray can propellant)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034546" y="2122714"/>
            <a:ext cx="1362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CFCs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6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3" grpId="0"/>
      <p:bldP spid="16" grpId="0"/>
      <p:bldP spid="19" grpId="0"/>
      <p:bldP spid="22" grpId="0"/>
      <p:bldP spid="25" grpId="0"/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2" y="816323"/>
            <a:ext cx="7685314" cy="6041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286" y="0"/>
            <a:ext cx="11647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Large scale spraying of DDT at a Long Island Beach in 1948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3154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533400"/>
            <a:ext cx="3505200" cy="49517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1" y="381000"/>
            <a:ext cx="3990975" cy="5119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5638801"/>
            <a:ext cx="556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Rachel Carson: Field Biologist</a:t>
            </a:r>
          </a:p>
        </p:txBody>
      </p:sp>
    </p:spTree>
    <p:extLst>
      <p:ext uri="{BB962C8B-B14F-4D97-AF65-F5344CB8AC3E}">
        <p14:creationId xmlns:p14="http://schemas.microsoft.com/office/powerpoint/2010/main" val="9305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1734" y="949657"/>
            <a:ext cx="6206266" cy="4657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1360670"/>
            <a:ext cx="2819400" cy="421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46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at deaths because of ddt in borne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2" y="203654"/>
            <a:ext cx="6523717" cy="652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catdrop.com/Parachuting%20Cata_copy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487" y="799717"/>
            <a:ext cx="17335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923314" y="338052"/>
            <a:ext cx="63899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FLYING CAT STORY</a:t>
            </a:r>
          </a:p>
          <a:p>
            <a:r>
              <a:rPr lang="en-US" dirty="0"/>
              <a:t>or</a:t>
            </a:r>
          </a:p>
          <a:p>
            <a:r>
              <a:rPr lang="en-US" dirty="0"/>
              <a:t>“OPERATION CAT DROP”</a:t>
            </a:r>
          </a:p>
        </p:txBody>
      </p:sp>
      <p:pic>
        <p:nvPicPr>
          <p:cNvPr id="2053" name="Picture 5" descr="Image result for cat deaths because of ddt in borne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514" y="4439016"/>
            <a:ext cx="4215946" cy="220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97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838201"/>
            <a:ext cx="6378433" cy="510782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7010400" y="1905000"/>
            <a:ext cx="0" cy="190500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39970" y="164339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DDT discontinued</a:t>
            </a:r>
          </a:p>
        </p:txBody>
      </p:sp>
    </p:spTree>
    <p:extLst>
      <p:ext uri="{BB962C8B-B14F-4D97-AF65-F5344CB8AC3E}">
        <p14:creationId xmlns:p14="http://schemas.microsoft.com/office/powerpoint/2010/main" val="207609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14400"/>
            <a:ext cx="59436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Sometimes, chemistry works but is bad…..</a:t>
            </a:r>
          </a:p>
        </p:txBody>
      </p:sp>
    </p:spTree>
    <p:extLst>
      <p:ext uri="{BB962C8B-B14F-4D97-AF65-F5344CB8AC3E}">
        <p14:creationId xmlns:p14="http://schemas.microsoft.com/office/powerpoint/2010/main" val="38961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1774" y="201107"/>
            <a:ext cx="8328781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1" y="3962400"/>
            <a:ext cx="6090101" cy="2895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1401" y="3200401"/>
            <a:ext cx="794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Biodegrades  in a few weeks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4114800"/>
            <a:ext cx="167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Lives forever…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755" y="152401"/>
            <a:ext cx="1149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These </a:t>
            </a:r>
            <a:r>
              <a:rPr lang="en-US" sz="3600" b="1" dirty="0" smtClean="0">
                <a:solidFill>
                  <a:srgbClr val="0070C0"/>
                </a:solidFill>
              </a:rPr>
              <a:t>good </a:t>
            </a:r>
            <a:r>
              <a:rPr lang="en-US" sz="3600" b="1" dirty="0" err="1" smtClean="0">
                <a:solidFill>
                  <a:srgbClr val="0070C0"/>
                </a:solidFill>
              </a:rPr>
              <a:t>kittie</a:t>
            </a:r>
            <a:r>
              <a:rPr lang="en-US" sz="3600" b="1" dirty="0" smtClean="0">
                <a:solidFill>
                  <a:srgbClr val="0070C0"/>
                </a:solidFill>
              </a:rPr>
              <a:t> RX </a:t>
            </a:r>
            <a:r>
              <a:rPr lang="en-US" sz="3600" dirty="0"/>
              <a:t>replacements eventually get to market</a:t>
            </a:r>
          </a:p>
        </p:txBody>
      </p:sp>
    </p:spTree>
    <p:extLst>
      <p:ext uri="{BB962C8B-B14F-4D97-AF65-F5344CB8AC3E}">
        <p14:creationId xmlns:p14="http://schemas.microsoft.com/office/powerpoint/2010/main" val="77217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3999" y="1"/>
            <a:ext cx="9835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Happily, sometimes Chemists </a:t>
            </a:r>
            <a:r>
              <a:rPr lang="en-US" sz="3600" dirty="0" smtClean="0"/>
              <a:t>also get </a:t>
            </a:r>
            <a:r>
              <a:rPr lang="en-US" sz="3600" dirty="0"/>
              <a:t>things right….</a:t>
            </a:r>
          </a:p>
        </p:txBody>
      </p:sp>
    </p:spTree>
    <p:extLst>
      <p:ext uri="{BB962C8B-B14F-4D97-AF65-F5344CB8AC3E}">
        <p14:creationId xmlns:p14="http://schemas.microsoft.com/office/powerpoint/2010/main" val="8889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516835"/>
            <a:ext cx="7585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</a:t>
            </a:r>
            <a:r>
              <a:rPr lang="en-US" sz="4000" b="1" dirty="0" smtClean="0">
                <a:solidFill>
                  <a:srgbClr val="FF0000"/>
                </a:solidFill>
              </a:rPr>
              <a:t>X</a:t>
            </a:r>
            <a:r>
              <a:rPr lang="en-US" sz="4000" dirty="0" smtClean="0"/>
              <a:t> – as synthetic gateway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277801" y="1311965"/>
            <a:ext cx="1892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R</a:t>
            </a:r>
            <a:r>
              <a:rPr lang="en-US" sz="4000" b="1" dirty="0" smtClean="0">
                <a:solidFill>
                  <a:srgbClr val="FF0000"/>
                </a:solidFill>
              </a:rPr>
              <a:t>X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415332" y="1860605"/>
            <a:ext cx="2512612" cy="1709531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18474" y="3846136"/>
            <a:ext cx="180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</a:t>
            </a:r>
            <a:r>
              <a:rPr lang="en-US" sz="3600" b="1" dirty="0" smtClean="0">
                <a:solidFill>
                  <a:srgbClr val="0070C0"/>
                </a:solidFill>
              </a:rPr>
              <a:t>OH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120272" y="2013005"/>
            <a:ext cx="960072" cy="2181923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62344" y="4227972"/>
            <a:ext cx="180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</a:t>
            </a:r>
            <a:r>
              <a:rPr lang="en-US" sz="3600" b="1" dirty="0" smtClean="0">
                <a:solidFill>
                  <a:srgbClr val="0070C0"/>
                </a:solidFill>
              </a:rPr>
              <a:t>COOR’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12850" y="4194928"/>
            <a:ext cx="180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</a:t>
            </a:r>
            <a:r>
              <a:rPr lang="en-US" sz="3600" b="1" dirty="0" smtClean="0">
                <a:solidFill>
                  <a:srgbClr val="0070C0"/>
                </a:solidFill>
              </a:rPr>
              <a:t>SH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729222" y="2174374"/>
            <a:ext cx="152400" cy="2020554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24006" y="2107095"/>
            <a:ext cx="1208402" cy="1962182"/>
          </a:xfrm>
          <a:prstGeom prst="straightConnector1">
            <a:avLst/>
          </a:prstGeom>
          <a:ln w="412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24387" y="4347328"/>
            <a:ext cx="180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</a:t>
            </a:r>
            <a:r>
              <a:rPr lang="en-US" sz="3600" b="1" dirty="0" smtClean="0">
                <a:solidFill>
                  <a:srgbClr val="0070C0"/>
                </a:solidFill>
              </a:rPr>
              <a:t>OR’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06966" y="3627807"/>
            <a:ext cx="180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</a:t>
            </a:r>
            <a:r>
              <a:rPr lang="en-US" sz="3600" b="1" dirty="0" smtClean="0">
                <a:solidFill>
                  <a:srgbClr val="0070C0"/>
                </a:solidFill>
              </a:rPr>
              <a:t>CN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537138" y="1826851"/>
            <a:ext cx="1514111" cy="50231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364380" y="2107433"/>
            <a:ext cx="4645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Alkenes</a:t>
            </a:r>
          </a:p>
          <a:p>
            <a:r>
              <a:rPr lang="en-US" sz="3200" b="1" dirty="0" smtClean="0"/>
              <a:t>(ex. CH</a:t>
            </a:r>
            <a:r>
              <a:rPr lang="en-US" sz="3200" b="1" baseline="-25000" dirty="0" smtClean="0"/>
              <a:t>3</a:t>
            </a:r>
            <a:r>
              <a:rPr lang="en-US" sz="3200" b="1" dirty="0" smtClean="0"/>
              <a:t>CH</a:t>
            </a:r>
            <a:r>
              <a:rPr lang="en-US" sz="3200" b="1" baseline="-25000" dirty="0" smtClean="0"/>
              <a:t>2</a:t>
            </a:r>
            <a:r>
              <a:rPr lang="en-US" sz="3200" b="1" dirty="0" smtClean="0">
                <a:solidFill>
                  <a:srgbClr val="FF0000"/>
                </a:solidFill>
              </a:rPr>
              <a:t>Cl</a:t>
            </a:r>
            <a:r>
              <a:rPr lang="en-US" sz="3200" b="1" dirty="0" smtClean="0">
                <a:sym typeface="Wingdings" panose="05000000000000000000" pitchFamily="2" charset="2"/>
              </a:rPr>
              <a:t> </a:t>
            </a:r>
            <a:r>
              <a:rPr lang="en-US" sz="32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CH</a:t>
            </a:r>
            <a:r>
              <a:rPr lang="en-US" sz="3200" b="1" baseline="-25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2</a:t>
            </a:r>
            <a:r>
              <a:rPr lang="en-US" sz="32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=CH</a:t>
            </a:r>
            <a:r>
              <a:rPr lang="en-US" sz="3200" b="1" baseline="-25000" dirty="0" smtClean="0">
                <a:solidFill>
                  <a:srgbClr val="00B050"/>
                </a:solidFill>
                <a:sym typeface="Wingdings" panose="05000000000000000000" pitchFamily="2" charset="2"/>
              </a:rPr>
              <a:t>2</a:t>
            </a:r>
            <a:endParaRPr lang="en-US" sz="3200" b="1" baseline="-25000" dirty="0">
              <a:solidFill>
                <a:srgbClr val="00B050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612731" y="2010510"/>
            <a:ext cx="1944301" cy="187510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707719" y="2646042"/>
            <a:ext cx="4406727" cy="107721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All via Nucleophilic Substitution Reactions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95430" y="1459494"/>
            <a:ext cx="4582887" cy="584775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</a:rPr>
              <a:t>Via Elimination reaction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678" y="4347328"/>
            <a:ext cx="1944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alcohols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05525" y="4758073"/>
            <a:ext cx="2194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ethers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82718" y="4670493"/>
            <a:ext cx="177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thiols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0212" y="4766581"/>
            <a:ext cx="2193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esters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11245" y="4149908"/>
            <a:ext cx="282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nitriles</a:t>
            </a:r>
          </a:p>
        </p:txBody>
      </p:sp>
    </p:spTree>
    <p:extLst>
      <p:ext uri="{BB962C8B-B14F-4D97-AF65-F5344CB8AC3E}">
        <p14:creationId xmlns:p14="http://schemas.microsoft.com/office/powerpoint/2010/main" val="9677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7" grpId="0"/>
      <p:bldP spid="18" grpId="0"/>
      <p:bldP spid="22" grpId="0"/>
      <p:bldP spid="27" grpId="0" animBg="1"/>
      <p:bldP spid="28" grpId="0" animBg="1"/>
      <p:bldP spid="4" grpId="0"/>
      <p:bldP spid="8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8982" y="1205345"/>
            <a:ext cx="979516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Two kinds of nucleophilic substitution</a:t>
            </a:r>
          </a:p>
          <a:p>
            <a:endParaRPr lang="en-US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smtClean="0"/>
              <a:t>S</a:t>
            </a:r>
            <a:r>
              <a:rPr lang="en-US" sz="6000" baseline="-25000" dirty="0" smtClean="0"/>
              <a:t>N</a:t>
            </a:r>
            <a:r>
              <a:rPr lang="en-US" sz="6000" dirty="0"/>
              <a:t>2</a:t>
            </a:r>
            <a:endParaRPr lang="en-US" sz="6000" dirty="0" smtClean="0"/>
          </a:p>
          <a:p>
            <a:endParaRPr lang="en-US" sz="6000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smtClean="0"/>
              <a:t>S</a:t>
            </a:r>
            <a:r>
              <a:rPr lang="en-US" sz="6000" baseline="-25000" dirty="0" smtClean="0"/>
              <a:t>N</a:t>
            </a:r>
            <a:r>
              <a:rPr lang="en-US" sz="6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980226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524000"/>
            <a:ext cx="7086601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0" y="228601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Average Ozone `hole’ over </a:t>
            </a:r>
            <a:r>
              <a:rPr lang="en-US" sz="4000" dirty="0" smtClean="0"/>
              <a:t>Antarctica created by CFC reactions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1016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9" y="1306286"/>
            <a:ext cx="8356753" cy="5320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98171" y="283029"/>
            <a:ext cx="7815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Cat analogy for S</a:t>
            </a:r>
            <a:r>
              <a:rPr lang="en-US" sz="3600" baseline="-25000" dirty="0" smtClean="0"/>
              <a:t>N</a:t>
            </a:r>
            <a:r>
              <a:rPr lang="en-US" sz="3600" dirty="0" smtClean="0"/>
              <a:t>1 vs S</a:t>
            </a:r>
            <a:r>
              <a:rPr lang="en-US" sz="3600" baseline="-25000" dirty="0" smtClean="0"/>
              <a:t>N</a:t>
            </a:r>
            <a:r>
              <a:rPr lang="en-US" sz="3600" dirty="0" smtClean="0"/>
              <a:t>2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13657" y="1872381"/>
            <a:ext cx="1186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</a:t>
            </a:r>
            <a:r>
              <a:rPr lang="en-US" sz="4400" baseline="-25000" dirty="0" smtClean="0"/>
              <a:t>N</a:t>
            </a:r>
            <a:r>
              <a:rPr lang="en-US" sz="4400" dirty="0" smtClean="0"/>
              <a:t>1</a:t>
            </a:r>
            <a:endParaRPr lang="en-US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413657" y="4354286"/>
            <a:ext cx="1469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</a:t>
            </a:r>
            <a:r>
              <a:rPr lang="en-US" sz="4000" baseline="-25000" dirty="0" smtClean="0"/>
              <a:t>N</a:t>
            </a:r>
            <a:r>
              <a:rPr lang="en-US" sz="4000" dirty="0" smtClean="0"/>
              <a:t>2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920836"/>
            <a:ext cx="10764982" cy="2705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43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32348" y="728161"/>
            <a:ext cx="607313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hlinkClick r:id="rId2"/>
              </a:rPr>
              <a:t>http://www.youtube.com/watch?v=sjzibxdFfn4</a:t>
            </a:r>
            <a:endParaRPr lang="en-US" sz="2400" dirty="0" smtClean="0"/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461155" y="271996"/>
            <a:ext cx="9577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 example of a substitution reaction in the flesh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052" y="1231686"/>
            <a:ext cx="5816984" cy="55682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9673" y="1251809"/>
            <a:ext cx="60070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I’m so excited I can hardly breath!</a:t>
            </a:r>
          </a:p>
          <a:p>
            <a:r>
              <a:rPr lang="en-US" sz="3200" b="1" dirty="0" smtClean="0">
                <a:solidFill>
                  <a:schemeClr val="bg1"/>
                </a:solidFill>
              </a:rPr>
              <a:t>Kitty loves U-tube!!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topnews.in/health/files/skin-cancer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55674"/>
            <a:ext cx="5838597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600" y="32542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Severe case of skin cancer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028950"/>
            <a:ext cx="57150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4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3.gstatic.com/images?q=tbn:ANd9GcT083peIvj1dFQets2iTUGNQCvxesQZIN6OgDk4vnmUqnT2-K2P5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1" y="1219200"/>
            <a:ext cx="8021049" cy="4267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5000" y="304800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Effect of UV-</a:t>
            </a:r>
            <a:r>
              <a:rPr lang="en-US" sz="4000" dirty="0" err="1"/>
              <a:t>solarization</a:t>
            </a:r>
            <a:r>
              <a:rPr lang="en-US" sz="4000" dirty="0"/>
              <a:t> on plant life</a:t>
            </a:r>
          </a:p>
        </p:txBody>
      </p:sp>
    </p:spTree>
    <p:extLst>
      <p:ext uri="{BB962C8B-B14F-4D97-AF65-F5344CB8AC3E}">
        <p14:creationId xmlns:p14="http://schemas.microsoft.com/office/powerpoint/2010/main" val="416071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encrypted-tbn3.gstatic.com/images?q=tbn:ANd9GcSpZxsD6uuBZZCMqWLZeW52qhmmYwzLWKsZNmX-yOEZ2-OuD-88v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609600"/>
            <a:ext cx="6172200" cy="6111492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858000" y="1143000"/>
            <a:ext cx="76200" cy="525780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858000" y="637902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2014</a:t>
            </a:r>
          </a:p>
        </p:txBody>
      </p:sp>
      <p:sp>
        <p:nvSpPr>
          <p:cNvPr id="7" name="Rectangle 6"/>
          <p:cNvSpPr/>
          <p:nvPr/>
        </p:nvSpPr>
        <p:spPr>
          <a:xfrm>
            <a:off x="1676400" y="1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http://www.esa.int/Our_Activities/Observing_the_Earth/Is_the_ozone_layer_on_the_road_to_recovery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1085" y="1470581"/>
            <a:ext cx="28846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Fortunately…</a:t>
            </a:r>
          </a:p>
          <a:p>
            <a:r>
              <a:rPr lang="en-US" sz="2800" b="1" dirty="0"/>
              <a:t>t</a:t>
            </a:r>
            <a:r>
              <a:rPr lang="en-US" sz="2800" b="1" dirty="0" smtClean="0"/>
              <a:t>hings are getting better for the ozone layer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3981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encrypted-tbn3.gstatic.com/images?q=tbn:ANd9GcSerCN0nziwz4BAdtgq1Pgv7fLPcY85KmI-JiwWcIC0VHnyBwV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4148074"/>
            <a:ext cx="3581400" cy="2709927"/>
          </a:xfrm>
          <a:prstGeom prst="rect">
            <a:avLst/>
          </a:prstGeom>
          <a:noFill/>
        </p:spPr>
      </p:pic>
      <p:pic>
        <p:nvPicPr>
          <p:cNvPr id="20484" name="Picture 4" descr="https://encrypted-tbn0.gstatic.com/images?q=tbn:ANd9GcRosbe5rOrI4mTjGD7AV7enBf7wZ_p0T_uP90DNjjW5SikhPMXpWw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505200"/>
            <a:ext cx="4366316" cy="3200400"/>
          </a:xfrm>
          <a:prstGeom prst="rect">
            <a:avLst/>
          </a:prstGeom>
          <a:noFill/>
        </p:spPr>
      </p:pic>
      <p:pic>
        <p:nvPicPr>
          <p:cNvPr id="20485" name="Picture 5" descr="C:\Users\fong\Pictures\rowland and molina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0"/>
            <a:ext cx="4093346" cy="42161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82425" y="381001"/>
            <a:ext cx="53135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Rowland and Molina- why chemists can be heroes ….</a:t>
            </a:r>
          </a:p>
        </p:txBody>
      </p:sp>
    </p:spTree>
    <p:extLst>
      <p:ext uri="{BB962C8B-B14F-4D97-AF65-F5344CB8AC3E}">
        <p14:creationId xmlns:p14="http://schemas.microsoft.com/office/powerpoint/2010/main" val="103280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80707" y="490194"/>
            <a:ext cx="6090101" cy="2895600"/>
          </a:xfrm>
          <a:prstGeom prst="rect">
            <a:avLst/>
          </a:prstGeom>
        </p:spPr>
      </p:pic>
      <p:pic>
        <p:nvPicPr>
          <p:cNvPr id="2050" name="Picture 2" descr="Image result for paul muller dd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47" y="3616751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51489" y="3667027"/>
            <a:ext cx="65704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Paul Hermann Mueller wins 1948 Nobel Prize in Medicine and Physiology for synthesizing DDT..,</a:t>
            </a:r>
          </a:p>
          <a:p>
            <a:r>
              <a:rPr lang="en-US" sz="3600" dirty="0"/>
              <a:t>a</a:t>
            </a:r>
            <a:r>
              <a:rPr lang="en-US" sz="3600" dirty="0" smtClean="0"/>
              <a:t>nother hero chemist 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016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1" y="558773"/>
            <a:ext cx="6727370" cy="538725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7010400" y="1905000"/>
            <a:ext cx="0" cy="190500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039970" y="164339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DDT discontinued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01766" y="1763355"/>
            <a:ext cx="3308809" cy="29757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7618" y="1014168"/>
            <a:ext cx="6777223" cy="36992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0219" y="124041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Magazine promo from 1952</a:t>
            </a:r>
          </a:p>
        </p:txBody>
      </p:sp>
    </p:spTree>
    <p:extLst>
      <p:ext uri="{BB962C8B-B14F-4D97-AF65-F5344CB8AC3E}">
        <p14:creationId xmlns:p14="http://schemas.microsoft.com/office/powerpoint/2010/main" val="203747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266</Words>
  <Application>Microsoft Office PowerPoint</Application>
  <PresentationFormat>Widescreen</PresentationFormat>
  <Paragraphs>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Fong, Jerry</cp:lastModifiedBy>
  <cp:revision>40</cp:revision>
  <dcterms:created xsi:type="dcterms:W3CDTF">2017-10-21T17:17:29Z</dcterms:created>
  <dcterms:modified xsi:type="dcterms:W3CDTF">2017-10-26T18:45:05Z</dcterms:modified>
</cp:coreProperties>
</file>