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1" r:id="rId6"/>
    <p:sldId id="264" r:id="rId7"/>
    <p:sldId id="262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66C4-26A6-41C3-8CBB-38BE3FD0CE0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7140-7734-4656-A838-4A3D9989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2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66C4-26A6-41C3-8CBB-38BE3FD0CE0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7140-7734-4656-A838-4A3D9989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3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66C4-26A6-41C3-8CBB-38BE3FD0CE0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7140-7734-4656-A838-4A3D9989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2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66C4-26A6-41C3-8CBB-38BE3FD0CE0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7140-7734-4656-A838-4A3D9989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2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66C4-26A6-41C3-8CBB-38BE3FD0CE0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7140-7734-4656-A838-4A3D9989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2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66C4-26A6-41C3-8CBB-38BE3FD0CE0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7140-7734-4656-A838-4A3D9989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3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66C4-26A6-41C3-8CBB-38BE3FD0CE0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7140-7734-4656-A838-4A3D9989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2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66C4-26A6-41C3-8CBB-38BE3FD0CE0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7140-7734-4656-A838-4A3D9989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4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66C4-26A6-41C3-8CBB-38BE3FD0CE0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7140-7734-4656-A838-4A3D9989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66C4-26A6-41C3-8CBB-38BE3FD0CE0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7140-7734-4656-A838-4A3D9989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4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66C4-26A6-41C3-8CBB-38BE3FD0CE0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7140-7734-4656-A838-4A3D9989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5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66C4-26A6-41C3-8CBB-38BE3FD0CE0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57140-7734-4656-A838-4A3D9989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3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6" y="163344"/>
            <a:ext cx="10644554" cy="27565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7076" y="2784550"/>
            <a:ext cx="3020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5-coordinate complex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189827" y="2801513"/>
            <a:ext cx="4364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Product inverted vs. substrate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218635" y="2702037"/>
            <a:ext cx="2649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Bimolecular interaction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87569" y="1242646"/>
            <a:ext cx="135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</a:t>
            </a:r>
            <a:r>
              <a:rPr lang="en-US" sz="4000" baseline="-25000" dirty="0" smtClean="0"/>
              <a:t>N</a:t>
            </a:r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11542" y="4489938"/>
            <a:ext cx="3025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R=k[</a:t>
            </a:r>
            <a:r>
              <a:rPr lang="en-US" sz="3600" dirty="0" err="1" smtClean="0">
                <a:solidFill>
                  <a:srgbClr val="00B050"/>
                </a:solidFill>
              </a:rPr>
              <a:t>Nuc</a:t>
            </a:r>
            <a:r>
              <a:rPr lang="en-US" sz="3600" baseline="30000" dirty="0" smtClean="0">
                <a:solidFill>
                  <a:srgbClr val="00B050"/>
                </a:solidFill>
              </a:rPr>
              <a:t>-</a:t>
            </a:r>
            <a:r>
              <a:rPr lang="en-US" sz="3600" dirty="0" smtClean="0"/>
              <a:t>][R</a:t>
            </a:r>
            <a:r>
              <a:rPr lang="en-US" sz="3600" dirty="0" smtClean="0">
                <a:solidFill>
                  <a:srgbClr val="FF0000"/>
                </a:solidFill>
              </a:rPr>
              <a:t>X</a:t>
            </a:r>
            <a:r>
              <a:rPr lang="en-US" sz="3600" dirty="0" smtClean="0"/>
              <a:t>]</a:t>
            </a:r>
            <a:endParaRPr lang="en-US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475" y="4449291"/>
            <a:ext cx="3030326" cy="123378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4527755" y="5136269"/>
            <a:ext cx="1135626" cy="0"/>
          </a:xfrm>
          <a:prstGeom prst="line">
            <a:avLst/>
          </a:prstGeom>
          <a:ln w="349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69858" y="5136269"/>
            <a:ext cx="994003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4527755" y="4831570"/>
            <a:ext cx="678426" cy="241875"/>
          </a:xfrm>
          <a:custGeom>
            <a:avLst/>
            <a:gdLst>
              <a:gd name="connsiteX0" fmla="*/ 0 w 678426"/>
              <a:gd name="connsiteY0" fmla="*/ 241875 h 241875"/>
              <a:gd name="connsiteX1" fmla="*/ 147484 w 678426"/>
              <a:gd name="connsiteY1" fmla="*/ 50146 h 241875"/>
              <a:gd name="connsiteX2" fmla="*/ 486697 w 678426"/>
              <a:gd name="connsiteY2" fmla="*/ 5901 h 241875"/>
              <a:gd name="connsiteX3" fmla="*/ 678426 w 678426"/>
              <a:gd name="connsiteY3" fmla="*/ 153385 h 2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426" h="241875">
                <a:moveTo>
                  <a:pt x="0" y="241875"/>
                </a:moveTo>
                <a:cubicBezTo>
                  <a:pt x="33184" y="165675"/>
                  <a:pt x="66368" y="89475"/>
                  <a:pt x="147484" y="50146"/>
                </a:cubicBezTo>
                <a:cubicBezTo>
                  <a:pt x="228600" y="10817"/>
                  <a:pt x="398207" y="-11305"/>
                  <a:pt x="486697" y="5901"/>
                </a:cubicBezTo>
                <a:cubicBezTo>
                  <a:pt x="575187" y="23107"/>
                  <a:pt x="626806" y="88246"/>
                  <a:pt x="678426" y="153385"/>
                </a:cubicBezTo>
              </a:path>
            </a:pathLst>
          </a:custGeom>
          <a:noFill/>
          <a:ln w="41275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223819" y="4700968"/>
            <a:ext cx="781665" cy="283987"/>
          </a:xfrm>
          <a:custGeom>
            <a:avLst/>
            <a:gdLst>
              <a:gd name="connsiteX0" fmla="*/ 0 w 781665"/>
              <a:gd name="connsiteY0" fmla="*/ 283987 h 283987"/>
              <a:gd name="connsiteX1" fmla="*/ 132736 w 781665"/>
              <a:gd name="connsiteY1" fmla="*/ 92258 h 283987"/>
              <a:gd name="connsiteX2" fmla="*/ 457200 w 781665"/>
              <a:gd name="connsiteY2" fmla="*/ 3767 h 283987"/>
              <a:gd name="connsiteX3" fmla="*/ 781665 w 781665"/>
              <a:gd name="connsiteY3" fmla="*/ 210245 h 28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665" h="283987">
                <a:moveTo>
                  <a:pt x="0" y="283987"/>
                </a:moveTo>
                <a:cubicBezTo>
                  <a:pt x="28268" y="211474"/>
                  <a:pt x="56536" y="138961"/>
                  <a:pt x="132736" y="92258"/>
                </a:cubicBezTo>
                <a:cubicBezTo>
                  <a:pt x="208936" y="45555"/>
                  <a:pt x="349045" y="-15897"/>
                  <a:pt x="457200" y="3767"/>
                </a:cubicBezTo>
                <a:cubicBezTo>
                  <a:pt x="565355" y="23431"/>
                  <a:pt x="673510" y="116838"/>
                  <a:pt x="781665" y="210245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268" y="3953546"/>
            <a:ext cx="1821893" cy="19712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3734" y="3967709"/>
            <a:ext cx="2156318" cy="18023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138848" y="5855106"/>
            <a:ext cx="2418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Substrate is R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9983734" y="5928850"/>
            <a:ext cx="2418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Product is 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221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21" grpId="0" animBg="1"/>
      <p:bldP spid="22" grpId="0" animBg="1"/>
      <p:bldP spid="27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0493" y="117231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</a:t>
            </a:r>
            <a:r>
              <a:rPr lang="en-US" sz="4000" b="1" baseline="-25000" dirty="0" smtClean="0"/>
              <a:t>N</a:t>
            </a:r>
            <a:r>
              <a:rPr lang="en-US" sz="4000" b="1" dirty="0" smtClean="0"/>
              <a:t>2 by RX favored by: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16368" y="984738"/>
            <a:ext cx="100422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Aprotic, polar solvents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Low degree on </a:t>
            </a:r>
            <a:r>
              <a:rPr lang="en-US" sz="3600" b="1" dirty="0" smtClean="0">
                <a:sym typeface="Symbol" panose="05050102010706020507" pitchFamily="18" charset="2"/>
              </a:rPr>
              <a:t> carbon (0</a:t>
            </a:r>
            <a:r>
              <a:rPr lang="en-US" sz="3600" b="1" baseline="30000" dirty="0" smtClean="0">
                <a:sym typeface="Symbol" panose="05050102010706020507" pitchFamily="18" charset="2"/>
              </a:rPr>
              <a:t>o</a:t>
            </a:r>
            <a:r>
              <a:rPr lang="en-US" sz="3600" b="1" dirty="0" smtClean="0">
                <a:sym typeface="Symbol" panose="05050102010706020507" pitchFamily="18" charset="2"/>
              </a:rPr>
              <a:t> or 1o best)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>
                <a:sym typeface="Symbol" panose="05050102010706020507" pitchFamily="18" charset="2"/>
              </a:rPr>
              <a:t>Low steric factors on  carbons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>
                <a:sym typeface="Symbol" panose="05050102010706020507" pitchFamily="18" charset="2"/>
              </a:rPr>
              <a:t>“Strong” </a:t>
            </a:r>
            <a:r>
              <a:rPr lang="en-US" sz="3600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nucleophiles</a:t>
            </a:r>
            <a:endParaRPr lang="en-US" sz="3600" b="1" dirty="0" smtClean="0">
              <a:sym typeface="Symbol" panose="05050102010706020507" pitchFamily="18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>
                <a:sym typeface="Symbol" panose="05050102010706020507" pitchFamily="18" charset="2"/>
              </a:rPr>
              <a:t>Leaving groups whose conjugate acid </a:t>
            </a:r>
            <a:r>
              <a:rPr lang="en-US" sz="3600" b="1" dirty="0" err="1" smtClean="0">
                <a:sym typeface="Symbol" panose="05050102010706020507" pitchFamily="18" charset="2"/>
              </a:rPr>
              <a:t>pK</a:t>
            </a:r>
            <a:r>
              <a:rPr lang="en-US" sz="3600" b="1" baseline="-25000" dirty="0" err="1" smtClean="0">
                <a:sym typeface="Symbol" panose="05050102010706020507" pitchFamily="18" charset="2"/>
              </a:rPr>
              <a:t>a</a:t>
            </a:r>
            <a:r>
              <a:rPr lang="en-US" sz="3600" b="1" dirty="0" smtClean="0">
                <a:sym typeface="Symbol" panose="05050102010706020507" pitchFamily="18" charset="2"/>
              </a:rPr>
              <a:t> are &lt;0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7833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295" y="454269"/>
            <a:ext cx="10773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Desired</a:t>
            </a:r>
            <a:r>
              <a:rPr lang="en-US" sz="4000" b="1" dirty="0" smtClean="0">
                <a:solidFill>
                  <a:srgbClr val="00B050"/>
                </a:solidFill>
              </a:rPr>
              <a:t> nucleophile </a:t>
            </a:r>
            <a:r>
              <a:rPr lang="en-US" sz="4000" dirty="0" smtClean="0"/>
              <a:t>traits in aprotic, polar solvents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809750" y="1562205"/>
            <a:ext cx="1038225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Negative charge is best (often strong bases are strong </a:t>
            </a:r>
            <a:r>
              <a:rPr lang="en-US" sz="3200" b="1" dirty="0" smtClean="0">
                <a:solidFill>
                  <a:srgbClr val="00B050"/>
                </a:solidFill>
              </a:rPr>
              <a:t>nucleophiles</a:t>
            </a:r>
            <a:r>
              <a:rPr lang="en-US" sz="3200" b="1" dirty="0" smtClean="0"/>
              <a:t>- but not always)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Lower polarizability favored (go down periodic table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=&gt; weaker </a:t>
            </a:r>
            <a:r>
              <a:rPr lang="en-US" sz="3200" b="1" dirty="0" err="1" smtClean="0">
                <a:solidFill>
                  <a:srgbClr val="00B050"/>
                </a:solidFill>
              </a:rPr>
              <a:t>Nuc</a:t>
            </a:r>
            <a:r>
              <a:rPr lang="en-US" sz="3600" b="1" baseline="30000" dirty="0" smtClean="0">
                <a:solidFill>
                  <a:srgbClr val="00B050"/>
                </a:solidFill>
              </a:rPr>
              <a:t>-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Smaller is better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No electron withdrawing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No resonance </a:t>
            </a:r>
          </a:p>
          <a:p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650" y="431481"/>
            <a:ext cx="92128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if: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No</a:t>
            </a:r>
            <a:r>
              <a:rPr lang="en-US" sz="3600" b="1" dirty="0" smtClean="0">
                <a:solidFill>
                  <a:srgbClr val="00B050"/>
                </a:solidFill>
              </a:rPr>
              <a:t> nucleophile </a:t>
            </a:r>
            <a:r>
              <a:rPr lang="en-US" sz="3600" b="1" dirty="0" smtClean="0"/>
              <a:t>(or it’s a wimpy weak one)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Polar, </a:t>
            </a:r>
            <a:r>
              <a:rPr lang="en-US" sz="3600" b="1" dirty="0" err="1" smtClean="0"/>
              <a:t>protic</a:t>
            </a:r>
            <a:r>
              <a:rPr lang="en-US" sz="3600" b="1" dirty="0" smtClean="0"/>
              <a:t> solvent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>
                <a:sym typeface="Symbol" panose="05050102010706020507" pitchFamily="18" charset="2"/>
              </a:rPr>
              <a:t>-carbon is  3</a:t>
            </a:r>
            <a:r>
              <a:rPr lang="en-US" sz="3600" b="1" baseline="30000" dirty="0" smtClean="0">
                <a:sym typeface="Symbol" panose="05050102010706020507" pitchFamily="18" charset="2"/>
              </a:rPr>
              <a:t>o</a:t>
            </a:r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490" y="0"/>
            <a:ext cx="2350510" cy="2934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046" y="3012282"/>
            <a:ext cx="8998849" cy="2911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049" y="4118983"/>
            <a:ext cx="2030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</a:t>
            </a:r>
            <a:r>
              <a:rPr lang="en-US" sz="4800" baseline="-25000" dirty="0" smtClean="0"/>
              <a:t>N</a:t>
            </a:r>
            <a:r>
              <a:rPr lang="en-US" sz="4800" dirty="0" smtClean="0"/>
              <a:t>1 </a:t>
            </a:r>
          </a:p>
          <a:p>
            <a:r>
              <a:rPr lang="en-US" sz="4800" dirty="0" smtClean="0"/>
              <a:t>Rules*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7296150" y="5943600"/>
            <a:ext cx="466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*(or E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…later)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383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84101"/>
              </p:ext>
            </p:extLst>
          </p:nvPr>
        </p:nvGraphicFramePr>
        <p:xfrm>
          <a:off x="1219198" y="1024464"/>
          <a:ext cx="10265231" cy="37367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4793">
                  <a:extLst>
                    <a:ext uri="{9D8B030D-6E8A-4147-A177-3AD203B41FA5}">
                      <a16:colId xmlns:a16="http://schemas.microsoft.com/office/drawing/2014/main" xmlns="" val="2847483134"/>
                    </a:ext>
                  </a:extLst>
                </a:gridCol>
                <a:gridCol w="2424793">
                  <a:extLst>
                    <a:ext uri="{9D8B030D-6E8A-4147-A177-3AD203B41FA5}">
                      <a16:colId xmlns:a16="http://schemas.microsoft.com/office/drawing/2014/main" xmlns="" val="441503621"/>
                    </a:ext>
                  </a:extLst>
                </a:gridCol>
                <a:gridCol w="2424793">
                  <a:extLst>
                    <a:ext uri="{9D8B030D-6E8A-4147-A177-3AD203B41FA5}">
                      <a16:colId xmlns:a16="http://schemas.microsoft.com/office/drawing/2014/main" xmlns="" val="2592924370"/>
                    </a:ext>
                  </a:extLst>
                </a:gridCol>
                <a:gridCol w="2990852">
                  <a:extLst>
                    <a:ext uri="{9D8B030D-6E8A-4147-A177-3AD203B41FA5}">
                      <a16:colId xmlns:a16="http://schemas.microsoft.com/office/drawing/2014/main" xmlns="" val="2522708315"/>
                    </a:ext>
                  </a:extLst>
                </a:gridCol>
              </a:tblGrid>
              <a:tr h="50961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solvent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Dielectric constant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Solvent type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Relative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</a:rPr>
                        <a:t> rate of 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</a:rPr>
                        <a:t>t-butyl chloride ionization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2706594"/>
                  </a:ext>
                </a:extLst>
              </a:tr>
              <a:tr h="50961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</a:t>
                      </a:r>
                      <a:r>
                        <a:rPr lang="en-US" sz="2000" b="1" baseline="-25000" dirty="0" smtClean="0"/>
                        <a:t>2</a:t>
                      </a:r>
                      <a:r>
                        <a:rPr lang="en-US" sz="2000" b="1" dirty="0" smtClean="0"/>
                        <a:t>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Polar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protic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8892651"/>
                  </a:ext>
                </a:extLst>
              </a:tr>
              <a:tr h="50961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CH</a:t>
                      </a:r>
                      <a:r>
                        <a:rPr lang="en-US" sz="2000" b="1" baseline="-25000" dirty="0" smtClean="0"/>
                        <a:t>3</a:t>
                      </a:r>
                      <a:r>
                        <a:rPr lang="en-US" sz="2000" b="1" dirty="0" smtClean="0"/>
                        <a:t>OH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Polar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protic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9541745"/>
                  </a:ext>
                </a:extLst>
              </a:tr>
              <a:tr h="50961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</a:t>
                      </a:r>
                      <a:r>
                        <a:rPr lang="en-US" sz="2000" b="1" baseline="-25000" dirty="0" smtClean="0"/>
                        <a:t>2</a:t>
                      </a:r>
                      <a:r>
                        <a:rPr lang="en-US" sz="2000" b="1" dirty="0" smtClean="0"/>
                        <a:t>H</a:t>
                      </a:r>
                      <a:r>
                        <a:rPr lang="en-US" sz="2000" b="1" baseline="-25000" dirty="0" smtClean="0"/>
                        <a:t>5</a:t>
                      </a:r>
                      <a:r>
                        <a:rPr lang="en-US" sz="2000" b="1" dirty="0" smtClean="0"/>
                        <a:t>OH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Polar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protic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8723444"/>
                  </a:ext>
                </a:extLst>
              </a:tr>
              <a:tr h="50961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(CH</a:t>
                      </a:r>
                      <a:r>
                        <a:rPr lang="en-US" sz="2000" b="1" baseline="-25000" dirty="0" smtClean="0"/>
                        <a:t>3</a:t>
                      </a:r>
                      <a:r>
                        <a:rPr lang="en-US" sz="2000" b="1" dirty="0" smtClean="0"/>
                        <a:t>)</a:t>
                      </a:r>
                      <a:r>
                        <a:rPr lang="en-US" sz="2000" b="1" baseline="-25000" dirty="0" smtClean="0"/>
                        <a:t>2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C=O (acetone)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Polar aprotic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0.005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843664"/>
                  </a:ext>
                </a:extLst>
              </a:tr>
              <a:tr h="50961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</a:t>
                      </a:r>
                      <a:r>
                        <a:rPr lang="en-US" sz="2000" b="1" baseline="-25000" dirty="0" smtClean="0"/>
                        <a:t>5</a:t>
                      </a:r>
                      <a:r>
                        <a:rPr lang="en-US" sz="2000" b="1" dirty="0" smtClean="0"/>
                        <a:t>C</a:t>
                      </a:r>
                      <a:r>
                        <a:rPr lang="en-US" sz="2000" b="1" baseline="-25000" dirty="0" smtClean="0"/>
                        <a:t>2</a:t>
                      </a:r>
                      <a:r>
                        <a:rPr lang="en-US" sz="2000" b="1" dirty="0" smtClean="0"/>
                        <a:t>-O-C</a:t>
                      </a:r>
                      <a:r>
                        <a:rPr lang="en-US" sz="2000" b="1" baseline="-25000" dirty="0" smtClean="0"/>
                        <a:t>2</a:t>
                      </a:r>
                      <a:r>
                        <a:rPr lang="en-US" sz="2000" b="1" dirty="0" smtClean="0"/>
                        <a:t>H</a:t>
                      </a:r>
                      <a:r>
                        <a:rPr lang="en-US" sz="2000" b="1" baseline="-25000" dirty="0" smtClean="0"/>
                        <a:t>5 </a:t>
                      </a:r>
                      <a:r>
                        <a:rPr lang="en-US" sz="2000" b="1" dirty="0" smtClean="0"/>
                        <a:t>(ether)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Polar</a:t>
                      </a:r>
                      <a:r>
                        <a:rPr lang="en-US" sz="2400" b="1" baseline="0" dirty="0" smtClean="0"/>
                        <a:t> aprotic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0.00001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896291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972" y="163286"/>
            <a:ext cx="11996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Solvent effects on ionization of t-butyl chloride to t-butyl carbocation*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7829" y="5116286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</a:t>
            </a:r>
            <a:r>
              <a:rPr lang="en-US" sz="2400" dirty="0" smtClean="0"/>
              <a:t>Text: page 311 table 7.5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24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831" y="422031"/>
            <a:ext cx="10421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Example of the role of Nucleophile concentration on the degree of racemization in S</a:t>
            </a:r>
            <a:r>
              <a:rPr lang="en-US" sz="3600" baseline="-25000" dirty="0" smtClean="0"/>
              <a:t>N</a:t>
            </a:r>
            <a:r>
              <a:rPr lang="en-US" sz="3600" dirty="0" smtClean="0"/>
              <a:t>1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23" y="1622360"/>
            <a:ext cx="10169584" cy="1988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5107" y="3610839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S-(-) -1-phenyl-1-ethanol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83753" y="3599247"/>
            <a:ext cx="3798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dirty="0" smtClean="0">
                <a:solidFill>
                  <a:srgbClr val="FF0000"/>
                </a:solidFill>
              </a:rPr>
              <a:t>-(+) -1-phenyl-1-ethanol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338" y="3610839"/>
            <a:ext cx="3715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S-(-) -1-chlorophenyl-ethane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21877" y="4267200"/>
            <a:ext cx="1383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% H</a:t>
            </a:r>
            <a:r>
              <a:rPr lang="en-US" sz="3200" u="sng" baseline="-25000" dirty="0" smtClean="0"/>
              <a:t>2</a:t>
            </a:r>
            <a:r>
              <a:rPr lang="en-US" sz="3200" u="sng" dirty="0" smtClean="0"/>
              <a:t>O</a:t>
            </a:r>
            <a:endParaRPr lang="en-US" sz="32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255107" y="4267200"/>
            <a:ext cx="2239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% S form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3722" y="4267200"/>
            <a:ext cx="2239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% R form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2554" y="479806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95%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434069" y="4798066"/>
            <a:ext cx="1242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41 %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9215" y="4811168"/>
            <a:ext cx="1242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59 %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2554" y="527634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40%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434069" y="5276342"/>
            <a:ext cx="1242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47 %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99215" y="5276342"/>
            <a:ext cx="1242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53 %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2554" y="5700709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0%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476473" y="5700709"/>
            <a:ext cx="1242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49 %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47834" y="5758755"/>
            <a:ext cx="1242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51%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4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9607" y="269631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</a:t>
            </a:r>
            <a:r>
              <a:rPr lang="en-US" sz="4000" b="1" baseline="-25000" dirty="0" smtClean="0"/>
              <a:t>N</a:t>
            </a:r>
            <a:r>
              <a:rPr lang="en-US" sz="4000" b="1" dirty="0"/>
              <a:t>1</a:t>
            </a:r>
            <a:r>
              <a:rPr lang="en-US" sz="4000" b="1" dirty="0" smtClean="0"/>
              <a:t> by RX favored by: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94856" y="1556657"/>
            <a:ext cx="71192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High dielectric polar solvents (H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O,ROH, acetone)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3</a:t>
            </a:r>
            <a:r>
              <a:rPr lang="en-US" sz="3200" b="1" baseline="30000" dirty="0" smtClean="0"/>
              <a:t>o</a:t>
            </a:r>
            <a:r>
              <a:rPr lang="en-US" sz="3200" b="1" dirty="0" smtClean="0"/>
              <a:t> </a:t>
            </a:r>
            <a:r>
              <a:rPr lang="en-US" sz="3200" b="1" dirty="0" smtClean="0">
                <a:sym typeface="Symbol" panose="05050102010706020507" pitchFamily="18" charset="2"/>
              </a:rPr>
              <a:t> carbons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 resonance (stabilizes carbocation)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ym typeface="Symbol" panose="05050102010706020507" pitchFamily="18" charset="2"/>
              </a:rPr>
              <a:t>Leaving groups whose conjugate acid </a:t>
            </a:r>
            <a:r>
              <a:rPr lang="en-US" sz="3200" b="1" dirty="0" err="1">
                <a:sym typeface="Symbol" panose="05050102010706020507" pitchFamily="18" charset="2"/>
              </a:rPr>
              <a:t>pK</a:t>
            </a:r>
            <a:r>
              <a:rPr lang="en-US" sz="3200" b="1" baseline="-25000" dirty="0" err="1">
                <a:sym typeface="Symbol" panose="05050102010706020507" pitchFamily="18" charset="2"/>
              </a:rPr>
              <a:t>a</a:t>
            </a:r>
            <a:r>
              <a:rPr lang="en-US" sz="3200" b="1" dirty="0">
                <a:sym typeface="Symbol" panose="05050102010706020507" pitchFamily="18" charset="2"/>
              </a:rPr>
              <a:t> are &lt;0</a:t>
            </a:r>
            <a:r>
              <a:rPr lang="en-US" sz="3200" b="1" dirty="0"/>
              <a:t> </a:t>
            </a: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89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845425" y="994367"/>
            <a:ext cx="1936866" cy="2231605"/>
          </a:xfrm>
          <a:custGeom>
            <a:avLst/>
            <a:gdLst>
              <a:gd name="connsiteX0" fmla="*/ 0 w 1936866"/>
              <a:gd name="connsiteY0" fmla="*/ 1549328 h 2231605"/>
              <a:gd name="connsiteX1" fmla="*/ 274320 w 1936866"/>
              <a:gd name="connsiteY1" fmla="*/ 1557640 h 2231605"/>
              <a:gd name="connsiteX2" fmla="*/ 955964 w 1936866"/>
              <a:gd name="connsiteY2" fmla="*/ 3160 h 2231605"/>
              <a:gd name="connsiteX3" fmla="*/ 1620982 w 1936866"/>
              <a:gd name="connsiteY3" fmla="*/ 2023153 h 2231605"/>
              <a:gd name="connsiteX4" fmla="*/ 1936866 w 1936866"/>
              <a:gd name="connsiteY4" fmla="*/ 2064717 h 223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6866" h="2231605">
                <a:moveTo>
                  <a:pt x="0" y="1549328"/>
                </a:moveTo>
                <a:cubicBezTo>
                  <a:pt x="57496" y="1682331"/>
                  <a:pt x="114993" y="1815335"/>
                  <a:pt x="274320" y="1557640"/>
                </a:cubicBezTo>
                <a:cubicBezTo>
                  <a:pt x="433647" y="1299945"/>
                  <a:pt x="731520" y="-74425"/>
                  <a:pt x="955964" y="3160"/>
                </a:cubicBezTo>
                <a:cubicBezTo>
                  <a:pt x="1180408" y="80745"/>
                  <a:pt x="1457498" y="1679560"/>
                  <a:pt x="1620982" y="2023153"/>
                </a:cubicBezTo>
                <a:cubicBezTo>
                  <a:pt x="1784466" y="2366746"/>
                  <a:pt x="1860666" y="2215731"/>
                  <a:pt x="1936866" y="20647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79418" y="3341716"/>
            <a:ext cx="246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8432" y="2756941"/>
            <a:ext cx="190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R-</a:t>
            </a:r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r>
              <a:rPr lang="en-US" sz="3200" b="1" dirty="0" smtClean="0"/>
              <a:t> + </a:t>
            </a:r>
            <a:r>
              <a:rPr lang="en-US" sz="3200" b="1" dirty="0" err="1" smtClean="0">
                <a:solidFill>
                  <a:srgbClr val="00B050"/>
                </a:solidFill>
              </a:rPr>
              <a:t>Nuc</a:t>
            </a:r>
            <a:r>
              <a:rPr lang="en-US" sz="3200" b="1" baseline="30000" dirty="0" smtClean="0">
                <a:solidFill>
                  <a:srgbClr val="00B050"/>
                </a:solidFill>
              </a:rPr>
              <a:t>-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207" y="382385"/>
            <a:ext cx="4954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5-coordinate complex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732663" y="3341716"/>
            <a:ext cx="2146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R-</a:t>
            </a:r>
            <a:r>
              <a:rPr lang="en-US" sz="3200" b="1" dirty="0" err="1" smtClean="0">
                <a:solidFill>
                  <a:srgbClr val="00B050"/>
                </a:solidFill>
              </a:rPr>
              <a:t>Nuc</a:t>
            </a:r>
            <a:r>
              <a:rPr lang="en-US" sz="3200" b="1" dirty="0" smtClean="0"/>
              <a:t> + </a:t>
            </a:r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r>
              <a:rPr lang="en-US" sz="3200" b="1" baseline="30000" dirty="0" smtClean="0"/>
              <a:t>-</a:t>
            </a:r>
            <a:endParaRPr lang="en-US" sz="3200" b="1" dirty="0"/>
          </a:p>
        </p:txBody>
      </p:sp>
      <p:sp>
        <p:nvSpPr>
          <p:cNvPr id="9" name="Freeform 8"/>
          <p:cNvSpPr/>
          <p:nvPr/>
        </p:nvSpPr>
        <p:spPr>
          <a:xfrm>
            <a:off x="5403272" y="1142592"/>
            <a:ext cx="2986584" cy="2276852"/>
          </a:xfrm>
          <a:custGeom>
            <a:avLst/>
            <a:gdLst>
              <a:gd name="connsiteX0" fmla="*/ 0 w 2593571"/>
              <a:gd name="connsiteY0" fmla="*/ 1866615 h 2276852"/>
              <a:gd name="connsiteX1" fmla="*/ 448887 w 2593571"/>
              <a:gd name="connsiteY1" fmla="*/ 1825052 h 2276852"/>
              <a:gd name="connsiteX2" fmla="*/ 798022 w 2593571"/>
              <a:gd name="connsiteY2" fmla="*/ 62754 h 2276852"/>
              <a:gd name="connsiteX3" fmla="*/ 1097280 w 2593571"/>
              <a:gd name="connsiteY3" fmla="*/ 378637 h 2276852"/>
              <a:gd name="connsiteX4" fmla="*/ 1404851 w 2593571"/>
              <a:gd name="connsiteY4" fmla="*/ 229008 h 2276852"/>
              <a:gd name="connsiteX5" fmla="*/ 1629295 w 2593571"/>
              <a:gd name="connsiteY5" fmla="*/ 611394 h 2276852"/>
              <a:gd name="connsiteX6" fmla="*/ 1862051 w 2593571"/>
              <a:gd name="connsiteY6" fmla="*/ 519954 h 2276852"/>
              <a:gd name="connsiteX7" fmla="*/ 2244437 w 2593571"/>
              <a:gd name="connsiteY7" fmla="*/ 2082746 h 2276852"/>
              <a:gd name="connsiteX8" fmla="*/ 2593571 w 2593571"/>
              <a:gd name="connsiteY8" fmla="*/ 2199125 h 227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3571" h="2276852">
                <a:moveTo>
                  <a:pt x="0" y="1866615"/>
                </a:moveTo>
                <a:cubicBezTo>
                  <a:pt x="157941" y="1996155"/>
                  <a:pt x="315883" y="2125695"/>
                  <a:pt x="448887" y="1825052"/>
                </a:cubicBezTo>
                <a:cubicBezTo>
                  <a:pt x="581891" y="1524409"/>
                  <a:pt x="689957" y="303823"/>
                  <a:pt x="798022" y="62754"/>
                </a:cubicBezTo>
                <a:cubicBezTo>
                  <a:pt x="906087" y="-178315"/>
                  <a:pt x="996142" y="350928"/>
                  <a:pt x="1097280" y="378637"/>
                </a:cubicBezTo>
                <a:cubicBezTo>
                  <a:pt x="1198418" y="406346"/>
                  <a:pt x="1316182" y="190215"/>
                  <a:pt x="1404851" y="229008"/>
                </a:cubicBezTo>
                <a:cubicBezTo>
                  <a:pt x="1493520" y="267801"/>
                  <a:pt x="1553095" y="562903"/>
                  <a:pt x="1629295" y="611394"/>
                </a:cubicBezTo>
                <a:cubicBezTo>
                  <a:pt x="1705495" y="659885"/>
                  <a:pt x="1759527" y="274729"/>
                  <a:pt x="1862051" y="519954"/>
                </a:cubicBezTo>
                <a:cubicBezTo>
                  <a:pt x="1964575" y="765179"/>
                  <a:pt x="2122517" y="1802884"/>
                  <a:pt x="2244437" y="2082746"/>
                </a:cubicBezTo>
                <a:cubicBezTo>
                  <a:pt x="2366357" y="2362608"/>
                  <a:pt x="2479964" y="2280866"/>
                  <a:pt x="2593571" y="21991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516824" y="1558129"/>
            <a:ext cx="2227811" cy="2279706"/>
          </a:xfrm>
          <a:custGeom>
            <a:avLst/>
            <a:gdLst>
              <a:gd name="connsiteX0" fmla="*/ 0 w 2227811"/>
              <a:gd name="connsiteY0" fmla="*/ 1902432 h 2279706"/>
              <a:gd name="connsiteX1" fmla="*/ 349135 w 2227811"/>
              <a:gd name="connsiteY1" fmla="*/ 1794366 h 2279706"/>
              <a:gd name="connsiteX2" fmla="*/ 623455 w 2227811"/>
              <a:gd name="connsiteY2" fmla="*/ 48694 h 2279706"/>
              <a:gd name="connsiteX3" fmla="*/ 1097280 w 2227811"/>
              <a:gd name="connsiteY3" fmla="*/ 472643 h 2279706"/>
              <a:gd name="connsiteX4" fmla="*/ 1263535 w 2227811"/>
              <a:gd name="connsiteY4" fmla="*/ 339639 h 2279706"/>
              <a:gd name="connsiteX5" fmla="*/ 1945178 w 2227811"/>
              <a:gd name="connsiteY5" fmla="*/ 2085312 h 2279706"/>
              <a:gd name="connsiteX6" fmla="*/ 2227811 w 2227811"/>
              <a:gd name="connsiteY6" fmla="*/ 2160126 h 227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7811" h="2279706">
                <a:moveTo>
                  <a:pt x="0" y="1902432"/>
                </a:moveTo>
                <a:cubicBezTo>
                  <a:pt x="122613" y="2002877"/>
                  <a:pt x="245226" y="2103322"/>
                  <a:pt x="349135" y="1794366"/>
                </a:cubicBezTo>
                <a:cubicBezTo>
                  <a:pt x="453044" y="1485410"/>
                  <a:pt x="498764" y="268981"/>
                  <a:pt x="623455" y="48694"/>
                </a:cubicBezTo>
                <a:cubicBezTo>
                  <a:pt x="748146" y="-171593"/>
                  <a:pt x="990600" y="424152"/>
                  <a:pt x="1097280" y="472643"/>
                </a:cubicBezTo>
                <a:cubicBezTo>
                  <a:pt x="1203960" y="521134"/>
                  <a:pt x="1122219" y="70861"/>
                  <a:pt x="1263535" y="339639"/>
                </a:cubicBezTo>
                <a:cubicBezTo>
                  <a:pt x="1404851" y="608417"/>
                  <a:pt x="1784465" y="1781898"/>
                  <a:pt x="1945178" y="2085312"/>
                </a:cubicBezTo>
                <a:cubicBezTo>
                  <a:pt x="2105891" y="2388726"/>
                  <a:pt x="2166851" y="2274426"/>
                  <a:pt x="2227811" y="21601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95205" y="4666042"/>
            <a:ext cx="32918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</a:t>
            </a:r>
            <a:r>
              <a:rPr lang="en-US" sz="3200" b="1" baseline="-25000" dirty="0" smtClean="0"/>
              <a:t>N</a:t>
            </a:r>
            <a:r>
              <a:rPr lang="en-US" sz="3200" b="1" dirty="0" smtClean="0"/>
              <a:t>1: </a:t>
            </a:r>
            <a:r>
              <a:rPr lang="en-US" sz="3200" b="1" dirty="0" err="1" smtClean="0"/>
              <a:t>solvolysis</a:t>
            </a:r>
            <a:r>
              <a:rPr lang="en-US" sz="3200" b="1" dirty="0" smtClean="0"/>
              <a:t> </a:t>
            </a:r>
          </a:p>
          <a:p>
            <a:r>
              <a:rPr lang="en-US" sz="3200" b="1" dirty="0" smtClean="0"/>
              <a:t>(</a:t>
            </a:r>
            <a:r>
              <a:rPr lang="en-US" sz="3200" b="1" dirty="0" smtClean="0">
                <a:solidFill>
                  <a:srgbClr val="00B050"/>
                </a:solidFill>
              </a:rPr>
              <a:t>Et-OH</a:t>
            </a:r>
            <a:r>
              <a:rPr lang="en-US" sz="3200" b="1" dirty="0" smtClean="0"/>
              <a:t> is </a:t>
            </a:r>
            <a:r>
              <a:rPr lang="en-US" sz="3200" b="1" dirty="0" err="1" smtClean="0">
                <a:solidFill>
                  <a:srgbClr val="00B050"/>
                </a:solidFill>
              </a:rPr>
              <a:t>Nuc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9070663" y="4912263"/>
            <a:ext cx="3147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</a:t>
            </a:r>
            <a:r>
              <a:rPr lang="en-US" sz="3200" b="1" baseline="-25000" dirty="0" smtClean="0"/>
              <a:t>N</a:t>
            </a:r>
            <a:r>
              <a:rPr lang="en-US" sz="3200" b="1" dirty="0" smtClean="0"/>
              <a:t>1: </a:t>
            </a:r>
            <a:r>
              <a:rPr lang="en-US" sz="3200" b="1" dirty="0" err="1" smtClean="0">
                <a:solidFill>
                  <a:srgbClr val="00B050"/>
                </a:solidFill>
              </a:rPr>
              <a:t>Nuc</a:t>
            </a:r>
            <a:r>
              <a:rPr lang="en-US" sz="3200" b="1" baseline="30000" dirty="0" smtClean="0">
                <a:solidFill>
                  <a:srgbClr val="00B050"/>
                </a:solidFill>
              </a:rPr>
              <a:t>-</a:t>
            </a:r>
            <a:r>
              <a:rPr lang="en-US" sz="3200" b="1" dirty="0" smtClean="0"/>
              <a:t> present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656663" y="493807"/>
            <a:ext cx="2305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 R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carbocation + </a:t>
            </a:r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632372" y="967160"/>
            <a:ext cx="97940" cy="5270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865" y="2010194"/>
            <a:ext cx="1016521" cy="941872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7070103" y="1737869"/>
            <a:ext cx="197963" cy="2482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32396" y="3441826"/>
            <a:ext cx="1807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R-</a:t>
            </a:r>
            <a:r>
              <a:rPr lang="en-US" sz="2800" b="1" dirty="0" err="1" smtClean="0">
                <a:solidFill>
                  <a:srgbClr val="00B050"/>
                </a:solidFill>
              </a:rPr>
              <a:t>OEt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smtClean="0"/>
              <a:t>+ H</a:t>
            </a:r>
            <a:r>
              <a:rPr lang="en-US" sz="2800" b="1" baseline="30000" dirty="0" smtClean="0"/>
              <a:t>+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34911" y="4666042"/>
            <a:ext cx="3044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</a:t>
            </a:r>
            <a:r>
              <a:rPr lang="en-US" sz="3200" b="1" baseline="-25000" dirty="0" smtClean="0"/>
              <a:t>N</a:t>
            </a:r>
            <a:r>
              <a:rPr lang="en-US" sz="3200" b="1" dirty="0" smtClean="0"/>
              <a:t>2</a:t>
            </a:r>
            <a:endParaRPr lang="en-US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13502" y="315770"/>
            <a:ext cx="2376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 R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carbocation + </a:t>
            </a:r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0376701" y="1294623"/>
            <a:ext cx="97940" cy="5270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35810" y="3204444"/>
            <a:ext cx="2031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R-</a:t>
            </a:r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r>
              <a:rPr lang="en-US" sz="3200" b="1" dirty="0" smtClean="0"/>
              <a:t> + </a:t>
            </a:r>
            <a:r>
              <a:rPr lang="en-US" sz="3200" b="1" dirty="0" err="1" smtClean="0">
                <a:solidFill>
                  <a:srgbClr val="00B050"/>
                </a:solidFill>
              </a:rPr>
              <a:t>EtOH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06553" y="3606270"/>
            <a:ext cx="190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R-</a:t>
            </a:r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r>
              <a:rPr lang="en-US" sz="3200" b="1" dirty="0" smtClean="0"/>
              <a:t> + </a:t>
            </a:r>
            <a:r>
              <a:rPr lang="en-US" sz="3200" b="1" dirty="0" err="1" smtClean="0">
                <a:solidFill>
                  <a:srgbClr val="00B050"/>
                </a:solidFill>
              </a:rPr>
              <a:t>Nuc</a:t>
            </a:r>
            <a:r>
              <a:rPr lang="en-US" sz="3200" b="1" baseline="30000" dirty="0" smtClean="0">
                <a:solidFill>
                  <a:srgbClr val="00B050"/>
                </a:solidFill>
              </a:rPr>
              <a:t>-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09638" y="3976529"/>
            <a:ext cx="1313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R-</a:t>
            </a:r>
            <a:r>
              <a:rPr lang="en-US" sz="3200" b="1" dirty="0" err="1" smtClean="0">
                <a:solidFill>
                  <a:srgbClr val="00B050"/>
                </a:solidFill>
              </a:rPr>
              <a:t>Nuc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848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9" grpId="0" animBg="1"/>
      <p:bldP spid="10" grpId="0" animBg="1"/>
      <p:bldP spid="11" grpId="0"/>
      <p:bldP spid="12" grpId="0"/>
      <p:bldP spid="13" grpId="0"/>
      <p:bldP spid="23" grpId="0"/>
      <p:bldP spid="24" grpId="0"/>
      <p:bldP spid="25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707" y="808892"/>
            <a:ext cx="117230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</a:rPr>
              <a:t>1 characteristics  re-summarized:  U-do-it </a:t>
            </a:r>
          </a:p>
          <a:p>
            <a:endParaRPr lang="en-US" sz="3200" dirty="0" smtClean="0"/>
          </a:p>
          <a:p>
            <a:r>
              <a:rPr lang="en-US" sz="3200" dirty="0" smtClean="0"/>
              <a:t>0)   absent </a:t>
            </a:r>
            <a:r>
              <a:rPr lang="en-US" sz="3200" dirty="0" err="1" smtClean="0"/>
              <a:t>Nuc</a:t>
            </a:r>
            <a:r>
              <a:rPr lang="en-US" sz="3200" dirty="0" smtClean="0"/>
              <a:t>-, </a:t>
            </a:r>
            <a:r>
              <a:rPr lang="en-US" sz="3200" dirty="0" err="1" smtClean="0"/>
              <a:t>solvolysis</a:t>
            </a:r>
            <a:r>
              <a:rPr lang="en-US" sz="3200" dirty="0" smtClean="0"/>
              <a:t> occurs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1) </a:t>
            </a:r>
            <a:r>
              <a:rPr lang="en-US" sz="3200" dirty="0" err="1" smtClean="0"/>
              <a:t>Nucleophilicity</a:t>
            </a:r>
            <a:r>
              <a:rPr lang="en-US" sz="3200" dirty="0" smtClean="0"/>
              <a:t> irrelevant- only [substrate] matters</a:t>
            </a:r>
            <a:endParaRPr lang="en-US" sz="3200" dirty="0"/>
          </a:p>
          <a:p>
            <a:r>
              <a:rPr lang="en-US" sz="3200" dirty="0" smtClean="0"/>
              <a:t>2) Favored </a:t>
            </a:r>
            <a:r>
              <a:rPr lang="en-US" sz="3200" dirty="0" smtClean="0"/>
              <a:t>by higher degree </a:t>
            </a:r>
            <a:r>
              <a:rPr lang="en-US" sz="3200" dirty="0" smtClean="0">
                <a:sym typeface="Symbol" panose="05050102010706020507" pitchFamily="18" charset="2"/>
              </a:rPr>
              <a:t> carbons (2</a:t>
            </a:r>
            <a:r>
              <a:rPr lang="en-US" sz="3200" baseline="30000" dirty="0" smtClean="0">
                <a:sym typeface="Symbol" panose="05050102010706020507" pitchFamily="18" charset="2"/>
              </a:rPr>
              <a:t>o</a:t>
            </a:r>
            <a:r>
              <a:rPr lang="en-US" sz="3200" dirty="0" smtClean="0">
                <a:sym typeface="Symbol" panose="05050102010706020507" pitchFamily="18" charset="2"/>
              </a:rPr>
              <a:t> ,3</a:t>
            </a:r>
            <a:r>
              <a:rPr lang="en-US" sz="3200" baseline="30000" dirty="0" smtClean="0">
                <a:sym typeface="Symbol" panose="05050102010706020507" pitchFamily="18" charset="2"/>
              </a:rPr>
              <a:t>o</a:t>
            </a:r>
            <a:r>
              <a:rPr lang="en-US" sz="3200" dirty="0" smtClean="0">
                <a:sym typeface="Symbol" panose="05050102010706020507" pitchFamily="18" charset="2"/>
              </a:rPr>
              <a:t>)</a:t>
            </a:r>
          </a:p>
          <a:p>
            <a:r>
              <a:rPr lang="en-US" sz="3200" dirty="0" smtClean="0">
                <a:sym typeface="Symbol" panose="05050102010706020507" pitchFamily="18" charset="2"/>
              </a:rPr>
              <a:t>3)Polar </a:t>
            </a:r>
            <a:r>
              <a:rPr lang="en-US" sz="3200" dirty="0" err="1" smtClean="0">
                <a:sym typeface="Symbol" panose="05050102010706020507" pitchFamily="18" charset="2"/>
              </a:rPr>
              <a:t>protic</a:t>
            </a:r>
            <a:r>
              <a:rPr lang="en-US" sz="3200" dirty="0" smtClean="0">
                <a:sym typeface="Symbol" panose="05050102010706020507" pitchFamily="18" charset="2"/>
              </a:rPr>
              <a:t> solvents best</a:t>
            </a:r>
          </a:p>
          <a:p>
            <a:r>
              <a:rPr lang="en-US" sz="3200" dirty="0" smtClean="0">
                <a:sym typeface="Symbol" panose="05050102010706020507" pitchFamily="18" charset="2"/>
              </a:rPr>
              <a:t>4)Competes </a:t>
            </a:r>
            <a:r>
              <a:rPr lang="en-US" sz="3200" dirty="0" smtClean="0">
                <a:sym typeface="Symbol" panose="05050102010706020507" pitchFamily="18" charset="2"/>
              </a:rPr>
              <a:t>with elimination</a:t>
            </a:r>
          </a:p>
          <a:p>
            <a:r>
              <a:rPr lang="en-US" sz="3200" dirty="0" smtClean="0">
                <a:sym typeface="Symbol" panose="05050102010706020507" pitchFamily="18" charset="2"/>
              </a:rPr>
              <a:t>5)Mostly </a:t>
            </a:r>
            <a:r>
              <a:rPr lang="en-US" sz="3200" dirty="0" err="1" smtClean="0">
                <a:sym typeface="Symbol" panose="05050102010706020507" pitchFamily="18" charset="2"/>
              </a:rPr>
              <a:t>racemizes</a:t>
            </a:r>
            <a:r>
              <a:rPr lang="en-US" sz="3200" dirty="0" smtClean="0">
                <a:sym typeface="Symbol" panose="05050102010706020507" pitchFamily="18" charset="2"/>
              </a:rPr>
              <a:t> any chiral substrate ( depends on concentration of </a:t>
            </a:r>
            <a:r>
              <a:rPr lang="en-US" sz="3200" dirty="0" err="1" smtClean="0">
                <a:sym typeface="Symbol" panose="05050102010706020507" pitchFamily="18" charset="2"/>
              </a:rPr>
              <a:t>Nuc</a:t>
            </a:r>
            <a:r>
              <a:rPr lang="en-US" sz="3200" dirty="0" smtClean="0">
                <a:sym typeface="Symbol" panose="05050102010706020507" pitchFamily="18" charset="2"/>
              </a:rPr>
              <a:t>-</a:t>
            </a:r>
            <a:r>
              <a:rPr lang="en-US" sz="3200" dirty="0">
                <a:sym typeface="Symbol" panose="05050102010706020507" pitchFamily="18" charset="2"/>
              </a:rPr>
              <a:t> </a:t>
            </a:r>
            <a:r>
              <a:rPr lang="en-US" sz="3200" dirty="0" smtClean="0">
                <a:sym typeface="Symbol" panose="05050102010706020507" pitchFamily="18" charset="2"/>
              </a:rPr>
              <a:t>. </a:t>
            </a:r>
          </a:p>
          <a:p>
            <a:r>
              <a:rPr lang="en-US" sz="3200" dirty="0" smtClean="0">
                <a:sym typeface="Symbol" panose="05050102010706020507" pitchFamily="18" charset="2"/>
              </a:rPr>
              <a:t>6)Resonance can allow 1</a:t>
            </a:r>
            <a:r>
              <a:rPr lang="en-US" sz="3200" baseline="30000" dirty="0" smtClean="0">
                <a:sym typeface="Symbol" panose="05050102010706020507" pitchFamily="18" charset="2"/>
              </a:rPr>
              <a:t>o</a:t>
            </a:r>
            <a:r>
              <a:rPr lang="en-US" sz="3200" dirty="0" smtClean="0">
                <a:sym typeface="Symbol" panose="05050102010706020507" pitchFamily="18" charset="2"/>
              </a:rPr>
              <a:t> degree </a:t>
            </a:r>
            <a:r>
              <a:rPr lang="en-US" sz="3200" dirty="0" smtClean="0">
                <a:sym typeface="Symbol" panose="05050102010706020507" pitchFamily="18" charset="2"/>
              </a:rPr>
              <a:t>carbocation intermediate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0790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387</Words>
  <Application>Microsoft Office PowerPoint</Application>
  <PresentationFormat>Widescreen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22</cp:revision>
  <dcterms:created xsi:type="dcterms:W3CDTF">2017-10-26T18:55:09Z</dcterms:created>
  <dcterms:modified xsi:type="dcterms:W3CDTF">2017-11-02T17:59:03Z</dcterms:modified>
</cp:coreProperties>
</file>