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59AA6-78F8-4C0C-A2D0-DE42DC3F359F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4E460-963E-4E7C-B4FC-6EB1DA000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483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59AA6-78F8-4C0C-A2D0-DE42DC3F359F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4E460-963E-4E7C-B4FC-6EB1DA000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051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59AA6-78F8-4C0C-A2D0-DE42DC3F359F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4E460-963E-4E7C-B4FC-6EB1DA000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480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59AA6-78F8-4C0C-A2D0-DE42DC3F359F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4E460-963E-4E7C-B4FC-6EB1DA000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023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59AA6-78F8-4C0C-A2D0-DE42DC3F359F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4E460-963E-4E7C-B4FC-6EB1DA000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02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59AA6-78F8-4C0C-A2D0-DE42DC3F359F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4E460-963E-4E7C-B4FC-6EB1DA000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73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59AA6-78F8-4C0C-A2D0-DE42DC3F359F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4E460-963E-4E7C-B4FC-6EB1DA000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767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59AA6-78F8-4C0C-A2D0-DE42DC3F359F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4E460-963E-4E7C-B4FC-6EB1DA000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995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59AA6-78F8-4C0C-A2D0-DE42DC3F359F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4E460-963E-4E7C-B4FC-6EB1DA000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422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59AA6-78F8-4C0C-A2D0-DE42DC3F359F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4E460-963E-4E7C-B4FC-6EB1DA000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788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59AA6-78F8-4C0C-A2D0-DE42DC3F359F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4E460-963E-4E7C-B4FC-6EB1DA000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314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59AA6-78F8-4C0C-A2D0-DE42DC3F359F}" type="datetimeFigureOut">
              <a:rPr lang="en-US" smtClean="0"/>
              <a:t>9/5/2017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4E460-963E-4E7C-B4FC-6EB1DA000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32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4821" y="965974"/>
            <a:ext cx="3324225" cy="220027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49956" y="352856"/>
            <a:ext cx="1184204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smtClean="0"/>
              <a:t>Crude oil…the traditional starting material of Organic Chemistry</a:t>
            </a:r>
            <a:endParaRPr lang="en-US" sz="3400" dirty="0"/>
          </a:p>
        </p:txBody>
      </p:sp>
      <p:pic>
        <p:nvPicPr>
          <p:cNvPr id="1026" name="Picture 2" descr="Image result for crude oi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0890" y="3346985"/>
            <a:ext cx="3410726" cy="3410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5489046" y="1038661"/>
            <a:ext cx="62064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What fraction of the oil pumped out of the ground is used to make plastics, road tar and anything else tangible ?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74420" y="3410035"/>
            <a:ext cx="60464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Answer: &lt; 2%. The rest is burned for energy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54453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total amount of crude oil pumped out of ground per ye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378" y="939094"/>
            <a:ext cx="8690114" cy="5918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56354" y="146755"/>
            <a:ext cx="114356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 barrel of oil=42 gallons=&gt; ~1.3*10</a:t>
            </a:r>
            <a:r>
              <a:rPr lang="en-US" sz="3200" baseline="30000" dirty="0" smtClean="0"/>
              <a:t>12</a:t>
            </a:r>
            <a:r>
              <a:rPr lang="en-US" sz="3200" dirty="0" smtClean="0"/>
              <a:t> gallons of oil/year in 2010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9043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super tanker shi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793" y="3169285"/>
            <a:ext cx="8547531" cy="3279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70844" y="496711"/>
            <a:ext cx="104309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1 super tanker holds </a:t>
            </a:r>
            <a:r>
              <a:rPr lang="en-US" sz="4000" dirty="0" smtClean="0"/>
              <a:t>~2 </a:t>
            </a:r>
            <a:r>
              <a:rPr lang="en-US" sz="4000" dirty="0" smtClean="0"/>
              <a:t>million gallons of crude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399822" y="1309511"/>
            <a:ext cx="985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1.3*10</a:t>
            </a:r>
            <a:r>
              <a:rPr lang="en-US" sz="4000" baseline="30000" dirty="0" smtClean="0"/>
              <a:t>12</a:t>
            </a:r>
            <a:r>
              <a:rPr lang="en-US" sz="4000" dirty="0" smtClean="0"/>
              <a:t>/2*10</a:t>
            </a:r>
            <a:r>
              <a:rPr lang="en-US" sz="4000" baseline="30000" dirty="0" smtClean="0"/>
              <a:t>6</a:t>
            </a:r>
            <a:r>
              <a:rPr lang="en-US" sz="4000" dirty="0" smtClean="0"/>
              <a:t>=~ </a:t>
            </a:r>
            <a:r>
              <a:rPr lang="en-US" sz="4000" dirty="0" smtClean="0"/>
              <a:t>630,000 </a:t>
            </a:r>
            <a:r>
              <a:rPr lang="en-US" sz="4000" dirty="0" smtClean="0"/>
              <a:t>tankers worth/year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66244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9650" y="1651216"/>
            <a:ext cx="10028789" cy="28105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992707" y="4429091"/>
            <a:ext cx="5576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https://www.atsdr.cdc.gov/toxprofiles/tp123-c2.pdf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81605" y="914400"/>
            <a:ext cx="48111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Crude oil composition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5000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76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6</cp:revision>
  <dcterms:created xsi:type="dcterms:W3CDTF">2017-09-05T17:36:32Z</dcterms:created>
  <dcterms:modified xsi:type="dcterms:W3CDTF">2017-09-05T23:38:13Z</dcterms:modified>
</cp:coreProperties>
</file>