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3" autoAdjust="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0C7F917B-A8D0-4670-8C34-8A5918B1979A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12410C92-965E-4AAF-9FFD-E5988B493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97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10C92-965E-4AAF-9FFD-E5988B493E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18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032-B67A-4D1F-B765-7D383503A25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AC2E-60EE-43BF-9CC8-4678A97C6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76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032-B67A-4D1F-B765-7D383503A25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AC2E-60EE-43BF-9CC8-4678A97C6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73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032-B67A-4D1F-B765-7D383503A25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AC2E-60EE-43BF-9CC8-4678A97C6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623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032-B67A-4D1F-B765-7D383503A25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AC2E-60EE-43BF-9CC8-4678A97C6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32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032-B67A-4D1F-B765-7D383503A25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AC2E-60EE-43BF-9CC8-4678A97C6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032-B67A-4D1F-B765-7D383503A25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AC2E-60EE-43BF-9CC8-4678A97C6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17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032-B67A-4D1F-B765-7D383503A25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AC2E-60EE-43BF-9CC8-4678A97C6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34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032-B67A-4D1F-B765-7D383503A25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AC2E-60EE-43BF-9CC8-4678A97C6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0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032-B67A-4D1F-B765-7D383503A25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AC2E-60EE-43BF-9CC8-4678A97C6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75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032-B67A-4D1F-B765-7D383503A25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AC2E-60EE-43BF-9CC8-4678A97C6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555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032-B67A-4D1F-B765-7D383503A25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1AC2E-60EE-43BF-9CC8-4678A97C6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66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1C032-B67A-4D1F-B765-7D383503A254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1AC2E-60EE-43BF-9CC8-4678A97C6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3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1200" y="5677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/>
              <a:t>Flow </a:t>
            </a:r>
            <a:r>
              <a:rPr lang="en-US" b="1" dirty="0"/>
              <a:t>diagram for Solid Mixture Separation by </a:t>
            </a:r>
            <a:r>
              <a:rPr lang="en-US" b="1" dirty="0" smtClean="0"/>
              <a:t>Solvent Recrystallization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1524000"/>
            <a:ext cx="358140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z="2000" b="1" dirty="0" smtClean="0"/>
              <a:t>  Take MP of starting mix</a:t>
            </a:r>
            <a:endParaRPr lang="en-US" sz="2000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900854" y="1895564"/>
            <a:ext cx="0" cy="542836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757854" y="2438400"/>
            <a:ext cx="28194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smtClean="0"/>
              <a:t>Dissolve  1.0 </a:t>
            </a:r>
            <a:r>
              <a:rPr lang="en-US" sz="2000" b="1" dirty="0" smtClean="0"/>
              <a:t>grams in “minimum” hot water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301154" y="2330678"/>
            <a:ext cx="2057400" cy="1200329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Boil a separate amount of hot water for later filtration step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3" idx="1"/>
            <a:endCxn id="12" idx="3"/>
          </p:cNvCxnSpPr>
          <p:nvPr/>
        </p:nvCxnSpPr>
        <p:spPr>
          <a:xfrm flipH="1" flipV="1">
            <a:off x="5577254" y="2792343"/>
            <a:ext cx="723900" cy="138500"/>
          </a:xfrm>
          <a:prstGeom prst="straightConnector1">
            <a:avLst/>
          </a:prstGeom>
          <a:ln w="19050"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845169" y="3175740"/>
            <a:ext cx="0" cy="542836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362200" y="3718576"/>
            <a:ext cx="37338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Fast filter using Buchner !. 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Save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filtrate (liquid slurry in flask)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05954" y="3718575"/>
            <a:ext cx="2438400" cy="1200329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Precipitated product lost here in filter paper unless rinsed with some hot water from above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0" idx="1"/>
            <a:endCxn id="19" idx="3"/>
          </p:cNvCxnSpPr>
          <p:nvPr/>
        </p:nvCxnSpPr>
        <p:spPr>
          <a:xfrm flipH="1" flipV="1">
            <a:off x="6096000" y="4072519"/>
            <a:ext cx="509954" cy="246221"/>
          </a:xfrm>
          <a:prstGeom prst="straightConnector1">
            <a:avLst/>
          </a:prstGeom>
          <a:ln w="25400"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886200" y="4376068"/>
            <a:ext cx="0" cy="542836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514600" y="4918904"/>
            <a:ext cx="304800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Transfer </a:t>
            </a:r>
            <a:r>
              <a:rPr lang="en-US" sz="2000" b="1" dirty="0" smtClean="0">
                <a:solidFill>
                  <a:srgbClr val="FF0000"/>
                </a:solidFill>
              </a:rPr>
              <a:t>filtrate </a:t>
            </a:r>
            <a:r>
              <a:rPr lang="en-US" sz="2000" b="1" dirty="0" smtClean="0"/>
              <a:t>to beaker;</a:t>
            </a:r>
          </a:p>
          <a:p>
            <a:r>
              <a:rPr lang="en-US" sz="2000" b="1" dirty="0" smtClean="0"/>
              <a:t>add charcoal;</a:t>
            </a:r>
          </a:p>
          <a:p>
            <a:r>
              <a:rPr lang="en-US" sz="2000" b="1" dirty="0" smtClean="0"/>
              <a:t> re-heat to boiling</a:t>
            </a:r>
            <a:endParaRPr lang="en-US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99646" y="4918904"/>
            <a:ext cx="23856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Charcoal acts to decolorize ; reheating</a:t>
            </a:r>
          </a:p>
          <a:p>
            <a:r>
              <a:rPr lang="en-US" dirty="0"/>
              <a:t>r</a:t>
            </a:r>
            <a:r>
              <a:rPr lang="en-US" dirty="0" smtClean="0"/>
              <a:t>e-dissolves desired and impurity </a:t>
            </a:r>
            <a:r>
              <a:rPr lang="en-US" dirty="0" err="1" smtClean="0"/>
              <a:t>solubles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52400" y="2122929"/>
            <a:ext cx="2514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Hot water dissolves desired and impurity </a:t>
            </a:r>
            <a:r>
              <a:rPr lang="en-US" dirty="0" err="1" smtClean="0"/>
              <a:t>solubles</a:t>
            </a:r>
            <a:r>
              <a:rPr lang="en-US" dirty="0" smtClean="0"/>
              <a:t>; too much water creates problems later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845169" y="6019800"/>
            <a:ext cx="0" cy="542836"/>
          </a:xfrm>
          <a:prstGeom prst="straightConnector1">
            <a:avLst/>
          </a:prstGeom>
          <a:ln w="44450">
            <a:solidFill>
              <a:srgbClr val="FF0000"/>
            </a:solidFill>
            <a:prstDash val="dash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709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3" grpId="0" animBg="1"/>
      <p:bldP spid="19" grpId="0" animBg="1"/>
      <p:bldP spid="20" grpId="0" animBg="1"/>
      <p:bldP spid="26" grpId="0" animBg="1"/>
      <p:bldP spid="27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Arrow Connector 1"/>
          <p:cNvCxnSpPr/>
          <p:nvPr/>
        </p:nvCxnSpPr>
        <p:spPr>
          <a:xfrm>
            <a:off x="3886200" y="76200"/>
            <a:ext cx="0" cy="65241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338754" y="830082"/>
            <a:ext cx="37338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Fast filter using Buchner !. 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Save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filtrate (liquid slurry in flask)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000" y="830082"/>
            <a:ext cx="2438400" cy="1754326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more solid product can be lost here in filter paper unless rinsed with some hot water from above (keep to minimum)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915508" y="1537968"/>
            <a:ext cx="0" cy="65241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667000" y="2169599"/>
            <a:ext cx="3048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Transfer </a:t>
            </a:r>
            <a:r>
              <a:rPr lang="en-US" sz="2000" b="1" dirty="0" smtClean="0">
                <a:solidFill>
                  <a:srgbClr val="FF0000"/>
                </a:solidFill>
              </a:rPr>
              <a:t>filtrate</a:t>
            </a:r>
            <a:r>
              <a:rPr lang="en-US" sz="2000" b="1" dirty="0" smtClean="0"/>
              <a:t> to beaker;</a:t>
            </a:r>
          </a:p>
          <a:p>
            <a:r>
              <a:rPr lang="en-US" sz="2000" b="1" dirty="0" smtClean="0"/>
              <a:t>Recrystallize with ice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0322" y="1923377"/>
            <a:ext cx="21980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solution should contain impurities still in solution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6072554" y="1295400"/>
            <a:ext cx="410308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441831" y="2836454"/>
            <a:ext cx="2438400" cy="1477328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 you added too much water before, you may not get crystals…. scratching glass with stir rod sometimes helps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868615" y="2877485"/>
            <a:ext cx="0" cy="65241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4" idx="1"/>
          </p:cNvCxnSpPr>
          <p:nvPr/>
        </p:nvCxnSpPr>
        <p:spPr>
          <a:xfrm flipH="1" flipV="1">
            <a:off x="5656385" y="2877485"/>
            <a:ext cx="785446" cy="697633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33246" y="3529903"/>
            <a:ext cx="3716216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Once </a:t>
            </a:r>
            <a:r>
              <a:rPr lang="en-US" sz="2000" b="1" dirty="0" smtClean="0">
                <a:solidFill>
                  <a:srgbClr val="FF0000"/>
                </a:solidFill>
              </a:rPr>
              <a:t>crystals</a:t>
            </a:r>
            <a:r>
              <a:rPr lang="en-US" sz="2000" b="1" dirty="0" smtClean="0"/>
              <a:t> in abundance, filter and collect purified solid sample </a:t>
            </a:r>
            <a:r>
              <a:rPr lang="en-US" sz="2000" b="1" dirty="0" smtClean="0">
                <a:solidFill>
                  <a:srgbClr val="FF0000"/>
                </a:solidFill>
              </a:rPr>
              <a:t>(acetanilide</a:t>
            </a:r>
            <a:r>
              <a:rPr lang="en-US" sz="2000" b="1" dirty="0" smtClean="0"/>
              <a:t>);  discard filtrate </a:t>
            </a:r>
            <a:endParaRPr lang="en-US" sz="2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338753" y="4876800"/>
            <a:ext cx="4103077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Dry </a:t>
            </a:r>
            <a:r>
              <a:rPr lang="en-US" sz="2000" b="1" dirty="0" smtClean="0">
                <a:solidFill>
                  <a:srgbClr val="FF0000"/>
                </a:solidFill>
              </a:rPr>
              <a:t>crystals</a:t>
            </a:r>
            <a:r>
              <a:rPr lang="en-US" sz="2000" b="1" dirty="0" smtClean="0"/>
              <a:t> 1-2 days on watch glass</a:t>
            </a:r>
            <a:endParaRPr lang="en-US" sz="2000" b="1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868615" y="4545566"/>
            <a:ext cx="0" cy="420634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913791" y="5539234"/>
            <a:ext cx="4999892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/>
              <a:t>Weigh:  % yield = 100 </a:t>
            </a:r>
            <a:r>
              <a:rPr lang="en-US" sz="2000" b="1" smtClean="0"/>
              <a:t>observed </a:t>
            </a:r>
            <a:r>
              <a:rPr lang="en-US" sz="2000" b="1" smtClean="0"/>
              <a:t>mass/1.0</a:t>
            </a:r>
            <a:endParaRPr lang="en-US" sz="20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/>
              <a:t>Re-record melting point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104185" y="4966200"/>
            <a:ext cx="1981200" cy="707886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Physical characterizations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-29308" y="3667451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Discarded filtrate contains impurities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868615" y="5276910"/>
            <a:ext cx="0" cy="262324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6200" y="5276910"/>
            <a:ext cx="1951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</a:t>
            </a:r>
            <a:r>
              <a:rPr lang="en-US" dirty="0" err="1" smtClean="0"/>
              <a:t>p</a:t>
            </a:r>
            <a:r>
              <a:rPr lang="en-US" dirty="0" smtClean="0"/>
              <a:t>  113-114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</a:p>
          <a:p>
            <a:r>
              <a:rPr lang="en-US" dirty="0" smtClean="0"/>
              <a:t>Light tan flakes</a:t>
            </a:r>
          </a:p>
          <a:p>
            <a:r>
              <a:rPr lang="en-US" dirty="0" smtClean="0"/>
              <a:t>CRC 77</a:t>
            </a:r>
            <a:r>
              <a:rPr lang="en-US" baseline="30000" dirty="0" smtClean="0"/>
              <a:t>th</a:t>
            </a:r>
            <a:r>
              <a:rPr lang="en-US" dirty="0" smtClean="0"/>
              <a:t> (#86)</a:t>
            </a:r>
          </a:p>
          <a:p>
            <a:r>
              <a:rPr lang="en-US" dirty="0" smtClean="0"/>
              <a:t>CAS RN 103 -084-4</a:t>
            </a:r>
            <a:endParaRPr lang="en-US" dirty="0"/>
          </a:p>
        </p:txBody>
      </p:sp>
      <p:cxnSp>
        <p:nvCxnSpPr>
          <p:cNvPr id="31" name="Straight Connector 30"/>
          <p:cNvCxnSpPr>
            <a:endCxn id="24" idx="3"/>
          </p:cNvCxnSpPr>
          <p:nvPr/>
        </p:nvCxnSpPr>
        <p:spPr>
          <a:xfrm flipH="1">
            <a:off x="6913683" y="5674086"/>
            <a:ext cx="272563" cy="219091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04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1" grpId="0"/>
      <p:bldP spid="14" grpId="0" animBg="1"/>
      <p:bldP spid="18" grpId="0" animBg="1"/>
      <p:bldP spid="20" grpId="0" animBg="1"/>
      <p:bldP spid="24" grpId="0" animBg="1"/>
      <p:bldP spid="25" grpId="0" animBg="1"/>
      <p:bldP spid="27" grpId="0"/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</TotalTime>
  <Words>229</Words>
  <Application>Microsoft Office PowerPoint</Application>
  <PresentationFormat>On-screen Show (4:3)</PresentationFormat>
  <Paragraphs>31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9</cp:revision>
  <cp:lastPrinted>2015-09-07T20:06:35Z</cp:lastPrinted>
  <dcterms:created xsi:type="dcterms:W3CDTF">2012-09-12T19:24:04Z</dcterms:created>
  <dcterms:modified xsi:type="dcterms:W3CDTF">2015-09-07T20:12:57Z</dcterms:modified>
</cp:coreProperties>
</file>