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7" r:id="rId6"/>
    <p:sldId id="268" r:id="rId7"/>
    <p:sldId id="269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5353"/>
    <a:srgbClr val="FF0000"/>
    <a:srgbClr val="00FF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DA0723-58EC-4DE2-A064-E5BD6CAFF1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E88314-74CE-49EC-B60F-5BC60C9243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2AD996-3045-4F21-9DC1-3586467A84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7DA64C-418D-43D8-8821-579018C10D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C9DDA9-564F-4D4F-8EB0-D212A31648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C9803-7E59-43A4-A0E2-1B611C6D77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E3A669-92F6-4FF3-9234-E72CEFDC2F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F7DA28-1DB1-4A77-A05C-99399480D6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8CE31-253D-470E-B71E-B0BA691890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226B29-CE48-4822-A67D-253C2AF12B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00E375-1C28-4F38-B89D-03E7B567D7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6D7C2AE-A8CC-458C-823A-1A5031328D1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emicool.com/definition/electron.html" TargetMode="External"/><Relationship Id="rId7" Type="http://schemas.openxmlformats.org/officeDocument/2006/relationships/hyperlink" Target="http://www.chemicool.com/definition/dipole_moment.html" TargetMode="External"/><Relationship Id="rId2" Type="http://schemas.openxmlformats.org/officeDocument/2006/relationships/hyperlink" Target="http://www.chemicool.com/definition/distortion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hemicool.com/definition/ratio.html" TargetMode="External"/><Relationship Id="rId5" Type="http://schemas.openxmlformats.org/officeDocument/2006/relationships/hyperlink" Target="http://www.chemicool.com/definition/field.html" TargetMode="External"/><Relationship Id="rId4" Type="http://schemas.openxmlformats.org/officeDocument/2006/relationships/hyperlink" Target="http://www.chemicool.com/definition/cloud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Thinking Like an Organic Chemist: </a:t>
            </a:r>
            <a:br>
              <a:rPr lang="en-US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200" b="1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alkyl halides</a:t>
            </a:r>
            <a:endParaRPr lang="en-US" sz="40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609600" y="1447800"/>
            <a:ext cx="7924800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What are the chief structural features of alkyl halides and how do you draw them ?</a:t>
            </a:r>
          </a:p>
          <a:p>
            <a:pPr>
              <a:buFont typeface="Wingdings" pitchFamily="2" charset="2"/>
              <a:buNone/>
            </a:pPr>
            <a:endParaRPr lang="en-US" sz="2400" b="1" dirty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How do you name alkyl halides ?</a:t>
            </a:r>
          </a:p>
          <a:p>
            <a:pPr>
              <a:buFont typeface="Wingdings" pitchFamily="2" charset="2"/>
              <a:buNone/>
            </a:pP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What are the chief physical properties of alkyl halides and what trends are connected to structure </a:t>
            </a:r>
            <a:r>
              <a:rPr lang="en-US" sz="24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  <a:endParaRPr lang="en-US" sz="2400" b="1" dirty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28600" y="1295400"/>
            <a:ext cx="89154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i="1"/>
              <a:t>a)	mono-substitutions: bp trends</a:t>
            </a:r>
            <a:endParaRPr lang="en-US"/>
          </a:p>
          <a:p>
            <a:r>
              <a:rPr lang="en-US"/>
              <a:t>					</a:t>
            </a:r>
            <a:endParaRPr lang="en-US" i="1" u="sng"/>
          </a:p>
          <a:p>
            <a:r>
              <a:rPr lang="en-US" sz="1600" i="1"/>
              <a:t>ALKANES			ALKYL HALIDES		   	</a:t>
            </a:r>
            <a:endParaRPr lang="en-US" sz="1600"/>
          </a:p>
          <a:p>
            <a:r>
              <a:rPr lang="en-US" sz="1600"/>
              <a:t>#</a:t>
            </a:r>
            <a:r>
              <a:rPr lang="en-US" sz="1600" u="sng"/>
              <a:t>C	</a:t>
            </a:r>
            <a:r>
              <a:rPr lang="en-US" sz="1600" i="1" u="sng"/>
              <a:t>R-H	</a:t>
            </a:r>
            <a:r>
              <a:rPr lang="en-US" sz="1600" u="sng"/>
              <a:t>	</a:t>
            </a:r>
            <a:r>
              <a:rPr lang="en-US" sz="1600" i="1" u="sng"/>
              <a:t>R-F		R-Cl		R-Br	   R-I</a:t>
            </a:r>
            <a:endParaRPr lang="en-US" sz="1600" u="sng"/>
          </a:p>
          <a:p>
            <a:r>
              <a:rPr lang="en-US" sz="1600"/>
              <a:t>1	</a:t>
            </a:r>
            <a:r>
              <a:rPr lang="en-US" sz="1600" b="1"/>
              <a:t>-162</a:t>
            </a:r>
            <a:r>
              <a:rPr lang="en-US" sz="1600"/>
              <a:t>		</a:t>
            </a:r>
            <a:r>
              <a:rPr lang="en-US" sz="1600" b="1">
                <a:solidFill>
                  <a:srgbClr val="FF0066"/>
                </a:solidFill>
              </a:rPr>
              <a:t>-78		-24		+ 3	    +42</a:t>
            </a:r>
            <a:r>
              <a:rPr lang="en-US" sz="1600"/>
              <a:t>     		</a:t>
            </a:r>
          </a:p>
          <a:p>
            <a:r>
              <a:rPr lang="en-US" sz="1600"/>
              <a:t>2	</a:t>
            </a:r>
            <a:r>
              <a:rPr lang="en-US" sz="1600" b="1"/>
              <a:t>- 89</a:t>
            </a:r>
            <a:r>
              <a:rPr lang="en-US" sz="1600"/>
              <a:t>		</a:t>
            </a:r>
            <a:r>
              <a:rPr lang="en-US" sz="1600" b="1">
                <a:solidFill>
                  <a:schemeClr val="hlink"/>
                </a:solidFill>
              </a:rPr>
              <a:t>-32		+12		+38	    +72</a:t>
            </a:r>
            <a:r>
              <a:rPr lang="en-US" sz="1600"/>
              <a:t>     </a:t>
            </a:r>
          </a:p>
          <a:p>
            <a:endParaRPr lang="en-US" sz="1600"/>
          </a:p>
          <a:p>
            <a:r>
              <a:rPr lang="en-US" sz="1600"/>
              <a:t>3	</a:t>
            </a:r>
            <a:r>
              <a:rPr lang="en-US" sz="1600" b="1"/>
              <a:t>- 42</a:t>
            </a:r>
            <a:r>
              <a:rPr lang="en-US" sz="1600"/>
              <a:t> 		</a:t>
            </a:r>
            <a:r>
              <a:rPr lang="en-US" sz="1600" b="1">
                <a:solidFill>
                  <a:schemeClr val="accent2"/>
                </a:solidFill>
              </a:rPr>
              <a:t>-3		+47		+71	   +103</a:t>
            </a:r>
            <a:r>
              <a:rPr lang="en-US" sz="1600"/>
              <a:t>    		</a:t>
            </a:r>
          </a:p>
          <a:p>
            <a:r>
              <a:rPr lang="en-US" sz="1600"/>
              <a:t>...</a:t>
            </a:r>
          </a:p>
          <a:p>
            <a:r>
              <a:rPr lang="en-US" sz="1600"/>
              <a:t>6	</a:t>
            </a:r>
            <a:r>
              <a:rPr lang="en-US" sz="1600" b="1"/>
              <a:t>+69</a:t>
            </a:r>
            <a:r>
              <a:rPr lang="en-US" sz="1600"/>
              <a:t>		</a:t>
            </a:r>
            <a:r>
              <a:rPr lang="en-US" sz="1600" b="1"/>
              <a:t>92		134		155	   180</a:t>
            </a:r>
            <a:r>
              <a:rPr lang="en-US" sz="1600"/>
              <a:t>	  </a:t>
            </a:r>
            <a:endParaRPr lang="en-US" sz="1600" b="1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33400" y="5181600"/>
            <a:ext cx="7848600" cy="1328738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>
                <a:solidFill>
                  <a:srgbClr val="FF0066"/>
                </a:solidFill>
              </a:rPr>
              <a:t>trends verbalized:</a:t>
            </a:r>
            <a:r>
              <a:rPr lang="en-US"/>
              <a:t>	</a:t>
            </a:r>
          </a:p>
          <a:p>
            <a:r>
              <a:rPr lang="en-US" b="1"/>
              <a:t>higher Carbon count and bigger halogens (X) mean higher bp in RX.</a:t>
            </a:r>
          </a:p>
          <a:p>
            <a:r>
              <a:rPr lang="en-US" b="1"/>
              <a:t>Dipole effect not as strong as apparent size effect.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85800" y="457200"/>
            <a:ext cx="701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Supplement </a:t>
            </a:r>
            <a:r>
              <a:rPr lang="en-US" b="1" dirty="0" smtClean="0"/>
              <a:t>8:</a:t>
            </a:r>
            <a:r>
              <a:rPr lang="en-US" dirty="0"/>
              <a:t>	</a:t>
            </a:r>
            <a:r>
              <a:rPr lang="en-US" b="1" dirty="0"/>
              <a:t>Physical Trends in Alkyl Halides (BP)</a:t>
            </a:r>
            <a:r>
              <a:rPr lang="en-US" dirty="0"/>
              <a:t> 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228600" y="4451350"/>
            <a:ext cx="4859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400" i="1"/>
              <a:t>Dipole slightly decreasing---------</a:t>
            </a:r>
            <a:r>
              <a:rPr lang="en-US" sz="2400" i="1">
                <a:sym typeface="Wingdings" pitchFamily="2" charset="2"/>
              </a:rPr>
              <a:t>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33400" y="914400"/>
            <a:ext cx="76200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b="1" i="1"/>
              <a:t>b)  	multiple halogen substitutions : bp trends</a:t>
            </a:r>
            <a:endParaRPr lang="en-US" u="sng"/>
          </a:p>
          <a:p>
            <a:r>
              <a:rPr lang="en-US" u="sng"/>
              <a:t>X	CH</a:t>
            </a:r>
            <a:r>
              <a:rPr lang="en-US" u="sng" baseline="-25000"/>
              <a:t>3</a:t>
            </a:r>
            <a:r>
              <a:rPr lang="en-US" u="sng"/>
              <a:t>X		CH</a:t>
            </a:r>
            <a:r>
              <a:rPr lang="en-US" u="sng" baseline="-25000"/>
              <a:t>2</a:t>
            </a:r>
            <a:r>
              <a:rPr lang="en-US" u="sng"/>
              <a:t>X</a:t>
            </a:r>
            <a:r>
              <a:rPr lang="en-US" u="sng" baseline="-25000"/>
              <a:t>2</a:t>
            </a:r>
            <a:r>
              <a:rPr lang="en-US" u="sng"/>
              <a:t>		CHX</a:t>
            </a:r>
            <a:r>
              <a:rPr lang="en-US" u="sng" baseline="-25000"/>
              <a:t>3</a:t>
            </a:r>
            <a:r>
              <a:rPr lang="en-US" u="sng"/>
              <a:t>		CX</a:t>
            </a:r>
            <a:r>
              <a:rPr lang="en-US" u="sng" baseline="-25000"/>
              <a:t>4</a:t>
            </a:r>
            <a:endParaRPr lang="en-US" b="1" baseline="-25000"/>
          </a:p>
          <a:p>
            <a:r>
              <a:rPr lang="en-US" b="1">
                <a:solidFill>
                  <a:srgbClr val="FF0066"/>
                </a:solidFill>
              </a:rPr>
              <a:t>F	-78		-51		-82		-128</a:t>
            </a:r>
          </a:p>
          <a:p>
            <a:r>
              <a:rPr lang="en-US" b="1">
                <a:solidFill>
                  <a:schemeClr val="hlink"/>
                </a:solidFill>
              </a:rPr>
              <a:t>Cl	-24		+40		+61		+77</a:t>
            </a:r>
          </a:p>
          <a:p>
            <a:r>
              <a:rPr lang="en-US" b="1">
                <a:solidFill>
                  <a:schemeClr val="accent2"/>
                </a:solidFill>
              </a:rPr>
              <a:t>Br	+3.5		97		149		+189</a:t>
            </a:r>
          </a:p>
          <a:p>
            <a:r>
              <a:rPr lang="en-US" b="1"/>
              <a:t>I	+42.5		182		218		+218	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533400" y="3733800"/>
            <a:ext cx="8382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 dirty="0"/>
              <a:t>	CH</a:t>
            </a:r>
            <a:r>
              <a:rPr lang="en-US" b="1" u="sng" baseline="-25000" dirty="0"/>
              <a:t>3</a:t>
            </a:r>
            <a:r>
              <a:rPr lang="en-US" b="1" u="sng" dirty="0"/>
              <a:t>CH</a:t>
            </a:r>
            <a:r>
              <a:rPr lang="en-US" b="1" u="sng" baseline="-25000" dirty="0"/>
              <a:t>2</a:t>
            </a:r>
            <a:r>
              <a:rPr lang="en-US" b="1" u="sng" dirty="0"/>
              <a:t> X	CH</a:t>
            </a:r>
            <a:r>
              <a:rPr lang="en-US" b="1" u="sng" baseline="-25000" dirty="0"/>
              <a:t>3</a:t>
            </a:r>
            <a:r>
              <a:rPr lang="en-US" b="1" u="sng" dirty="0"/>
              <a:t>CHX</a:t>
            </a:r>
            <a:r>
              <a:rPr lang="en-US" b="1" u="sng" baseline="-25000" dirty="0"/>
              <a:t>2 </a:t>
            </a:r>
            <a:r>
              <a:rPr lang="en-US" b="1" u="sng" dirty="0"/>
              <a:t>    CH</a:t>
            </a:r>
            <a:r>
              <a:rPr lang="en-US" b="1" u="sng" baseline="-25000" dirty="0"/>
              <a:t>3</a:t>
            </a:r>
            <a:r>
              <a:rPr lang="en-US" b="1" u="sng" dirty="0"/>
              <a:t>CX</a:t>
            </a:r>
            <a:r>
              <a:rPr lang="en-US" b="1" u="sng" baseline="-25000" dirty="0"/>
              <a:t>3</a:t>
            </a:r>
            <a:r>
              <a:rPr lang="en-US" b="1" u="sng" dirty="0"/>
              <a:t>	  CX</a:t>
            </a:r>
            <a:r>
              <a:rPr lang="en-US" b="1" u="sng" baseline="-25000" dirty="0"/>
              <a:t>3</a:t>
            </a:r>
            <a:r>
              <a:rPr lang="en-US" b="1" u="sng" dirty="0"/>
              <a:t>CX</a:t>
            </a:r>
            <a:r>
              <a:rPr lang="en-US" b="1" u="sng" baseline="-25000" dirty="0"/>
              <a:t>3</a:t>
            </a:r>
            <a:endParaRPr lang="en-US" b="1" baseline="-25000" dirty="0"/>
          </a:p>
          <a:p>
            <a:r>
              <a:rPr lang="en-US" b="1" dirty="0">
                <a:solidFill>
                  <a:srgbClr val="FF0066"/>
                </a:solidFill>
              </a:rPr>
              <a:t>F	-32		-25	      </a:t>
            </a:r>
            <a:r>
              <a:rPr lang="en-US" b="1" i="1" dirty="0">
                <a:solidFill>
                  <a:srgbClr val="FF0066"/>
                </a:solidFill>
              </a:rPr>
              <a:t>-47		-78  	</a:t>
            </a:r>
          </a:p>
          <a:p>
            <a:r>
              <a:rPr lang="en-US" b="1" dirty="0" err="1">
                <a:solidFill>
                  <a:schemeClr val="hlink"/>
                </a:solidFill>
              </a:rPr>
              <a:t>Cl</a:t>
            </a:r>
            <a:r>
              <a:rPr lang="en-US" b="1" dirty="0">
                <a:solidFill>
                  <a:schemeClr val="hlink"/>
                </a:solidFill>
              </a:rPr>
              <a:t>	+12.3		+57	       74		146 	</a:t>
            </a:r>
            <a:endParaRPr lang="en-US" b="1" i="1" dirty="0">
              <a:solidFill>
                <a:schemeClr val="hlink"/>
              </a:solidFill>
            </a:endParaRPr>
          </a:p>
          <a:p>
            <a:r>
              <a:rPr lang="en-US" b="1" dirty="0">
                <a:solidFill>
                  <a:schemeClr val="accent2"/>
                </a:solidFill>
              </a:rPr>
              <a:t>Br	+38.5		109	       </a:t>
            </a:r>
            <a:r>
              <a:rPr lang="en-US" b="1" dirty="0" err="1">
                <a:solidFill>
                  <a:schemeClr val="accent2"/>
                </a:solidFill>
              </a:rPr>
              <a:t>na</a:t>
            </a:r>
            <a:r>
              <a:rPr lang="en-US" b="1" dirty="0">
                <a:solidFill>
                  <a:schemeClr val="accent2"/>
                </a:solidFill>
              </a:rPr>
              <a:t>		</a:t>
            </a:r>
            <a:r>
              <a:rPr lang="en-US" b="1" dirty="0" err="1">
                <a:solidFill>
                  <a:schemeClr val="accent2"/>
                </a:solidFill>
              </a:rPr>
              <a:t>na</a:t>
            </a:r>
            <a:r>
              <a:rPr lang="en-US" b="1" dirty="0">
                <a:solidFill>
                  <a:schemeClr val="accent2"/>
                </a:solidFill>
              </a:rPr>
              <a:t> 	</a:t>
            </a:r>
            <a:endParaRPr lang="en-US" b="1" i="1" dirty="0">
              <a:solidFill>
                <a:schemeClr val="accent2"/>
              </a:solidFill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381000" y="5638800"/>
            <a:ext cx="8458200" cy="10156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dirty="0"/>
              <a:t>trends verbalized:</a:t>
            </a:r>
            <a:r>
              <a:rPr lang="en-US" sz="2000" dirty="0"/>
              <a:t>	</a:t>
            </a:r>
            <a:r>
              <a:rPr lang="en-US" sz="2000" b="1" dirty="0">
                <a:solidFill>
                  <a:srgbClr val="FF0000"/>
                </a:solidFill>
              </a:rPr>
              <a:t>in the main, more halogens correlates with higher </a:t>
            </a:r>
            <a:r>
              <a:rPr lang="en-US" sz="2000" b="1" dirty="0" err="1" smtClean="0">
                <a:solidFill>
                  <a:srgbClr val="FF0000"/>
                </a:solidFill>
              </a:rPr>
              <a:t>bp</a:t>
            </a:r>
            <a:r>
              <a:rPr lang="en-US" sz="2000" b="1" dirty="0" smtClean="0">
                <a:solidFill>
                  <a:srgbClr val="FF0000"/>
                </a:solidFill>
              </a:rPr>
              <a:t>, but something </a:t>
            </a:r>
            <a:r>
              <a:rPr lang="en-US" sz="2000" b="1" dirty="0">
                <a:solidFill>
                  <a:srgbClr val="FF0000"/>
                </a:solidFill>
              </a:rPr>
              <a:t>else unconnected to dipole can override dipole effect (not clearly just a mass effect-see </a:t>
            </a:r>
            <a:r>
              <a:rPr lang="en-US" sz="2000" b="1" dirty="0" smtClean="0">
                <a:solidFill>
                  <a:srgbClr val="FF0000"/>
                </a:solidFill>
              </a:rPr>
              <a:t> also:( </a:t>
            </a:r>
            <a:r>
              <a:rPr lang="en-US" sz="2000" b="1" dirty="0">
                <a:solidFill>
                  <a:srgbClr val="FF0000"/>
                </a:solidFill>
              </a:rPr>
              <a:t>c ). 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457200" y="1447800"/>
            <a:ext cx="0" cy="1219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381000" y="2819400"/>
            <a:ext cx="121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Dipole increases</a:t>
            </a:r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5410200" y="2667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>
            <a:off x="5410200" y="2895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 flipV="1">
            <a:off x="7391400" y="2667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5257800" y="2971800"/>
            <a:ext cx="266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high dipole        0 dipole</a:t>
            </a:r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>
            <a:off x="4876800" y="4953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4800600" y="51816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 flipV="1">
            <a:off x="6324600" y="4953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4953000" y="52578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4495800" y="5257800"/>
            <a:ext cx="274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high dipole   0 dipole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09600" y="1295400"/>
            <a:ext cx="7924800" cy="1920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u="sng"/>
              <a:t>	</a:t>
            </a:r>
            <a:r>
              <a:rPr lang="en-US" sz="2000" u="sng"/>
              <a:t>			</a:t>
            </a:r>
            <a:r>
              <a:rPr lang="en-US" sz="2000" b="1" u="sng"/>
              <a:t>CH</a:t>
            </a:r>
            <a:r>
              <a:rPr lang="en-US" sz="2000" b="1" u="sng" baseline="-25000"/>
              <a:t>3</a:t>
            </a:r>
            <a:r>
              <a:rPr lang="en-US" sz="2000" b="1" u="sng"/>
              <a:t> F	CH</a:t>
            </a:r>
            <a:r>
              <a:rPr lang="en-US" sz="2000" b="1" u="sng" baseline="-25000"/>
              <a:t>3</a:t>
            </a:r>
            <a:r>
              <a:rPr lang="en-US" sz="2000" b="1" u="sng"/>
              <a:t> Cl	CH</a:t>
            </a:r>
            <a:r>
              <a:rPr lang="en-US" sz="2000" b="1" u="sng" baseline="-25000"/>
              <a:t>3</a:t>
            </a:r>
            <a:r>
              <a:rPr lang="en-US" sz="2000" b="1" u="sng"/>
              <a:t>Br	CH</a:t>
            </a:r>
            <a:r>
              <a:rPr lang="en-US" sz="2000" b="1" u="sng" baseline="-25000"/>
              <a:t>3</a:t>
            </a:r>
            <a:r>
              <a:rPr lang="en-US" sz="2000" b="1" u="sng"/>
              <a:t> I</a:t>
            </a:r>
            <a:endParaRPr lang="en-US" sz="2000" b="1"/>
          </a:p>
          <a:p>
            <a:r>
              <a:rPr lang="en-US" sz="2000" b="1"/>
              <a:t>Molecular mass (g/mol)   	  34	  50	  95	 142</a:t>
            </a:r>
          </a:p>
          <a:p>
            <a:endParaRPr lang="en-US" sz="2000" b="1"/>
          </a:p>
          <a:p>
            <a:r>
              <a:rPr lang="en-US" sz="2000" b="1"/>
              <a:t>dipole moment(debyes)      	1.86	1.89	1.82	1.62	</a:t>
            </a:r>
          </a:p>
          <a:p>
            <a:endParaRPr lang="en-US" sz="2000" b="1"/>
          </a:p>
          <a:p>
            <a:r>
              <a:rPr lang="en-US" sz="2000" b="1"/>
              <a:t>boiling point	(</a:t>
            </a:r>
            <a:r>
              <a:rPr lang="en-US" sz="2000" b="1" baseline="30000"/>
              <a:t>o</a:t>
            </a:r>
            <a:r>
              <a:rPr lang="en-US" sz="2000" b="1"/>
              <a:t> C)       	-78	-24	  +3	+42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33400" y="533400"/>
            <a:ext cx="403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c)	dipole “anomalies”</a:t>
            </a:r>
            <a:r>
              <a:rPr lang="en-US"/>
              <a:t> 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990600" y="4648200"/>
            <a:ext cx="7696200" cy="14652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i="1"/>
              <a:t>trends verbalized</a:t>
            </a:r>
            <a:r>
              <a:rPr lang="en-US"/>
              <a:t>  </a:t>
            </a:r>
            <a:r>
              <a:rPr lang="en-US" b="1" i="1"/>
              <a:t> 	</a:t>
            </a:r>
          </a:p>
          <a:p>
            <a:r>
              <a:rPr lang="en-US" b="1" i="1"/>
              <a:t> </a:t>
            </a:r>
            <a:r>
              <a:rPr lang="en-US" b="1">
                <a:solidFill>
                  <a:srgbClr val="FF0000"/>
                </a:solidFill>
              </a:rPr>
              <a:t>permanent dipoles and molecular mass are not the  whole story in allowing prediction of bp…Speculation is that something connected to electronic cloud’s `puffiness’ (“P”) is involved</a:t>
            </a:r>
            <a:r>
              <a:rPr lang="en-US" b="1" i="1">
                <a:solidFill>
                  <a:srgbClr val="FF0000"/>
                </a:solidFill>
              </a:rPr>
              <a:t>	</a:t>
            </a:r>
          </a:p>
          <a:p>
            <a:r>
              <a:rPr lang="en-US" b="1" i="1"/>
              <a:t>		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609600" y="3429000"/>
            <a:ext cx="7696200" cy="11922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bp of ~equivalent alkane mass     	-32         +5            69	170</a:t>
            </a:r>
          </a:p>
          <a:p>
            <a:pPr>
              <a:spcBef>
                <a:spcPct val="50000"/>
              </a:spcBef>
            </a:pPr>
            <a:r>
              <a:rPr lang="en-US" b="1"/>
              <a:t> #C in alkane			  2	3	  6   	10</a:t>
            </a:r>
          </a:p>
          <a:p>
            <a:pPr>
              <a:spcBef>
                <a:spcPct val="50000"/>
              </a:spcBef>
            </a:pPr>
            <a:r>
              <a:rPr lang="en-US" b="1"/>
              <a:t>dipole moment (debyes)		&lt;0.2-------------------------------</a:t>
            </a:r>
            <a:r>
              <a:rPr lang="en-US" b="1">
                <a:sym typeface="Wingdings" pitchFamily="2" charset="2"/>
              </a:rPr>
              <a:t>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animBg="1"/>
      <p:bldP spid="7174" grpId="1" animBg="1"/>
      <p:bldP spid="717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33400" y="990600"/>
            <a:ext cx="7391400" cy="17399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The ease of </a:t>
            </a:r>
            <a:r>
              <a:rPr lang="en-US" b="1" u="sng">
                <a:hlinkClick r:id="rId2"/>
              </a:rPr>
              <a:t>distortion</a:t>
            </a:r>
            <a:r>
              <a:rPr lang="en-US" b="1"/>
              <a:t> of the </a:t>
            </a:r>
            <a:r>
              <a:rPr lang="en-US" b="1" u="sng">
                <a:hlinkClick r:id="rId3"/>
              </a:rPr>
              <a:t>electron</a:t>
            </a:r>
            <a:r>
              <a:rPr lang="en-US" b="1"/>
              <a:t> </a:t>
            </a:r>
            <a:r>
              <a:rPr lang="en-US" b="1" u="sng">
                <a:hlinkClick r:id="rId4"/>
              </a:rPr>
              <a:t>cloud</a:t>
            </a:r>
            <a:r>
              <a:rPr lang="en-US" b="1"/>
              <a:t> of a molecular entity by an electric </a:t>
            </a:r>
            <a:r>
              <a:rPr lang="en-US" b="1" u="sng">
                <a:hlinkClick r:id="rId5"/>
              </a:rPr>
              <a:t>field</a:t>
            </a:r>
            <a:r>
              <a:rPr lang="en-US" b="1"/>
              <a:t> (such as that due to the proximity of a charged reagent). It is experimentally measured as the </a:t>
            </a:r>
            <a:r>
              <a:rPr lang="en-US" b="1" u="sng">
                <a:hlinkClick r:id="rId6"/>
              </a:rPr>
              <a:t>ratio</a:t>
            </a:r>
            <a:r>
              <a:rPr lang="en-US" b="1"/>
              <a:t> of induced </a:t>
            </a:r>
            <a:r>
              <a:rPr lang="en-US" b="1" u="sng">
                <a:hlinkClick r:id="rId7"/>
              </a:rPr>
              <a:t>dipole moment</a:t>
            </a:r>
            <a:r>
              <a:rPr lang="en-US" b="1"/>
              <a:t> (</a:t>
            </a:r>
            <a:r>
              <a:rPr lang="en-US" b="1">
                <a:sym typeface="Symbol" pitchFamily="18" charset="2"/>
              </a:rPr>
              <a:t></a:t>
            </a:r>
            <a:r>
              <a:rPr lang="en-US" b="1" baseline="-25000">
                <a:sym typeface="Symbol" pitchFamily="18" charset="2"/>
              </a:rPr>
              <a:t>induced</a:t>
            </a:r>
            <a:r>
              <a:rPr lang="en-US" b="1"/>
              <a:t> to the </a:t>
            </a:r>
            <a:r>
              <a:rPr lang="en-US" b="1" u="sng">
                <a:hlinkClick r:id="rId5"/>
              </a:rPr>
              <a:t>field</a:t>
            </a:r>
            <a:r>
              <a:rPr lang="en-US" b="1"/>
              <a:t> E which induces it: </a:t>
            </a:r>
          </a:p>
          <a:p>
            <a:pPr algn="ctr"/>
            <a:endParaRPr lang="en-US" b="1"/>
          </a:p>
          <a:p>
            <a:pPr algn="ctr"/>
            <a:r>
              <a:rPr lang="en-US" b="1"/>
              <a:t>P  = </a:t>
            </a:r>
            <a:r>
              <a:rPr lang="en-US" b="1">
                <a:sym typeface="Symbol" pitchFamily="18" charset="2"/>
              </a:rPr>
              <a:t></a:t>
            </a:r>
            <a:r>
              <a:rPr lang="en-US" b="1" baseline="-25000">
                <a:sym typeface="Symbol" pitchFamily="18" charset="2"/>
              </a:rPr>
              <a:t>induced</a:t>
            </a:r>
            <a:r>
              <a:rPr lang="en-US" b="1" baseline="-25000"/>
              <a:t> </a:t>
            </a:r>
            <a:r>
              <a:rPr lang="en-US" b="1"/>
              <a:t>/E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28600" y="381000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Electronic puffiness =Polarizability, P, defined:</a:t>
            </a:r>
          </a:p>
        </p:txBody>
      </p:sp>
      <p:sp>
        <p:nvSpPr>
          <p:cNvPr id="18438" name="Oval 6"/>
          <p:cNvSpPr>
            <a:spLocks noChangeArrowheads="1"/>
          </p:cNvSpPr>
          <p:nvPr/>
        </p:nvSpPr>
        <p:spPr bwMode="auto">
          <a:xfrm>
            <a:off x="990600" y="4038600"/>
            <a:ext cx="1676400" cy="16002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Oval 9"/>
          <p:cNvSpPr>
            <a:spLocks noChangeArrowheads="1"/>
          </p:cNvSpPr>
          <p:nvPr/>
        </p:nvSpPr>
        <p:spPr bwMode="auto">
          <a:xfrm>
            <a:off x="7543800" y="4572000"/>
            <a:ext cx="228600" cy="2286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7391400" y="4953000"/>
            <a:ext cx="1295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Test (-) charge (`E’)</a:t>
            </a:r>
          </a:p>
        </p:txBody>
      </p:sp>
      <p:sp>
        <p:nvSpPr>
          <p:cNvPr id="18444" name="Oval 12"/>
          <p:cNvSpPr>
            <a:spLocks noChangeArrowheads="1"/>
          </p:cNvSpPr>
          <p:nvPr/>
        </p:nvSpPr>
        <p:spPr bwMode="auto">
          <a:xfrm>
            <a:off x="1295400" y="3657600"/>
            <a:ext cx="914400" cy="2362200"/>
          </a:xfrm>
          <a:prstGeom prst="ellipse">
            <a:avLst/>
          </a:prstGeom>
          <a:solidFill>
            <a:srgbClr val="FF0000">
              <a:alpha val="9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762000" y="5943600"/>
            <a:ext cx="1676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Extreme polarizability</a:t>
            </a:r>
          </a:p>
          <a:p>
            <a:r>
              <a:rPr lang="en-US"/>
              <a:t>(larger atoms)</a:t>
            </a:r>
          </a:p>
        </p:txBody>
      </p:sp>
      <p:sp>
        <p:nvSpPr>
          <p:cNvPr id="18447" name="Oval 15"/>
          <p:cNvSpPr>
            <a:spLocks noChangeArrowheads="1"/>
          </p:cNvSpPr>
          <p:nvPr/>
        </p:nvSpPr>
        <p:spPr bwMode="auto">
          <a:xfrm>
            <a:off x="990600" y="3962400"/>
            <a:ext cx="1524000" cy="1752600"/>
          </a:xfrm>
          <a:prstGeom prst="ellipse">
            <a:avLst/>
          </a:prstGeom>
          <a:solidFill>
            <a:srgbClr val="FF535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2667000" y="5715000"/>
            <a:ext cx="1981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Slight polarizability</a:t>
            </a:r>
          </a:p>
          <a:p>
            <a:r>
              <a:rPr lang="en-US"/>
              <a:t>(smaller atoms)</a:t>
            </a:r>
          </a:p>
        </p:txBody>
      </p:sp>
      <p:sp>
        <p:nvSpPr>
          <p:cNvPr id="18449" name="Oval 17"/>
          <p:cNvSpPr>
            <a:spLocks noChangeArrowheads="1"/>
          </p:cNvSpPr>
          <p:nvPr/>
        </p:nvSpPr>
        <p:spPr bwMode="auto">
          <a:xfrm>
            <a:off x="914400" y="4038600"/>
            <a:ext cx="1676400" cy="1600200"/>
          </a:xfrm>
          <a:prstGeom prst="ellips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2819400" y="3657600"/>
            <a:ext cx="2514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Original, undeformed electron cloud border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381000" y="2819400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Polarizability pictured:</a:t>
            </a: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1676400" y="3276600"/>
            <a:ext cx="411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Position of original, undeformed cloud</a:t>
            </a:r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>
            <a:off x="1752600" y="4800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2743200" y="4876800"/>
            <a:ext cx="114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Test distance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1667 0 " pathEditMode="relative" ptsTypes="AA">
                                      <p:cBhvr>
                                        <p:cTn id="30" dur="2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1667 0 " pathEditMode="relative" ptsTypes="AA">
                                      <p:cBhvr>
                                        <p:cTn id="32" dur="20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  <p:bldP spid="18438" grpId="0" animBg="1"/>
      <p:bldP spid="18438" grpId="1" animBg="1"/>
      <p:bldP spid="18441" grpId="0" animBg="1"/>
      <p:bldP spid="18441" grpId="1" animBg="1"/>
      <p:bldP spid="18442" grpId="0"/>
      <p:bldP spid="18442" grpId="1"/>
      <p:bldP spid="18444" grpId="0" animBg="1"/>
      <p:bldP spid="18444" grpId="1" animBg="1"/>
      <p:bldP spid="18445" grpId="0"/>
      <p:bldP spid="18445" grpId="1"/>
      <p:bldP spid="18447" grpId="0" animBg="1"/>
      <p:bldP spid="18448" grpId="0"/>
      <p:bldP spid="18449" grpId="0" animBg="1"/>
      <p:bldP spid="18450" grpId="0"/>
      <p:bldP spid="18450" grpId="1"/>
      <p:bldP spid="18451" grpId="0"/>
      <p:bldP spid="18452" grpId="0"/>
      <p:bldP spid="18453" grpId="0" animBg="1"/>
      <p:bldP spid="18453" grpId="1" animBg="1"/>
      <p:bldP spid="18454" grpId="0"/>
      <p:bldP spid="1845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762000" y="3124200"/>
            <a:ext cx="7924800" cy="1920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u="sng"/>
              <a:t>	</a:t>
            </a:r>
            <a:r>
              <a:rPr lang="en-US" sz="2000" u="sng"/>
              <a:t>			</a:t>
            </a:r>
            <a:r>
              <a:rPr lang="en-US" sz="2000" b="1" u="sng"/>
              <a:t>CH</a:t>
            </a:r>
            <a:r>
              <a:rPr lang="en-US" sz="2000" b="1" u="sng" baseline="-25000"/>
              <a:t>3</a:t>
            </a:r>
            <a:r>
              <a:rPr lang="en-US" sz="2000" b="1" u="sng"/>
              <a:t> F	CH</a:t>
            </a:r>
            <a:r>
              <a:rPr lang="en-US" sz="2000" b="1" u="sng" baseline="-25000"/>
              <a:t>3</a:t>
            </a:r>
            <a:r>
              <a:rPr lang="en-US" sz="2000" b="1" u="sng"/>
              <a:t> Cl	CH</a:t>
            </a:r>
            <a:r>
              <a:rPr lang="en-US" sz="2000" b="1" u="sng" baseline="-25000"/>
              <a:t>3</a:t>
            </a:r>
            <a:r>
              <a:rPr lang="en-US" sz="2000" b="1" u="sng"/>
              <a:t>Br	CH</a:t>
            </a:r>
            <a:r>
              <a:rPr lang="en-US" sz="2000" b="1" u="sng" baseline="-25000"/>
              <a:t>3</a:t>
            </a:r>
            <a:r>
              <a:rPr lang="en-US" sz="2000" b="1" u="sng"/>
              <a:t> I</a:t>
            </a:r>
            <a:endParaRPr lang="en-US" sz="2000" b="1"/>
          </a:p>
          <a:p>
            <a:r>
              <a:rPr lang="en-US" sz="2000" b="1"/>
              <a:t>Molecular mass (g/mol)   	  34	  50	  95	 142</a:t>
            </a:r>
          </a:p>
          <a:p>
            <a:endParaRPr lang="en-US" sz="2000" b="1"/>
          </a:p>
          <a:p>
            <a:r>
              <a:rPr lang="en-US" sz="2000" b="1"/>
              <a:t>dipole moment(debyes)      	1.86	1.89	1.82	1.62	</a:t>
            </a:r>
          </a:p>
          <a:p>
            <a:endParaRPr lang="en-US" sz="2000" b="1"/>
          </a:p>
          <a:p>
            <a:r>
              <a:rPr lang="en-US" sz="2000" b="1"/>
              <a:t>boiling point	(</a:t>
            </a:r>
            <a:r>
              <a:rPr lang="en-US" sz="2000" b="1" baseline="30000"/>
              <a:t>o</a:t>
            </a:r>
            <a:r>
              <a:rPr lang="en-US" sz="2000" b="1"/>
              <a:t> C)       	-78	-24	  +3	+42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533400" y="533400"/>
            <a:ext cx="403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/>
              <a:t>Polarizability</a:t>
            </a:r>
            <a:r>
              <a:rPr lang="en-US" b="1" dirty="0"/>
              <a:t> quantified (sort of…)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762000" y="5105400"/>
            <a:ext cx="7239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/>
              <a:t># </a:t>
            </a:r>
            <a:r>
              <a:rPr lang="en-US" b="1" i="1"/>
              <a:t>valence e-			14          	  14        	   14 	   14</a:t>
            </a:r>
          </a:p>
          <a:p>
            <a:r>
              <a:rPr lang="en-US" b="1" i="1"/>
              <a:t>r(C-X)	(10</a:t>
            </a:r>
            <a:r>
              <a:rPr lang="en-US" b="1" i="1" baseline="30000"/>
              <a:t>-10 </a:t>
            </a:r>
            <a:r>
              <a:rPr lang="en-US" b="1" i="1"/>
              <a:t>)			1.35	1.77       	 1.94	2.14</a:t>
            </a:r>
          </a:p>
          <a:p>
            <a:endParaRPr lang="en-US" b="1" i="1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990600" y="2057400"/>
            <a:ext cx="7315200" cy="91598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 u="sng">
                <a:solidFill>
                  <a:srgbClr val="FF0000"/>
                </a:solidFill>
              </a:rPr>
              <a:t>Quantifying the intuition</a:t>
            </a:r>
          </a:p>
          <a:p>
            <a:r>
              <a:rPr lang="en-US" b="1">
                <a:solidFill>
                  <a:srgbClr val="FF0000"/>
                </a:solidFill>
              </a:rPr>
              <a:t>P ~   </a:t>
            </a:r>
            <a:r>
              <a:rPr lang="en-US" b="1" u="sng">
                <a:solidFill>
                  <a:srgbClr val="FF0000"/>
                </a:solidFill>
              </a:rPr>
              <a:t> 1			 </a:t>
            </a:r>
            <a:r>
              <a:rPr lang="en-US" b="1">
                <a:solidFill>
                  <a:srgbClr val="FF0000"/>
                </a:solidFill>
              </a:rPr>
              <a:t>~        </a:t>
            </a:r>
            <a:r>
              <a:rPr lang="en-US" b="1" u="sng">
                <a:solidFill>
                  <a:srgbClr val="FF0000"/>
                </a:solidFill>
              </a:rPr>
              <a:t>1		</a:t>
            </a:r>
            <a:r>
              <a:rPr lang="en-US" b="1">
                <a:solidFill>
                  <a:srgbClr val="FF0000"/>
                </a:solidFill>
              </a:rPr>
              <a:t>   = </a:t>
            </a:r>
            <a:r>
              <a:rPr lang="en-US" b="1" u="sng">
                <a:solidFill>
                  <a:srgbClr val="FF0000"/>
                </a:solidFill>
              </a:rPr>
              <a:t>r</a:t>
            </a:r>
            <a:r>
              <a:rPr lang="en-US" b="1" u="sng" baseline="30000">
                <a:solidFill>
                  <a:srgbClr val="FF0000"/>
                </a:solidFill>
              </a:rPr>
              <a:t>3	</a:t>
            </a:r>
            <a:endParaRPr lang="en-US" b="1" u="sng">
              <a:solidFill>
                <a:srgbClr val="FF0000"/>
              </a:solidFill>
            </a:endParaRPr>
          </a:p>
          <a:p>
            <a:r>
              <a:rPr lang="en-US" b="1">
                <a:solidFill>
                  <a:srgbClr val="FF0000"/>
                </a:solidFill>
              </a:rPr>
              <a:t>      relevant electron density   # valence e/r</a:t>
            </a:r>
            <a:r>
              <a:rPr lang="en-US" b="1" baseline="30000">
                <a:solidFill>
                  <a:srgbClr val="FF0000"/>
                </a:solidFill>
              </a:rPr>
              <a:t>3    </a:t>
            </a:r>
            <a:r>
              <a:rPr lang="en-US" b="1">
                <a:solidFill>
                  <a:srgbClr val="FF0000"/>
                </a:solidFill>
              </a:rPr>
              <a:t>#valence e</a:t>
            </a:r>
            <a:r>
              <a:rPr lang="en-US" b="1" baseline="30000">
                <a:solidFill>
                  <a:srgbClr val="FF0000"/>
                </a:solidFill>
              </a:rPr>
              <a:t>-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228600" y="990600"/>
            <a:ext cx="8610600" cy="91598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 u="sng" dirty="0"/>
              <a:t>The </a:t>
            </a:r>
            <a:r>
              <a:rPr lang="en-US" b="1" u="sng" dirty="0" smtClean="0"/>
              <a:t> Doc’s little  `intuition</a:t>
            </a:r>
            <a:r>
              <a:rPr lang="en-US" dirty="0"/>
              <a:t>’	</a:t>
            </a:r>
          </a:p>
          <a:p>
            <a:r>
              <a:rPr lang="en-US" dirty="0"/>
              <a:t>	</a:t>
            </a:r>
            <a:r>
              <a:rPr lang="en-US" b="1" dirty="0"/>
              <a:t>less electrons per unit volume=&gt; easier to push e</a:t>
            </a:r>
            <a:r>
              <a:rPr lang="en-US" b="1" baseline="30000" dirty="0"/>
              <a:t>-</a:t>
            </a:r>
            <a:r>
              <a:rPr lang="en-US" b="1" dirty="0"/>
              <a:t> around=higher P</a:t>
            </a:r>
          </a:p>
          <a:p>
            <a:r>
              <a:rPr lang="en-US" b="1" dirty="0"/>
              <a:t>	=&gt;P inverse to electron density</a:t>
            </a:r>
            <a:endParaRPr lang="en-US" b="1" dirty="0">
              <a:sym typeface="Symbol" pitchFamily="18" charset="2"/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914400" y="6208713"/>
            <a:ext cx="7315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762000" y="5867400"/>
            <a:ext cx="7162800" cy="779463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P~ r</a:t>
            </a:r>
            <a:r>
              <a:rPr lang="en-US" b="1" i="1" baseline="30000" dirty="0">
                <a:solidFill>
                  <a:srgbClr val="FF0000"/>
                </a:solidFill>
              </a:rPr>
              <a:t>3</a:t>
            </a:r>
            <a:r>
              <a:rPr lang="en-US" b="1" i="1" dirty="0">
                <a:solidFill>
                  <a:srgbClr val="FF0000"/>
                </a:solidFill>
              </a:rPr>
              <a:t>/#valence e-</a:t>
            </a:r>
            <a:r>
              <a:rPr lang="en-US" b="1" i="1" dirty="0"/>
              <a:t>			</a:t>
            </a:r>
            <a:r>
              <a:rPr lang="en-US" b="1" i="1" dirty="0">
                <a:solidFill>
                  <a:srgbClr val="FF0000"/>
                </a:solidFill>
              </a:rPr>
              <a:t>0.18	 </a:t>
            </a:r>
            <a:r>
              <a:rPr lang="en-US" b="1" i="1" dirty="0" smtClean="0">
                <a:solidFill>
                  <a:srgbClr val="FF0000"/>
                </a:solidFill>
              </a:rPr>
              <a:t>0.40</a:t>
            </a:r>
            <a:r>
              <a:rPr lang="en-US" b="1" i="1" dirty="0">
                <a:solidFill>
                  <a:srgbClr val="FF0000"/>
                </a:solidFill>
              </a:rPr>
              <a:t>	 0.53	0.70</a:t>
            </a:r>
          </a:p>
          <a:p>
            <a:pPr>
              <a:spcBef>
                <a:spcPct val="50000"/>
              </a:spcBef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nimBg="1"/>
      <p:bldP spid="20485" grpId="0"/>
      <p:bldP spid="20487" grpId="0" animBg="1"/>
      <p:bldP spid="20488" grpId="0" animBg="1"/>
      <p:bldP spid="2049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685800" y="608013"/>
          <a:ext cx="7924800" cy="5753100"/>
        </p:xfrm>
        <a:graphic>
          <a:graphicData uri="http://schemas.openxmlformats.org/presentationml/2006/ole">
            <p:oleObj spid="_x0000_s21509" name="Chart" r:id="rId3" imgW="4829251" imgH="3505200" progId="Excel.Sheet.8">
              <p:embed/>
            </p:oleObj>
          </a:graphicData>
        </a:graphic>
      </p:graphicFrame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3048000" y="4343400"/>
            <a:ext cx="3048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F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4343400" y="3200400"/>
            <a:ext cx="5334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Cl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5638800" y="2133600"/>
            <a:ext cx="4572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Br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7543800" y="1066800"/>
            <a:ext cx="3048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I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2209800" y="0"/>
            <a:ext cx="655320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Plot of observed CH</a:t>
            </a:r>
            <a:r>
              <a:rPr lang="en-US" b="1" baseline="-25000"/>
              <a:t>3</a:t>
            </a:r>
            <a:r>
              <a:rPr lang="en-US" b="1"/>
              <a:t>X boiling point versus rough polarizability measure: P ~ 1/valence electron density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0" y="0"/>
            <a:ext cx="2057400" cy="119062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Test of the model: do you get linear relationship ?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4648200" y="4724400"/>
            <a:ext cx="34290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Least square r</a:t>
            </a:r>
            <a:r>
              <a:rPr lang="en-US" sz="2400" b="1" baseline="30000"/>
              <a:t>2</a:t>
            </a:r>
            <a:r>
              <a:rPr lang="en-US" sz="2400" b="1"/>
              <a:t> ~ 1 </a:t>
            </a:r>
            <a:r>
              <a:rPr lang="en-US" sz="2400" b="1">
                <a:sym typeface="Wingdings" pitchFamily="2" charset="2"/>
              </a:rPr>
              <a:t></a:t>
            </a:r>
            <a:endParaRPr 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21509" grpId="0"/>
      <p:bldP spid="21510" grpId="0" animBg="1"/>
      <p:bldP spid="21511" grpId="0" animBg="1"/>
      <p:bldP spid="21512" grpId="0" animBg="1"/>
      <p:bldP spid="21513" grpId="0" animBg="1"/>
      <p:bldP spid="21514" grpId="0" animBg="1"/>
      <p:bldP spid="21516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243</Words>
  <Application>Microsoft Office PowerPoint</Application>
  <PresentationFormat>On-screen Show (4:3)</PresentationFormat>
  <Paragraphs>85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Default Design</vt:lpstr>
      <vt:lpstr>Chart</vt:lpstr>
      <vt:lpstr> Thinking Like an Organic Chemist:  alkyl halides</vt:lpstr>
      <vt:lpstr>Slide 2</vt:lpstr>
      <vt:lpstr>Slide 3</vt:lpstr>
      <vt:lpstr>Slide 4</vt:lpstr>
      <vt:lpstr>Slide 5</vt:lpstr>
      <vt:lpstr>Slide 6</vt:lpstr>
      <vt:lpstr>Slide 7</vt:lpstr>
    </vt:vector>
  </TitlesOfParts>
  <Company>Alfred State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Thinking Like an Organic Chemist: alkanes</dc:title>
  <dc:creator>Help Desk</dc:creator>
  <cp:lastModifiedBy>fong</cp:lastModifiedBy>
  <cp:revision>23</cp:revision>
  <dcterms:created xsi:type="dcterms:W3CDTF">2008-09-30T03:35:19Z</dcterms:created>
  <dcterms:modified xsi:type="dcterms:W3CDTF">2012-09-29T03:20:19Z</dcterms:modified>
</cp:coreProperties>
</file>