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25" r:id="rId2"/>
    <p:sldId id="424" r:id="rId3"/>
    <p:sldId id="397" r:id="rId4"/>
    <p:sldId id="398" r:id="rId5"/>
    <p:sldId id="421" r:id="rId6"/>
    <p:sldId id="422" r:id="rId7"/>
    <p:sldId id="423" r:id="rId8"/>
    <p:sldId id="420" r:id="rId9"/>
    <p:sldId id="399" r:id="rId10"/>
    <p:sldId id="400" r:id="rId11"/>
    <p:sldId id="401" r:id="rId12"/>
    <p:sldId id="402" r:id="rId13"/>
    <p:sldId id="403" r:id="rId14"/>
    <p:sldId id="406" r:id="rId15"/>
    <p:sldId id="407" r:id="rId16"/>
    <p:sldId id="408" r:id="rId17"/>
    <p:sldId id="409" r:id="rId18"/>
    <p:sldId id="410" r:id="rId19"/>
    <p:sldId id="411" r:id="rId20"/>
    <p:sldId id="426" r:id="rId21"/>
    <p:sldId id="412" r:id="rId22"/>
    <p:sldId id="413" r:id="rId23"/>
    <p:sldId id="414" r:id="rId24"/>
    <p:sldId id="415" r:id="rId25"/>
    <p:sldId id="416" r:id="rId26"/>
    <p:sldId id="417" r:id="rId27"/>
    <p:sldId id="418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000000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0066"/>
    <a:srgbClr val="CC3300"/>
    <a:srgbClr val="33CCFF"/>
    <a:srgbClr val="000000"/>
    <a:srgbClr val="FF33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5" autoAdjust="0"/>
    <p:restoredTop sz="94316" autoAdjust="0"/>
  </p:normalViewPr>
  <p:slideViewPr>
    <p:cSldViewPr>
      <p:cViewPr varScale="1">
        <p:scale>
          <a:sx n="70" d="100"/>
          <a:sy n="70" d="100"/>
        </p:scale>
        <p:origin x="84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E5EA4A5-9665-435C-A03C-485D7F203248}" type="datetimeFigureOut">
              <a:rPr lang="en-US"/>
              <a:pPr/>
              <a:t>11/30/2015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D0C12E-A267-4080-8AD5-3656B379E2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5037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0C12E-A267-4080-8AD5-3656B379E2A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46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45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2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80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1851D-42A2-4467-89FB-C7C7E769E1E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362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91851D-42A2-4467-89FB-C7C7E769E1E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78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68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89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5F977-5A45-4C91-B2B4-C52EF05D686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07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46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93A11-FE1C-46B9-A5A8-4EE9B9A43A7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77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F158D-ABCE-415C-9DC2-33C49C14CE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D8E0C3-9D93-4C7D-8010-693D1C104D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C0909F-4029-4955-A34C-5BF2216686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5798A-FA77-462B-BD91-C081D33A4B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CAB63-2B64-426B-B986-9BBE3BECDD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9CFA4-4B30-41B1-9912-A034808BC8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4E58F-3270-46D4-ADE8-CB52661D9F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C0299-7FF5-4802-98A4-4C73AB91F9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A1F2D1-DC75-443F-922A-1212FBAA5E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0EE7AA-CA87-447A-BE7F-5D274FD5CF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997D18-5CEC-44DD-8B76-0C264BDD48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BE2AD-C76A-4CD2-904D-473B887E54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fld id="{D1ACBCEF-501F-4BE0-8B6D-CC633B0912B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9.png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21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TwTkY2cNPvrzkM&amp;tbnid=L8gmE-ju0Mww-M:&amp;ved=0CAUQjRw&amp;url=http://www.google.com/url?sa=i&amp;rct=j&amp;q=&amp;esrc=s&amp;frm=1&amp;source=images&amp;cd=&amp;cad=rja&amp;docid=TwTkY2cNPvrzkM&amp;tbnid=L8gmE-ju0Mww-M:&amp;ved=&amp;url=http://cheezburger.com/2922317568&amp;ei=rjprUvqcNuSkyAGt2YEw&amp;bvm=bv.55123115,d.aWc&amp;psig=AFQjCNGVwJMtBrSxO-mAIfATymxeRBxdMA&amp;ust=1382845487541771&amp;ei=wjprUrKoMYGmyQG65YGADQ&amp;bvm=bv.55123115,d.aWc&amp;psig=AFQjCNGVwJMtBrSxO-mAIfATymxeRBxdMA&amp;ust=1382845487541771" TargetMode="External"/><Relationship Id="rId2" Type="http://schemas.openxmlformats.org/officeDocument/2006/relationships/hyperlink" Target="http://www.google.com/url?sa=i&amp;rct=j&amp;q=&amp;esrc=s&amp;frm=1&amp;source=images&amp;cd=&amp;cad=rja&amp;docid=TwTkY2cNPvrzkM&amp;tbnid=L8gmE-ju0Mww-M:&amp;ved=&amp;url=http://cheezburger.com/2922317568&amp;ei=rjprUvqcNuSkyAGt2YEw&amp;bvm=bv.55123115,d.aWc&amp;psig=AFQjCNGVwJMtBrSxO-mAIfATymxeRBxdMA&amp;ust=138284548754177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9.jpeg"/><Relationship Id="rId4" Type="http://schemas.openxmlformats.org/officeDocument/2006/relationships/hyperlink" Target="http://www.google.com/url?sa=i&amp;rct=j&amp;q=&amp;esrc=s&amp;frm=1&amp;source=images&amp;cd=&amp;cad=rja&amp;docid=2TBo9c0nTnMzkM&amp;tbnid=ZkglpaGAxO4ngM:&amp;ved=0CAUQjRw&amp;url=http://ginews.blogspot.com/2007/02/gi-news-briefs.html&amp;ei=UzxrUtjpOKnwyQGM94CABQ&amp;bvm=bv.55123115,d.aWc&amp;psig=AFQjCNFGeV6spJXXO9ivVUR66vIXrUei0w&amp;ust=1382845884047669" TargetMode="External"/><Relationship Id="rId9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QBsMhZKUidRW3M&amp;tbnid=ioHfp2gteOdE7M:&amp;ved=0CAUQjRw&amp;url=http://amandawatson-will.blogspot.com/2010/11/safer-etching-with-copper-sulphate.html&amp;ei=5UBrUs2oK8mEygHWi4GgDA&amp;bvm=bv.55123115,d.aWc&amp;psig=AFQjCNEnfo_am6jUVPTP9_QOPEWZ_0pgUg&amp;ust=1382847061552494" TargetMode="External"/><Relationship Id="rId3" Type="http://schemas.openxmlformats.org/officeDocument/2006/relationships/hyperlink" Target="http://www.google.com/url?sa=i&amp;rct=j&amp;q=&amp;esrc=s&amp;frm=1&amp;source=images&amp;cd=&amp;cad=rja&amp;docid=AkI8l3Im4mevlM&amp;tbnid=eymU2GgS9qdwRM:&amp;ved=&amp;url=http://en.wikipedia.org/wiki/Metal_aquo_complex&amp;ei=eT9rUovMC-OYyAGsu4GwCg&amp;bvm=bv.55123115,d.aWc&amp;psig=AFQjCNENhfbCLIiPq8xOVdgZWVBkIsTVfw&amp;ust=1382846713871816" TargetMode="Externa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1.png"/><Relationship Id="rId4" Type="http://schemas.openxmlformats.org/officeDocument/2006/relationships/hyperlink" Target="http://www.google.com/url?sa=i&amp;rct=j&amp;q=&amp;esrc=s&amp;frm=1&amp;source=images&amp;cd=&amp;docid=AkI8l3Im4mevlM&amp;tbnid=eymU2GgS9qdwRM:&amp;ved=0CAUQjRw&amp;url=http://www.google.com/url?sa=i&amp;rct=j&amp;q=&amp;esrc=s&amp;frm=1&amp;source=images&amp;cd=&amp;cad=rja&amp;docid=AkI8l3Im4mevlM&amp;tbnid=eymU2GgS9qdwRM:&amp;ved=&amp;url=http://en.wikipedia.org/wiki/Metal_aquo_complex&amp;ei=eT9rUovMC-OYyAGsu4GwCg&amp;bvm=bv.55123115,d.aWc&amp;psig=AFQjCNENhfbCLIiPq8xOVdgZWVBkIsTVfw&amp;ust=1382846713871816&amp;ei=lj9rUpu0EYGmyQG65YGADQ&amp;bvm=bv.55123115,d.aWc&amp;psig=AFQjCNENhfbCLIiPq8xOVdgZWVBkIsTVfw&amp;ust=1382846713871816" TargetMode="External"/><Relationship Id="rId9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hyperlink" Target="http://www.google.com/url?sa=i&amp;rct=j&amp;q=&amp;esrc=s&amp;frm=1&amp;source=images&amp;cd=&amp;docid=g1nRCIz8NSTqiM&amp;tbnid=hV3-iCEy74m0bM:&amp;ved=0CAUQjRw&amp;url=http://chemlabs.uoregon.edu/GeneralResources/models/monodentate.html&amp;ei=LUFrUo_WFZTYyAHYw4C4Bw&amp;bvm=bv.55123115,d.aWc&amp;psig=AFQjCNFk1PqQQ_2XOziFO-YO8mr9RLIfmA&amp;ust=1382847127737590" TargetMode="External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hyperlink" Target="http://www.google.com/url?sa=i&amp;rct=j&amp;q=&amp;esrc=s&amp;frm=1&amp;source=images&amp;cd=&amp;docid=AkI8l3Im4mevlM&amp;tbnid=eymU2GgS9qdwRM:&amp;ved=0CAUQjRw&amp;url=http://www.google.com/url?sa=i&amp;rct=j&amp;q=&amp;esrc=s&amp;frm=1&amp;source=images&amp;cd=&amp;cad=rja&amp;docid=AkI8l3Im4mevlM&amp;tbnid=eymU2GgS9qdwRM:&amp;ved=&amp;url=http://en.wikipedia.org/wiki/Metal_aquo_complex&amp;ei=eT9rUovMC-OYyAGsu4GwCg&amp;bvm=bv.55123115,d.aWc&amp;psig=AFQjCNENhfbCLIiPq8xOVdgZWVBkIsTVfw&amp;ust=1382846713871816&amp;ei=lj9rUpu0EYGmyQG65YGADQ&amp;bvm=bv.55123115,d.aWc&amp;psig=AFQjCNENhfbCLIiPq8xOVdgZWVBkIsTVfw&amp;ust=1382846713871816" TargetMode="External"/><Relationship Id="rId10" Type="http://schemas.openxmlformats.org/officeDocument/2006/relationships/image" Target="../media/image30.wmf"/><Relationship Id="rId4" Type="http://schemas.openxmlformats.org/officeDocument/2006/relationships/image" Target="../media/image34.gif"/><Relationship Id="rId9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39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gif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emf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google.com/url?sa=i&amp;rct=j&amp;q=&amp;esrc=s&amp;frm=1&amp;source=images&amp;cd=&amp;cad=rja&amp;docid=s8CMIbFLpOYrTM&amp;tbnid=I1cCejR7TYdZ0M:&amp;ved=0CAUQjRw&amp;url=http://johncherrie.blogspot.com/2013/02/european-regulators-classify.html&amp;ei=nl9xUvzcG9TRkQe57IC4DQ&amp;bvm=bv.55617003,d.cWc&amp;psig=AFQjCNEb7HLKQkexVUwX4-TVHZUcZsW4Fg&amp;ust=138324815461760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hyperlink" Target="http://www.google.com/url?sa=i&amp;rct=j&amp;q=&amp;esrc=s&amp;frm=1&amp;source=images&amp;cd=&amp;cad=rja&amp;docid=s8CMIbFLpOYrTM&amp;tbnid=I1cCejR7TYdZ0M:&amp;ved=0CAUQjRw&amp;url=http://johncherrie.blogspot.com/2013/02/european-regulators-classify.html&amp;ei=nl9xUvzcG9TRkQe57IC4DQ&amp;bvm=bv.55617003,d.cWc&amp;psig=AFQjCNEb7HLKQkexVUwX4-TVHZUcZsW4Fg&amp;ust=138324815461760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59.emf"/><Relationship Id="rId4" Type="http://schemas.openxmlformats.org/officeDocument/2006/relationships/image" Target="../media/image5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s8CMIbFLpOYrTM&amp;tbnid=I1cCejR7TYdZ0M:&amp;ved=0CAUQjRw&amp;url=http://johncherrie.blogspot.com/2013/02/european-regulators-classify.html&amp;ei=nl9xUvzcG9TRkQe57IC4DQ&amp;bvm=bv.55617003,d.cWc&amp;psig=AFQjCNEb7HLKQkexVUwX4-TVHZUcZsW4Fg&amp;ust=1383248154617606" TargetMode="External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emf"/><Relationship Id="rId5" Type="http://schemas.openxmlformats.org/officeDocument/2006/relationships/image" Target="../media/image61.png"/><Relationship Id="rId4" Type="http://schemas.openxmlformats.org/officeDocument/2006/relationships/image" Target="../media/image6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864" y="860946"/>
            <a:ext cx="4572000" cy="45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4473864" cy="472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87168" y="191868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Ground State Cat 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980132" y="85760"/>
            <a:ext cx="3559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Excited State Cat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8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29050" y="2329627"/>
            <a:ext cx="4857750" cy="11310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</a:rPr>
              <a:t>Expect C-C lengths=   16  pm  </a:t>
            </a:r>
          </a:p>
          <a:p>
            <a:r>
              <a:rPr lang="en-US" sz="2700" b="1" dirty="0">
                <a:solidFill>
                  <a:srgbClr val="FF0000"/>
                </a:solidFill>
              </a:rPr>
              <a:t>Expect C=C lengths = 13  pm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5900" y="879231"/>
            <a:ext cx="5314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Example 2:    Benzene C</a:t>
            </a:r>
            <a:r>
              <a:rPr lang="en-US" sz="3000" b="1" baseline="-25000" dirty="0"/>
              <a:t>6</a:t>
            </a:r>
            <a:r>
              <a:rPr lang="en-US" sz="3000" b="1" dirty="0"/>
              <a:t>H</a:t>
            </a:r>
            <a:r>
              <a:rPr lang="en-US" sz="3000" b="1" baseline="-25000" dirty="0"/>
              <a:t>6</a:t>
            </a:r>
            <a:r>
              <a:rPr lang="en-US" sz="3000" b="1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0500" y="4342868"/>
            <a:ext cx="5143500" cy="1200329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0800000" scaled="0"/>
          </a:gra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Observe:  all C-C lengths are identical = 14.5 pm</a:t>
            </a:r>
          </a:p>
        </p:txBody>
      </p:sp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894894"/>
            <a:ext cx="2486025" cy="176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5950" y="1410147"/>
            <a:ext cx="5486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/>
              <a:t>Lewis </a:t>
            </a:r>
            <a:r>
              <a:rPr lang="en-US" sz="2700" b="1"/>
              <a:t>Model prediction</a:t>
            </a:r>
            <a:endParaRPr lang="en-US" sz="2700" b="1" dirty="0"/>
          </a:p>
        </p:txBody>
      </p:sp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3865694"/>
            <a:ext cx="1543050" cy="1785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05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6819" y="1808968"/>
            <a:ext cx="3429000" cy="1105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eform 5"/>
          <p:cNvSpPr/>
          <p:nvPr/>
        </p:nvSpPr>
        <p:spPr>
          <a:xfrm>
            <a:off x="2226715" y="2306966"/>
            <a:ext cx="382089" cy="120831"/>
          </a:xfrm>
          <a:custGeom>
            <a:avLst/>
            <a:gdLst>
              <a:gd name="connsiteX0" fmla="*/ 0 w 509452"/>
              <a:gd name="connsiteY0" fmla="*/ 26125 h 161108"/>
              <a:gd name="connsiteX1" fmla="*/ 182880 w 509452"/>
              <a:gd name="connsiteY1" fmla="*/ 156754 h 161108"/>
              <a:gd name="connsiteX2" fmla="*/ 509452 w 509452"/>
              <a:gd name="connsiteY2" fmla="*/ 0 h 161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9452" h="161108">
                <a:moveTo>
                  <a:pt x="0" y="26125"/>
                </a:moveTo>
                <a:cubicBezTo>
                  <a:pt x="48985" y="93616"/>
                  <a:pt x="97971" y="161108"/>
                  <a:pt x="182880" y="156754"/>
                </a:cubicBezTo>
                <a:cubicBezTo>
                  <a:pt x="267789" y="152400"/>
                  <a:pt x="388620" y="76200"/>
                  <a:pt x="509452" y="0"/>
                </a:cubicBezTo>
              </a:path>
            </a:pathLst>
          </a:cu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86100" y="2055018"/>
            <a:ext cx="514350" cy="1191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917" name="Object 5"/>
          <p:cNvGraphicFramePr>
            <a:graphicFrameLocks noChangeAspect="1"/>
          </p:cNvGraphicFramePr>
          <p:nvPr>
            <p:extLst/>
          </p:nvPr>
        </p:nvGraphicFramePr>
        <p:xfrm>
          <a:off x="3886201" y="3028951"/>
          <a:ext cx="1691885" cy="1527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ChemSketch" r:id="rId4" imgW="1731264" imgH="1563624" progId="ACD.ChemSketch.20">
                  <p:embed/>
                </p:oleObj>
              </mc:Choice>
              <mc:Fallback>
                <p:oleObj name="ChemSketch" r:id="rId4" imgW="1731264" imgH="156362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1" y="3028951"/>
                        <a:ext cx="1691885" cy="15275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>
            <p:extLst/>
          </p:nvPr>
        </p:nvGraphicFramePr>
        <p:xfrm>
          <a:off x="1314451" y="2971800"/>
          <a:ext cx="1772405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ChemSketch" r:id="rId6" imgW="1731264" imgH="1563624" progId="ACD.ChemSketch.20">
                  <p:embed/>
                </p:oleObj>
              </mc:Choice>
              <mc:Fallback>
                <p:oleObj name="ChemSketch" r:id="rId6" imgW="1731264" imgH="156362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1" y="2971800"/>
                        <a:ext cx="1772405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Freeform 17"/>
          <p:cNvSpPr/>
          <p:nvPr/>
        </p:nvSpPr>
        <p:spPr>
          <a:xfrm>
            <a:off x="2046472" y="3557744"/>
            <a:ext cx="254726" cy="173084"/>
          </a:xfrm>
          <a:custGeom>
            <a:avLst/>
            <a:gdLst>
              <a:gd name="connsiteX0" fmla="*/ 0 w 339634"/>
              <a:gd name="connsiteY0" fmla="*/ 0 h 230778"/>
              <a:gd name="connsiteX1" fmla="*/ 52252 w 339634"/>
              <a:gd name="connsiteY1" fmla="*/ 78377 h 230778"/>
              <a:gd name="connsiteX2" fmla="*/ 78377 w 339634"/>
              <a:gd name="connsiteY2" fmla="*/ 209006 h 230778"/>
              <a:gd name="connsiteX3" fmla="*/ 339634 w 339634"/>
              <a:gd name="connsiteY3" fmla="*/ 209006 h 23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634" h="230778">
                <a:moveTo>
                  <a:pt x="0" y="0"/>
                </a:moveTo>
                <a:cubicBezTo>
                  <a:pt x="19594" y="21771"/>
                  <a:pt x="39189" y="43543"/>
                  <a:pt x="52252" y="78377"/>
                </a:cubicBezTo>
                <a:cubicBezTo>
                  <a:pt x="65315" y="113211"/>
                  <a:pt x="30480" y="187234"/>
                  <a:pt x="78377" y="209006"/>
                </a:cubicBezTo>
                <a:cubicBezTo>
                  <a:pt x="126274" y="230778"/>
                  <a:pt x="232954" y="219892"/>
                  <a:pt x="339634" y="209006"/>
                </a:cubicBezTo>
              </a:path>
            </a:pathLst>
          </a:cu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19" name="Freeform 18"/>
          <p:cNvSpPr/>
          <p:nvPr/>
        </p:nvSpPr>
        <p:spPr>
          <a:xfrm>
            <a:off x="2158638" y="3972676"/>
            <a:ext cx="127363" cy="210638"/>
          </a:xfrm>
          <a:custGeom>
            <a:avLst/>
            <a:gdLst>
              <a:gd name="connsiteX0" fmla="*/ 169817 w 169817"/>
              <a:gd name="connsiteY0" fmla="*/ 84909 h 280851"/>
              <a:gd name="connsiteX1" fmla="*/ 78377 w 169817"/>
              <a:gd name="connsiteY1" fmla="*/ 32657 h 280851"/>
              <a:gd name="connsiteX2" fmla="*/ 0 w 169817"/>
              <a:gd name="connsiteY2" fmla="*/ 280851 h 28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817" h="280851">
                <a:moveTo>
                  <a:pt x="169817" y="84909"/>
                </a:moveTo>
                <a:cubicBezTo>
                  <a:pt x="138248" y="42454"/>
                  <a:pt x="106680" y="0"/>
                  <a:pt x="78377" y="32657"/>
                </a:cubicBezTo>
                <a:cubicBezTo>
                  <a:pt x="50074" y="65314"/>
                  <a:pt x="25037" y="173082"/>
                  <a:pt x="0" y="280851"/>
                </a:cubicBezTo>
              </a:path>
            </a:pathLst>
          </a:cu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0" name="Freeform 19"/>
          <p:cNvSpPr/>
          <p:nvPr/>
        </p:nvSpPr>
        <p:spPr>
          <a:xfrm>
            <a:off x="1828801" y="3678760"/>
            <a:ext cx="89807" cy="293915"/>
          </a:xfrm>
          <a:custGeom>
            <a:avLst/>
            <a:gdLst>
              <a:gd name="connsiteX0" fmla="*/ 0 w 119743"/>
              <a:gd name="connsiteY0" fmla="*/ 391886 h 391886"/>
              <a:gd name="connsiteX1" fmla="*/ 117566 w 119743"/>
              <a:gd name="connsiteY1" fmla="*/ 261257 h 391886"/>
              <a:gd name="connsiteX2" fmla="*/ 13063 w 119743"/>
              <a:gd name="connsiteY2" fmla="*/ 0 h 391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743" h="391886">
                <a:moveTo>
                  <a:pt x="0" y="391886"/>
                </a:moveTo>
                <a:cubicBezTo>
                  <a:pt x="57694" y="359228"/>
                  <a:pt x="115389" y="326571"/>
                  <a:pt x="117566" y="261257"/>
                </a:cubicBezTo>
                <a:cubicBezTo>
                  <a:pt x="119743" y="195943"/>
                  <a:pt x="66403" y="97971"/>
                  <a:pt x="13063" y="0"/>
                </a:cubicBezTo>
              </a:path>
            </a:pathLst>
          </a:cu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1" name="TextBox 20"/>
          <p:cNvSpPr txBox="1"/>
          <p:nvPr/>
        </p:nvSpPr>
        <p:spPr>
          <a:xfrm>
            <a:off x="381000" y="-29780"/>
            <a:ext cx="77724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The common thread: if electrons can be moved to make the same molecule =&gt; </a:t>
            </a:r>
            <a:r>
              <a:rPr lang="en-US" sz="3200" b="1" dirty="0">
                <a:solidFill>
                  <a:srgbClr val="0070C0"/>
                </a:solidFill>
              </a:rPr>
              <a:t>`resonance’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3143250" y="3829050"/>
            <a:ext cx="628650" cy="1191"/>
          </a:xfrm>
          <a:prstGeom prst="straightConnector1">
            <a:avLst/>
          </a:prstGeom>
          <a:ln w="444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18" name="Picture 2" descr="http://image.wistatutor.com/content/chemical-bonding/resonance-hybrid-structure-ozone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711330"/>
            <a:ext cx="2564501" cy="103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http://preparatorychemistry.com/images/benzene_resonance_hybrid_CS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699" y="4686301"/>
            <a:ext cx="2841807" cy="98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000750" y="2628900"/>
            <a:ext cx="188595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Resonance structure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72050" y="4915838"/>
            <a:ext cx="23431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/>
              <a:t>Resonance structure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24600" y="2914650"/>
            <a:ext cx="31242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All bonds are equivalent </a:t>
            </a:r>
          </a:p>
          <a:p>
            <a:r>
              <a:rPr lang="en-US" sz="2400" b="1" dirty="0"/>
              <a:t>in resonance</a:t>
            </a:r>
          </a:p>
          <a:p>
            <a:r>
              <a:rPr lang="en-US" sz="2400" b="1" dirty="0"/>
              <a:t>structures</a:t>
            </a:r>
          </a:p>
        </p:txBody>
      </p:sp>
    </p:spTree>
    <p:extLst>
      <p:ext uri="{BB962C8B-B14F-4D97-AF65-F5344CB8AC3E}">
        <p14:creationId xmlns:p14="http://schemas.microsoft.com/office/powerpoint/2010/main" val="138144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9" grpId="0" animBg="1"/>
      <p:bldP spid="20" grpId="0" animBg="1"/>
      <p:bldP spid="14" grpId="0"/>
      <p:bldP spid="15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16861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75" b="1" dirty="0">
                <a:solidFill>
                  <a:srgbClr val="FF0000"/>
                </a:solidFill>
              </a:rPr>
              <a:t>`</a:t>
            </a:r>
            <a:r>
              <a:rPr lang="en-US" sz="2400" b="1" dirty="0">
                <a:solidFill>
                  <a:srgbClr val="FF0000"/>
                </a:solidFill>
              </a:rPr>
              <a:t>RESONANCE’ circulates the electrons evenly between participating atoms </a:t>
            </a:r>
            <a:r>
              <a:rPr lang="en-US" sz="2400" b="1" u="sng" dirty="0">
                <a:solidFill>
                  <a:srgbClr val="FF0000"/>
                </a:solidFill>
              </a:rPr>
              <a:t>so that the bond lengths </a:t>
            </a:r>
            <a:r>
              <a:rPr lang="en-US" sz="2400" b="1" dirty="0">
                <a:solidFill>
                  <a:srgbClr val="FF0000"/>
                </a:solidFill>
              </a:rPr>
              <a:t>between those atoms </a:t>
            </a:r>
            <a:r>
              <a:rPr lang="en-US" sz="2400" b="1" u="sng" dirty="0">
                <a:solidFill>
                  <a:srgbClr val="FF0000"/>
                </a:solidFill>
              </a:rPr>
              <a:t>are identical and an average of the possible single/ double bond distributions.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65795" y="1739915"/>
            <a:ext cx="3451462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O-O length = 15 pm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 O=O length = 12 pm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853205"/>
            <a:ext cx="4752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Observed O-O</a:t>
            </a:r>
            <a:r>
              <a:rPr lang="en-US" sz="2400" b="1" baseline="-25000" dirty="0"/>
              <a:t> </a:t>
            </a:r>
            <a:r>
              <a:rPr lang="en-US" sz="2400" b="1" dirty="0"/>
              <a:t>bonds all = 13.5 pm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14999" y="3096147"/>
            <a:ext cx="3202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Average = 13.5 pm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0" y="1763669"/>
            <a:ext cx="3988660" cy="1111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3028950" y="2256830"/>
            <a:ext cx="514350" cy="1191"/>
          </a:xfrm>
          <a:prstGeom prst="straightConnector1">
            <a:avLst/>
          </a:prstGeom>
          <a:ln w="412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9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583298"/>
              </p:ext>
            </p:extLst>
          </p:nvPr>
        </p:nvGraphicFramePr>
        <p:xfrm>
          <a:off x="3429000" y="3429000"/>
          <a:ext cx="1856713" cy="1676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ChemSketch" r:id="rId5" imgW="1731264" imgH="1563624" progId="ACD.ChemSketch.20">
                  <p:embed/>
                </p:oleObj>
              </mc:Choice>
              <mc:Fallback>
                <p:oleObj name="ChemSketch" r:id="rId5" imgW="1731264" imgH="156362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429000"/>
                        <a:ext cx="1856713" cy="16763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143738"/>
              </p:ext>
            </p:extLst>
          </p:nvPr>
        </p:nvGraphicFramePr>
        <p:xfrm>
          <a:off x="1140812" y="3486150"/>
          <a:ext cx="1717880" cy="1619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ChemSketch" r:id="rId7" imgW="1731264" imgH="1563624" progId="ACD.ChemSketch.20">
                  <p:embed/>
                </p:oleObj>
              </mc:Choice>
              <mc:Fallback>
                <p:oleObj name="ChemSketch" r:id="rId7" imgW="1731264" imgH="156362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0812" y="3486150"/>
                        <a:ext cx="1717880" cy="16192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2803341" y="4189452"/>
            <a:ext cx="514350" cy="1191"/>
          </a:xfrm>
          <a:prstGeom prst="straightConnector1">
            <a:avLst/>
          </a:prstGeom>
          <a:ln w="412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487536" y="3746028"/>
            <a:ext cx="3656463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2100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C-C lengths=   16  pm  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FF0000"/>
                </a:solidFill>
              </a:rPr>
              <a:t> C=C lengths = 13  pm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86399" y="4935752"/>
            <a:ext cx="3657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Average = 14.5 pm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40812" y="5351250"/>
            <a:ext cx="5183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Observed C-C bonds </a:t>
            </a:r>
            <a:r>
              <a:rPr lang="en-US" sz="2400" b="1" dirty="0" smtClean="0"/>
              <a:t>all= </a:t>
            </a:r>
            <a:r>
              <a:rPr lang="en-US" sz="2400" b="1" dirty="0"/>
              <a:t>14.5 pm</a:t>
            </a:r>
          </a:p>
        </p:txBody>
      </p:sp>
    </p:spTree>
    <p:extLst>
      <p:ext uri="{BB962C8B-B14F-4D97-AF65-F5344CB8AC3E}">
        <p14:creationId xmlns:p14="http://schemas.microsoft.com/office/powerpoint/2010/main" val="237567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4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  <p:bldP spid="16" grpId="0" animBg="1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85900" y="88627"/>
            <a:ext cx="60579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i="1" dirty="0"/>
              <a:t>U-Do-it: </a:t>
            </a:r>
            <a:r>
              <a:rPr lang="en-US" sz="2700" b="1" i="1" dirty="0" err="1"/>
              <a:t>Oxyanion</a:t>
            </a:r>
            <a:r>
              <a:rPr lang="en-US" sz="2700" b="1" i="1" dirty="0"/>
              <a:t> examples of resonance</a:t>
            </a:r>
          </a:p>
          <a:p>
            <a:r>
              <a:rPr lang="en-US" sz="2100" dirty="0"/>
              <a:t>	</a:t>
            </a:r>
            <a:r>
              <a:rPr lang="en-US" sz="3300" b="1" dirty="0">
                <a:solidFill>
                  <a:srgbClr val="FF0000"/>
                </a:solidFill>
              </a:rPr>
              <a:t>NO</a:t>
            </a:r>
            <a:r>
              <a:rPr lang="en-US" sz="3300" b="1" baseline="-25000" dirty="0">
                <a:solidFill>
                  <a:srgbClr val="FF0000"/>
                </a:solidFill>
              </a:rPr>
              <a:t>3</a:t>
            </a:r>
            <a:r>
              <a:rPr lang="en-US" sz="3300" b="1" baseline="30000" dirty="0">
                <a:solidFill>
                  <a:srgbClr val="FF0000"/>
                </a:solidFill>
              </a:rPr>
              <a:t>-</a:t>
            </a:r>
            <a:r>
              <a:rPr lang="en-US" sz="3300" b="1" dirty="0">
                <a:solidFill>
                  <a:srgbClr val="FF0000"/>
                </a:solidFill>
              </a:rPr>
              <a:t>	NO</a:t>
            </a:r>
            <a:r>
              <a:rPr lang="en-US" sz="3300" b="1" baseline="-25000" dirty="0">
                <a:solidFill>
                  <a:srgbClr val="FF0000"/>
                </a:solidFill>
              </a:rPr>
              <a:t>2</a:t>
            </a:r>
            <a:r>
              <a:rPr lang="en-US" sz="3300" b="1" baseline="30000" dirty="0">
                <a:solidFill>
                  <a:srgbClr val="FF0000"/>
                </a:solidFill>
              </a:rPr>
              <a:t>-	</a:t>
            </a:r>
            <a:r>
              <a:rPr lang="en-US" sz="3300" b="1" dirty="0">
                <a:solidFill>
                  <a:srgbClr val="FF0000"/>
                </a:solidFill>
              </a:rPr>
              <a:t> CO</a:t>
            </a:r>
            <a:r>
              <a:rPr lang="en-US" sz="3300" b="1" baseline="-25000" dirty="0">
                <a:solidFill>
                  <a:srgbClr val="FF0000"/>
                </a:solidFill>
              </a:rPr>
              <a:t>3</a:t>
            </a:r>
            <a:r>
              <a:rPr lang="en-US" sz="3300" b="1" baseline="30000" dirty="0">
                <a:solidFill>
                  <a:srgbClr val="FF0000"/>
                </a:solidFill>
              </a:rPr>
              <a:t>-2</a:t>
            </a:r>
            <a:r>
              <a:rPr lang="en-US" sz="3300" b="1" dirty="0">
                <a:solidFill>
                  <a:srgbClr val="FF0000"/>
                </a:solidFill>
              </a:rPr>
              <a:t>	     </a:t>
            </a:r>
            <a:endParaRPr lang="en-US" sz="3300" b="1" baseline="30000" dirty="0">
              <a:solidFill>
                <a:srgbClr val="FF0000"/>
              </a:solidFill>
            </a:endParaRPr>
          </a:p>
          <a:p>
            <a:r>
              <a:rPr lang="en-US" sz="2100" baseline="30000" dirty="0"/>
              <a:t>		</a:t>
            </a:r>
            <a:endParaRPr lang="en-US" sz="21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845865"/>
            <a:ext cx="88087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lphaLcParenR"/>
            </a:pPr>
            <a:r>
              <a:rPr lang="en-US" sz="3000" b="1" dirty="0"/>
              <a:t>What is the static octet prediction for each 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2334" y="3797170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lphaLcParenR"/>
            </a:pPr>
            <a:endParaRPr lang="en-US" sz="2100" b="1" dirty="0"/>
          </a:p>
          <a:p>
            <a:pPr marL="257175" indent="-257175"/>
            <a:r>
              <a:rPr lang="en-US" sz="3000" b="1" dirty="0"/>
              <a:t>b) What is the actual, expected bond order to </a:t>
            </a:r>
            <a:r>
              <a:rPr lang="en-US" sz="3000" b="1" dirty="0">
                <a:solidFill>
                  <a:srgbClr val="FF0000"/>
                </a:solidFill>
              </a:rPr>
              <a:t>O</a:t>
            </a:r>
            <a:r>
              <a:rPr lang="en-US" sz="3000" b="1" dirty="0"/>
              <a:t> for each example ?</a:t>
            </a:r>
            <a:endParaRPr lang="en-US" sz="3000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275007"/>
              </p:ext>
            </p:extLst>
          </p:nvPr>
        </p:nvGraphicFramePr>
        <p:xfrm>
          <a:off x="2068283" y="2770786"/>
          <a:ext cx="1485900" cy="1536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2" name="ChemSketch" r:id="rId3" imgW="1633728" imgH="1688592" progId="ACD.ChemSketch.20">
                  <p:embed/>
                </p:oleObj>
              </mc:Choice>
              <mc:Fallback>
                <p:oleObj name="ChemSketch" r:id="rId3" imgW="1633728" imgH="168859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283" y="2770786"/>
                        <a:ext cx="1485900" cy="15364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234576"/>
              </p:ext>
            </p:extLst>
          </p:nvPr>
        </p:nvGraphicFramePr>
        <p:xfrm>
          <a:off x="4122448" y="2968233"/>
          <a:ext cx="1489172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3" name="ChemSketch" r:id="rId5" imgW="1700784" imgH="908304" progId="ACD.ChemSketch.20">
                  <p:embed/>
                </p:oleObj>
              </mc:Choice>
              <mc:Fallback>
                <p:oleObj name="ChemSketch" r:id="rId5" imgW="1700784" imgH="90830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448" y="2968233"/>
                        <a:ext cx="1489172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52224"/>
              </p:ext>
            </p:extLst>
          </p:nvPr>
        </p:nvGraphicFramePr>
        <p:xfrm>
          <a:off x="6422552" y="2912776"/>
          <a:ext cx="1382518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4" name="ChemSketch" r:id="rId7" imgW="1472184" imgH="1517904" progId="ACD.ChemSketch.20">
                  <p:embed/>
                </p:oleObj>
              </mc:Choice>
              <mc:Fallback>
                <p:oleObj name="ChemSketch" r:id="rId7" imgW="1472184" imgH="151790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2552" y="2912776"/>
                        <a:ext cx="1382518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01954" y="5428325"/>
            <a:ext cx="200025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4/3=1.333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22448" y="5422638"/>
            <a:ext cx="17145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3/2=1.5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72753" y="5422638"/>
            <a:ext cx="1943100" cy="5539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/>
              <a:t>4/3= 1.333</a:t>
            </a:r>
          </a:p>
        </p:txBody>
      </p:sp>
    </p:spTree>
    <p:extLst>
      <p:ext uri="{BB962C8B-B14F-4D97-AF65-F5344CB8AC3E}">
        <p14:creationId xmlns:p14="http://schemas.microsoft.com/office/powerpoint/2010/main" val="412527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352800"/>
            <a:ext cx="88392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The Lewis Model of Bonding Tells Chemists</a:t>
            </a:r>
            <a:r>
              <a:rPr lang="en-US" sz="3200" b="1" dirty="0" smtClean="0"/>
              <a:t>:</a:t>
            </a:r>
          </a:p>
          <a:p>
            <a:pPr marL="342900" indent="-342900" algn="l">
              <a:buAutoNum type="arabicParenR"/>
            </a:pPr>
            <a:r>
              <a:rPr lang="en-US" sz="3200" b="1" dirty="0" smtClean="0"/>
              <a:t>Bond order and electron ownership</a:t>
            </a:r>
          </a:p>
          <a:p>
            <a:pPr marL="342900" indent="-342900" algn="l">
              <a:buAutoNum type="arabicParenR"/>
            </a:pPr>
            <a:r>
              <a:rPr lang="en-US" sz="3200" b="1" dirty="0" smtClean="0"/>
              <a:t>Formal charge distributions </a:t>
            </a:r>
          </a:p>
          <a:p>
            <a:pPr marL="342900" indent="-342900" algn="l">
              <a:buAutoNum type="arabicParenR"/>
            </a:pPr>
            <a:r>
              <a:rPr lang="en-US" sz="3200" b="1" dirty="0" smtClean="0"/>
              <a:t>Excited state configurations (COCl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example)</a:t>
            </a:r>
          </a:p>
          <a:p>
            <a:pPr marL="342900" indent="-342900" algn="l">
              <a:buAutoNum type="arabicParenR"/>
            </a:pPr>
            <a:r>
              <a:rPr lang="en-US" sz="3200" b="1" dirty="0" smtClean="0"/>
              <a:t>Whether resonance exists (or not)</a:t>
            </a:r>
          </a:p>
          <a:p>
            <a:pPr marL="342900" indent="-342900" algn="l"/>
            <a:endParaRPr lang="en-US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0" y="685800"/>
            <a:ext cx="381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`big picture’ for  the </a:t>
            </a:r>
            <a:r>
              <a:rPr lang="en-US" sz="3600" b="1" dirty="0" smtClean="0">
                <a:solidFill>
                  <a:srgbClr val="FF0000"/>
                </a:solidFill>
              </a:rPr>
              <a:t>Lewis model</a:t>
            </a:r>
            <a:r>
              <a:rPr lang="en-US" sz="3600" b="1" dirty="0" smtClean="0"/>
              <a:t>, so far: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794" y="38100"/>
            <a:ext cx="22860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2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data:image/jpeg;base64,/9j/4AAQSkZJRgABAQAAAQABAAD/2wCEAAkGBxMTEhUUEhQVFRUXFxUXFhgUGBcUFBUXFBcXFxQVFRUYHSggGBwlHBQVITEhJSkrLi4uFx8zODMsNygtLisBCgoKDg0OGhAQGywkHyQsLCwsLCwsLCwsLCwsLCwsLCwsLCwsLCwsLCwsLCwsLCwsLCwsLCwsLCwsLCwsLCwsN//AABEIAMMBAwMBIgACEQEDEQH/xAAcAAABBQEBAQAAAAAAAAAAAAAFAAIDBAYBBwj/xABNEAABAwIEAwQECwUECAYDAAABAAIDBBEFEiExE0FRBiJhcQcUgZEjMjRCUnKSobGz0RVig8HwJDOi4QgmNXN0grLCFnWjtNLxJUNT/8QAGQEAAwEBAQAAAAAAAAAAAAAAAAECAwQF/8QAIxEAAgICAgIDAQEBAAAAAAAAAAECEQMhEhMxURRBYQQiMv/aAAwDAQACEQMRAD8A8bghO9r366pSyDbK0ewIjh8QsD0bf7kJe65PmVL2UmRvKbdG24Q3hMlLh3jqPND6ukLToLt5FKM0ynBoqXSRf9k/BXsQ/e3UIayI5gCNyAmpp+BOLREktVj/AGUfDCJbaEXWVRCcZq0OUXHyK6t4Zhk1Q/hwRvlfYnKwFzrDc2Hmqi9J/wBH/wD2r/Al/wCxWQZGt7JV8TS+WkqGNAuXGJ+UAbkkDQeJQVfXlPWztravjnLRsigdG94a1gcQ7jd87j4t76BePejPsZQYjU4jxGl0UUw4HDeWNyPfLa2XcZWtskI8ksVy69swb0d0MmH1s7mycSF9c2O0jgLU5eI7jn8Uea0no+jpD2eJc2ThcGo45IbxbgP4/DtpbfLfwugdnzgkVpcLwqF1VTMcHGGSeNrgTleI5JA0XcNiA4XsvUYvRZQnF302WTgNo2TWzuvxHSlnx97WadEk7G7R4SkvZMP9HdH6ti007JP7LPVsgs9wAjhYHRk/S+MNfBP7N+j3DosOgrK9s0xqDCGtY7I1gqHhsegIvo4EknyCYjx2ngdI9rGNLnuIa1rRcucdAAOZVvF8DqaXKKmGSEuvl4jS3Nlte197XHvXpvbL0fw0GJ4eKd0jYaidrbZjnic17L8OUd7Z4tfUEbm60fa/BYKfF8IEklTI18kluLK6YiQGLhD4Qmzc5bmtuEBZ4HTwue5rGAuc4hrWt1LnONgAOZJV7FsBqabL6zBLDnzZeI0tzZbZrX3tmb717Z6YuAyvwo2cJhPEdA0RcIStzX5582W3K11R/wBI6pyvoRp8WpJvzBdB/wDFIFs8QskiUlax7iSwDSwshw3STspxpeRqSllhc3cWUSok6E9oSjarDW6KJMtIgyrjgpSuOQmOiuVxPcUxaEM9j7AfIIf4v5r0kuwHyCH+L+a9JSFnndB/d3/cH4IJdGaT+6P1R+CClAi0YJXR5rExt8dB10U1LI+RmQEWB9qrMr5Awxh3dO4ULJCNiQo4to1Ukg3h1e5s4EhuLZf0VfHIQx4c07m4tyQou580i8pLHTsHOzYYt2ilqaZrZHts0bAWJ0tqscu5lxVCChpEyk5eTi9I9AH+1f4Ev/avN0Z7K9pJqCfj0+XiZXM77czbOtfS46BaEH0/QzTyYjWwyguphFTcMPYDHmeH8QAkd7YXFysf6HqZkWI4zFGA1jJ2Na0bNaHzgNHgNvYvP5PTXihBF4BpuItR4i7iEB7J9tqyinlmhc175rmYStzteSS7MbEG4Lnag/OKQqPb+zo//D4l/vMU/wCqRCvR+P8AVecc+DXfhIsU70l4jJDLHI+HLKJGuHC2EoIc1hDuhNt/G6iwHtzV0Ubo4pYxG4l+WRglsTobWcCL2GmqnkiuLMZU17mzRyAg5CxwtschDh+C+pO0lQ2linxFti5tM1oBHds1znjUa6mT7gvnCqiE2YuLbuLjewDbvJcbfR1cdOi0GL9rq+ppTRyyQiFwYwljDxLRFpHevzyjlqPNKLRUotnrnpCpW0+GV1j/AH77nlrO+ONw911msDwiCjwylrCwzyyupMrZnufDFx5GBuSK+UFjXaG17i91592v7dYhU05ppzEYiWG7GFrzkILdcx5gKrhfpSxCnpW0sbo8jAAxzmXkY0G4aHXtYbaglVZNHrXpa+XYL/xf/dCq/pXNsWwP/iD98tOvJ8d9I1bVy00k3CzU0nEiyssM12nvDMbjuBSdru2VXVPp55ZI+JTnPEYmZMri5jrm5NyCxvuQ2kCi34Nz6fSRXYeQCTY5QBckiVmgA3KEenrExUTUxZHOwMjkvxoZITq5t8oeBcbajqs7jnpOrqtsTZuCeFKyVhbHZ2eM3bc326hcxT0gVNbNE+pZG/IHNDY2Zbh5aTe5N9WhEnS0EVbpgbDuzM80JmYG5Rfc66ITkI5HQ+y63MMjJA5kUrqYkFz2O+KfAA+/RCZ3E0tuEbXsX8tD8ZYLJL0bvHGtMdLhxjEUtSWujPIcr9UMxSnidNanPdP3KfEKBwYx3EdI3SzSb+5VMRmHdDWFhA5iySdu0x8EosrzRFhynXySCI4HijIy7jNzXGh3QyaTvOLdiTYLTd0yNfR0hQvKc5yjKqKJY264ulcWhB7H2A+QQ/xfzXpJej/5BD/F/NekpEebQm0BPgEIKJzG1O3xsqDIy4gDckAe1DGiFJaePsVUHQFu10HxTCnwGz7exFgtg9JdSTA4upJIsBJJJIAdG25V9hA1CrRaDz5KenZc2WcmXFFynDiMxFgOenuFyLq0akv7trjyAt5c1bw/CHSbkAe9aGi7OtaQSbrLkbKDAVBhD3jnyt4orN2dexoeQSByN7HzWxw6BjQAAFfqZtPDxSTopx+jyuvn0ykNt0sRbwBWYrom3Nhb716H2swzL8NENbd9vIjrbqsLWAO1aLXVxkZyjWgSurtkgtjAQFleopLSsMehHXZU05pt4KXsEEO0TpTJeS17aW6Kam7QytgMFgWnS/RDZZnO+Mb+abdJR1TKct2izHMW5SHXsduSlxWv4+Xu5bfeqBsmFyXBXYKbqi1Q0Ze7K371co6C8uQ2038fBCWSOabg2KNYZiUevEFnAaEbkpTUq0XHj9lvHqSIva2FmU27yz9VTFpIKmfiD8+cHXl5KvUVDnnM7dGOMkqYTcX4IuGkIypWvTmvWlszo9Y7AfIIf4v5r0l3sD8gh/i/mvSTJPLKt12xt6MafeAq5uNRuNl2I336Ae4WVumgD732USdbNYRvQ0Y5Uf8A9X+9VKiqe/47ifM3RH9nx+K76hH0KntgWsEwMkjYoo+h96e2ij+ijuiL48wClZaRtLEPmBSNpo/oBJ54FfFmZddAWrETPoN9ydp0HuU/IiUv5JmYaeSL4dEBlOnX2IfiDbSHx1RGheLAlVN2rREY1KmayhO3vRuJ6ylLiEYtckLQUFbG8aELA6bTDdNLsL+f9BWK6XugXGpQZlVGzvOco2doC+4iY53UlpPuurTJaplqrOZpB+iV5viVPkzAbXuPDVehw1Yk7rm5HfcVhO1MTmylvI7JwIybRnJGm5TMpWgZEABoNl0xjoE+5IS/mb2Z8Lt0eMbegXOE3oEd6D4sgFmXMyP8FvQJcJvQI74h8WQAukCj3Cb0C6I29Al3oPiyAJK4j+VvQLhY3oEdyD4svYBskQj2nQLht4I7kHxpewAUgjhA6BINHQKu5ehfHfs9D7AfIIf4v5r1xP7CfIYvOX86RJbHNR5JTDRWIqoMuFFSt0UMu6lxT8mkZOO0XP2h4JftDwVBdCnqiad8wnJVEAG26hGInoq80t7eCYAl1xDvn7Lv7Td0XDibuip5Su8M9EdcPQu+fstftJ/giNO4kXKC8M9CjtNGco0KfXH0Lvn7KuLQ3aCPmn7lJRRXa08gFPNHdrvIqbCJBkAUz0qKxtt2yVrn5W91pa42tlzEbdNlYfAYXixBH7puNenQ+CJUNC1oBVLEzdw5XIA96ydUbRTsN1VCHMaR0ub80PqKHvsyvJb8/wCO3nuGt8NlonMytjJPJW46ZjgHCyI+RyWgRQ4eRqHOIvpn+Nb2IN2qoS+SOwuSbW623+5a2omDNt0DqpSZoS3Uh5NvC2v4p+GKrRn6ihDXEdNvI6j7iFF6qEWxdlpXAbWbb7IVIrZRi14OaWSSdWV/VAuGkHVWLLhaVXXH0T2y9lf1UJppR1Vqy5ZHCPoO2Xsq+qjqm+q+KtWTbJdcfQds/ZVNN4ppp/FWnBMKXCI+2Xsqup/FRui8VbcFDMEuC9D7JeyoWnqk1p6pEJBHFB2S9npHYP5DF5y/nSJJdg/kMXnL+dIktjI8vw9lwFdbhzFJglNdoJ5gWRltO1CQNgduHR9E4YezojghCYYx0ToXIENomfRUjaVv0QigjCeGhHEOQLFOPopcMdB7kYDAucJqfEVguOEE7BE2wi2ykipxdWTAEcQsHywXaQByKz9N3Tl6HTyOy2DYUDx+g4bg8bOJ06Ea/wA1lljqzbDLdF/Dqnu6qrioJcLN2Atra99zdV6KTmFJDLc3K4ztDlDJUvb3WtOS2jzbfoBufFFsrmNB2B3HQoVDisbbODrXAB5WPWysftDNoCCCrDZyol11KgpJgJA88gfv/oLtYooGXNkRVuiZy4qzkpzEk7nX9EzhjorXq4SFP4rto85u9lXhjolwx0Vs0656uihFMsHRNyDor3qyaaVFAUjGOibkCu+rrnqwRQWUDGOijdGERdTKM0viigsHuYFFJGLImaVRupFNDsDmMJNjF0RNEkyiCOI7NL2FH9ii85vzpEl3sOP7FH9ab86RdTAxmFj4KP6jfwCvtVDDHjhRj9xn4BXwqRLHkptk6Nhc4N2uQLnYX5ovjOAGGNsjZBK06Os3KWk7czcIteBpN7HdnsLhmzcV72m9mhmX3m4N0PxSidDIYyb22I+c07FdwifK+3Ion2haXMY+3xSWk+B1H3g+9ZKb50zfqTx8kBAU4tNr2Ntr8r+aatPS1N6YxG2QjQeO9/NaSycaszhjcroB0ymcqkEgG538z+CbU1tho2/np+CbyRXklQb8F0FUO0haIe8QDmGUHmdiB70LrcRe8W7zB1bq0+dtUBrHOII3tzvfbVZPInpFxxtOwjSSWPgVZqImutcuA6tNkLhluPwV6mqAd/auXwztTtFunw2j0zZz9x96OwUsAHwcYb0I1d7yqVDSRPF/52RCoEbQAz28022xqiN77nyVWprxCC8gkXANiBa+x18l103vOw/BBu0T8xbDGDI74zwwF1nbNBt7U4eSJ04mjwSvZUhxjuHNtmYfjWOxHUK+YSNwR5oT2MwV0QfJM0tc6waL2cANbm3Xp4LU8X9/2GxVv+ji6OZYbQL4ZSEZRJ0gPzjboEmlqPlL0HQ/YMLCmSXHiik0DXbKhJQv1ym9t2/OF+Y+kPFa480Z6IlicSENXHNTCCmkHqutYpHPzQ4tKYWlcIPVRyXAJvtqpeOSVjUk3RZdSSBuctOT6XJV3NKtRV7zA4E7i3hvohbpCsccnNWbZMfB0Oc1OY0qeuwuWOMSlzHA2BDTdzSds2n4Idx3BUiGqNN2J+Rx/Wm/OkSXOw/yKP60350iSkoxmEDuR/Ub+ARVCcIPwcf1G/gEUa5aIlkU9U1hGZwaeXX3Ba3DagSxFu4e0tI89j7DZed4ZVOzOlOW5JAuAQADa1iFruzlXcuva5PzdvYufMtcjpwPbiDqaS0oaQ4ODrai1iN7rRYjrE8AE6AgDW9iNvvVbtLiD2vYMreHJYZsozZge8M3uPtRGCQ5DltfK4jrcA2UTa5RZpjT4yRlmNef/wBbwOZIsB5lGqentYZjyFvNQ0U08kYMrnWNiG+WuvirlHe9+mvilnkm9CwRpNsp4tRhtshJA38z4KqMPHM/ciU5u723Ps2/rwXC1crlZaRnqjDXNPd+7Ue5D6mjaT32WP0m6Fa8tUUkYO4B801JoKMJPhzhqwh48NHe79FR4xB1BBW0qcKaTdpyofU4ZJbfOPIO+4rVTT8ioE0mKFo0I9pRKnq3P2u8+GjR5uKgZhRGvDZ7Rb8CitMx4FrsaP3UpOP0UmxrISNXu1P0dPZff3Ihh0wYMsbQB4CyrMhZfUkorR01xcAAeKycmMRe47lSRxkq5HRtG5v9wVtpaPBQMoso3KVtKQrYeOoTyP63QSUcxHIqVrxo4bj8OY/n7FO4ofE7LI5vLQjyKYUSYnRCSxa8sd1aAQ76wP4rOTTvZcF7XOBsWlha73g2R+KXvW6X/HRU+0VBnjMrR32DW27mjf3Ltwf1TX+Wzny4IvZDhuImSMsda17gfRt0UVb8Q+wId2fcM7bnQq/iItp0d/8AS6sGVvFkTJzY1zg0ODAIbjm4fzVJu9+n48ldn0haAdC6/uH+agpRdwHt/T+vFYQlxxGk48sqJa2rPCDSd7e4aoO46j2K5ir/AIQgbAW9u5VE7jzCvGqgZZpXI2HYf5FH9ab86RJLsP8AIo/rTfnSJJkGLwf+7Z9Vv4I7g9NFI/LK5zWn6Fr/AHoDg/8AdM+q38Ar5eWgkbgE+7VU746CNXskxfs0aZnceZYsxIdYBzc3J4H47KrhFXkeBfdHuzeOtlHK+xa7bxuFLXdlmy9+nc2M82P+IPFp3HkufnapnS4U1KIQqaUVMXDBGa4fGToARpqfEK/DRCIC7gXDpt71JFSCJoy6nmevko3kltysX6N1sbXt4neFmm3zRp7kGqKp0DxnsWOFiRyNzY+SK0tK4uIaffsFzHsKPCzkEt2eQLhvRw/d6nkpabQOkqA5d3j4Wt7blOzoVQzEOLXHawv1A2PuRilwt0hu53DbuCRqR4D+ayaFQxzim51oWdnoMl2zyF1tyG5QfEWufeszLo4tda4JFxsbdE2mgOyjoqUoIVohcPihMRRE4Pxhr1UzW321XJoAVGwEIYFljm+XmilM02CGU+IZTqAUWpsTY7lZSMmAKka1dyg/FKVrHVSA12FF8RnElrumEbNA14pwM7Q7fiEiQjcHIB4qiyscwNeHZ43atcOhReWKL1SjdLM6FrYuNdgN+NMHOFm2JcTm+KNTf3Uql8b3kRgtZL8wtDTFLluRYd3LIA5wtzY/YrpnjVaMoT3ssMqWOsevRUKs2lBGxb+B2QCkmdG90TuZu3zHJacYVUS5Xsj0tfUtadR0JWFGpSpZblxHX+ZV+F3+aoR0UsQtI3ITrfQt+0NFPHJyaCfFHhhRmq2l4MxaPi3zM5907D2aj2IhWlr25wbOuO7bQ+JKdjcDnSNI1s21uYIJO/PdUYah4uCtoykiuKaVk3Cc6NthcAnbl1KdTkWc4/N2PkuU84ynl+BVialBpyWb3Fx4dQVSd0iZKm2ApXkkk89VfwvCxI5plfkZfl8d3kDt5qGNgbY2DnHa+w/UpkkhL7318eS2lk+onPHFf+pGq7GNApGAbB89r9OPIkmdhz/Yo/rTfnSLq2MTJ4ZB8DEerGH/AAhTTx90+R/BWMIbeni/3bP+kJTN0PkVf0QZfBJLNNjY3W47N17iLOO3vK86oHWJ81qMBms+xJsbbLlyx+zqxS3RvS43sDfwVlkQ5+39FFSSNLbD+vapXXAvusjdkYky3y20RHDMYsRcac/8wgXrGl1310AFqLCi7iQp2vMkUEbHcyAL+zkFna/FGh13Ouem58NFDieJnMWgja58By9qBOdrdRKhp0HBi7naDuj71C9wJQtlS0KeGW+yQm7L7SnkqGNSqWIaQmkJyu0lHc3OyQwf6kTrbRcFPZaVrQopqUHklYgPFO5vNEqauDtHaKvNDbkoXAeSBk1EyV0cfGNzG3LGz5rGjS9hu8gC58hyXa2MvaQHFjxYtcNiWkENf1FwFA2chNfU8/f4qnJ3YuKKuMREkPsA4Wd1APMXVmPtE5oGcna4INxYbqvWvuA9urdiOY/yQTFZBwyejXe52h/knF7KTo3VHjzXjcHqDY/citPUwhuYMaHciOXkvMKCzmgHQ8nDcIlTYhI05Xnx8D0KtPY9M2dZOXanXzOnuWcxGlGe4GW+ot/NEaKuzCxVfGJRYEdCL+aoDOuJA9uvgpmzZhlvpsoHuJdpsrFPEG6g+Y/rZQUVJg7Z2nlzTWsCdK+5v4prCuvHFJHBlnyZrew/yKP60350iSXYf5FH9ab86RJaGYBwZ/wEX+7Z/wBIViYaHyP4KhhMgEEZJA+DZvp80Ky2qa64a5pNjoCCdlZP2YnDInPeGtFyTYBbqoom09O0XGYOB8XG3e/rwVbAcIFOM5cy5PecdSANXBo0tsdULxitMznkGzQ1xaPBoXHOVukdMFRrcJxC40OqKz12SJ7zrla5xt0aL2+5YPDq8MsToCNCixxlrmlos4EEHpYixCzOg2I7EYiQCGQi4v8A3x2P8NB5+zla2qZSZYuK+N0rfhDkDGkg3dkuDflZbL0K1kkkFTxJZJMs4DTK90haODGcoLySBcnRZ30azvkxGF8kkkj3QzaySPkNu6bDMTlF3HQaaro4x1+nK5z3sw/aCCSlq5YZsokGS4a7MLFgI71hfe+yGSz+P6BfQdLBTVVfiEE1JA7htpg57mBz5RLGTZ5cNhlFrLEeiPsrTSS1sk0bZfV6h8ELZQHtaGFxzkO0LrZBc7W8SpeBNjWbWzyyOS+t0Rp6i1l6n2u7OMqMJNXJSR0tYwZyI2hhs2TK5j7fGBZqL7EhX8CwHDjg9LLWQwtYIYJJZCxocS3K7vuAzOzEAEfOuRzR0fod34eaRTAjRTF4DS46gAnTwFzqtp6McFpZxXVYiZKG1dS2ma5oMbWAmVhZGRZpIlaNrgNAFtbu7Y4Ix2GR1hpmUtSeBxmRsyB3Gc2KRj2fOIzgi+oy2vqbw/59XY1l3VGdxDCZqZ0Yma1vEYXsyPz6NLQQ7QW+OPvTmVjBpmGm+v42VnC5jX1tBFWFjmMYYcguONkie88QXN8xjaS3Y5SDcGy0XaOTD4pJqavoo4YLMFHJBTuJdmYS/I+Jvwb2u0AFjbqjojPaeh9rjpoyTsUjHMKB3aSFu72+8IJS4VDwWl8RMmRuYuc51n5RmNr23vovY8fw6jhq8Pa2ipiZZpGX4bW5LQudmAaLON2j4wNtbWOqiGBS+yp5OP0eaHtRTHdwP338kz9s0xOrHj/ld+i9LpcMoxis1MKOCzqVsxcWhwu6Qsexsbu4wOsCcoGY6m6AdlOysEuJVTJG8SCAv4cL+9Hd8j2tzNOjmtDHANNxqNNArf8AMvpkLN+GSixGkdtKB5qR8bSPg3Nf0ykXPsW5nw2CvoayX1eGCaCSrjikhaGPHqzjkuRa4OUXbsVH2HwCjlwfPVxRD5SZZXNY2RrWzSXdxbXbZo3G1kfG35H368HnAY9hN2m2t+luapzwAktGrXAjw15L0rsLg1JVV1fI1jH0sb4RTxGPLC0mMZniIgA6s0uNDc7lWe0eAMnw2WqlpY6Wqh4z2mNgjcWQyODQ+3xmvjaN7jvXHJP4/wB2HfvwedUnZGsFF69aLgNY6Q/CHiZWEg9zJa/dOl0Hq5w4DLu37xzC9TjmP/hea+4bUR+31lzF5BSM0JO1jopywSporHJu7CGHYl4ojXVmawB0WMN45Cy+nzf0V6CvI+Nt+CTjRtGVheB9iVNNUWBA8kMbWMJ0Klw13FBtfvPfl/5Wi3vt96IrdsU3rQ7Mutcoi5OaV1nnmz7DfIo/rTfnSJJdhvkUXnN+dIkmM8orasvbGwbNY0W6m1kdw+EQM0tnduf65IZhWFyuDZGxPe3QggXGriwf4gR7EVlw+pJAMEtybAWFyRmuAL6n4N+n7h6LLJyekaw4/YRL84LCToHW1NjZvS3iUIomZn5fpNePe0qzHSVBfn4UtiA4EAEFsmjCNdQ7kmQ0NQxwdwJO5Zx0As1pNyddB3Ha/unos3B+jTkvY+geMgY6xttcJ9TM1jSSBYdNLnkFHNhdS1z7U8tgXctg21w4X0tmb7x1VCqwerkIPAky5suguA4OLSDbmCCD0IKaxtvYPIj2r/R/eTS1Rduakfkx6LGehiudJjAa7aOGdrR5Obc+2yzMsmIU0Z9W9ZhjaM8r2PcwOOrcxDXWsMhAO5ynohuH4ZiMMnEgZURybF0ZLX2fyuDc3XRFaOeXk+jezX+18V8qH8p6A+hypbnxSMEZxWSvtzyuLmg26XYQvJsH/ar5J3MnmZKMomL6jhSOLR3GkucM5AOg8VSozUtLZ4+IxzpHMbK15Y90hN3964da+5OmmuylypjUdHpuJ4HJHgss9fPWsqjnaI31MpY5zpS2FpizFpBGU26AnkiONj/Van2PwVDodjeWLdeYdo6mqztFZK+Yi5beYTtbqQbWcQ07+xQx41I6NsRkmMLcoEZkcYwGkFoDC62hAt5KXk/ClA9d9Dcn9irImuHFEzngN0IEkETY3AfWjeL/ALpQrFuzz48Jhkqp6z1t7oA6Kapkexz+K1zgYnOLTZjXO8Mt+SwNLjAjcHxmVjxoHxuMbrHcZmuBtpt4K8O0Je4PldNK4AgGV5kLQdw3M45b2GyhZf8ANVsbh/q7DmH4Q2Seni4hjMkuXiN+MwtjkewtNxlOZjQDe93Bem4RTTv9apMQaJ6dgjEc8rWt47HMvJnA7t2kfGAHLnqvHHY7GRZzHEdNOWo5p83aYvZke+pew6Fkkz3sI6Oa59nDwNwpxT4xporIuTuwgyUGlBve8YsXCznDKLOPiRqvSe2Xy7CP+Jl/9u9eRy48xwLS11iLHb8bpTdoM5Y576hzmG7C6WQuYSLEsJf3TbS4SxT43aFNcqPW4f8Ab8n/AJez88qn2NlDcUr2kgOeXFo6iKV+e3lxWfaC8vHaDv8AEz1HEy5S/iyZyy98ubPfLfWy4MdZcO+GzhxeH5zxA47uEmbNc3Ot1o8v4T1/p6phsL6XDcRM7Sy81e9oO7hK93CLeua4t1uqeGN/1fqB4Vg/9aRYGXtKHkcV1RJl1bxJHSNB6hrnkA+KacdblLAZxG4klgkcIzmJLrsD8upJJ05pPNvwHX+noHopexktVFoHOELwOoHEa4t62OW9tsw6oPiuASNwmsnrqisbMTUhrH1Moidmkc2nbws2UtddotzBWRqe0Edw7LIx7Tdr2HI5t97Oa4EKli2OGdo4j55cu3FkdIBcWJAc4gOsd0Qy1Gmhyhcrs0VN67/4aezgxcG73mXjHiANqc7xweFYm4cPj87+C86FXZVpsbqWsNOJ5uCbjh53cMtJvqy9t9fNVeP1CrJHlQ4S42XsRBkAewXIsSBuOR03I0vdQ01S06OUIn0uLhwO40TXV7juGu8XNaT70lDVFct2WnPGrYxdztPIcyei0GAFsboxoWs1N9idbn3lZdlWToB7GgNB9g3R3C8SjjBa5rnPdlGlrNbcE89TopnF+CuRR7SuMVQ9rHd29xbbxt7Qhja945q/2qqWSS5mAgXI19/4koLdbQ/5VmMqs9j7Am9BD/F/NeuIZ2MxtkdHEwtcSOJta2sjz18UlRBQpJXRNDYyWtbYt1vYtc57SCddHOcf+Y9VajxKbM08R9w64NzcHvtuD1tLIL/vlJJMRGK+QBoDyAGsa227Wx2LGtO7QCBoOiX7QlyFuc5XAtLfm5X3zAN2A77tuvgF1JAHXYrM7MS83dmDjYXIfbOCbc8jfcm/tCX6brBxda+mbW7rbEnW555nXvmddJIA7JiMrgWueSNiDqHWLnDNf43ec4631N001sn0zra/XU97XqTYk8yATci64kgCejxCWPOWOILyS4mziTkAuC6+W4Y0G1r5RdMglcAyxN2TcVpucwkfcvdn31Otr2vySSUfbE2Q4lKanK6Y5j3nadwBzyM7g1lgC7K2/WyqDDo+h+079UkkJaKQv2fH0P2nfqnepM6H7Tv1SSToZ31Nnj9p36peqN8ftO/VJJKgF6o3977Tv1XPVG/vfad+q6knQHDRs8ftO/VL1Nnj9p36pJIoBeqN8ftO/VdFM3977Tv1SSRQhGkad7/ad+qY3D4xsD9p36pJIoZG/B4SblpJ+s/9Vw4ND9A/af8AqkkmQd/YkH0P8T/1S/Y0P0T9p/6pJIGOGExfRP2n/quNwmEahp+0/wDVcSSGI4NCd2E/8z/1Tf2HB9D/ABP/AFXUk0IM4fQRtjaGtsBfmTzJ5lcSSQB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714500"/>
            <a:ext cx="4762500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68" name="Picture 4" descr="https://i.chzbgr.com/maxW500/2922317568/h5AC86B91/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52400"/>
            <a:ext cx="4762500" cy="3581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3687901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The Lewis model also provides:</a:t>
            </a:r>
          </a:p>
          <a:p>
            <a:pPr marL="342900" indent="-342900">
              <a:buAutoNum type="arabicParenR"/>
            </a:pPr>
            <a:r>
              <a:rPr lang="en-US" sz="4000" b="1" dirty="0" smtClean="0"/>
              <a:t>Insight into chemical reactivity. </a:t>
            </a:r>
          </a:p>
          <a:p>
            <a:pPr marL="342900" indent="-342900">
              <a:buAutoNum type="arabicParenR"/>
            </a:pPr>
            <a:r>
              <a:rPr lang="en-US" sz="4000" b="1" dirty="0" smtClean="0"/>
              <a:t>Predictions of Molecular structure (VSEPR theory pp. 193-217)</a:t>
            </a:r>
          </a:p>
        </p:txBody>
      </p:sp>
    </p:spTree>
    <p:extLst>
      <p:ext uri="{BB962C8B-B14F-4D97-AF65-F5344CB8AC3E}">
        <p14:creationId xmlns:p14="http://schemas.microsoft.com/office/powerpoint/2010/main" val="34921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914400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Lewis and chemical reactivity: some simple examples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1) </a:t>
            </a:r>
            <a:r>
              <a:rPr lang="en-US" sz="4000" dirty="0" smtClean="0"/>
              <a:t>CO and blood</a:t>
            </a:r>
            <a:endParaRPr lang="en-US" sz="4000" dirty="0"/>
          </a:p>
        </p:txBody>
      </p:sp>
      <p:pic>
        <p:nvPicPr>
          <p:cNvPr id="37890" name="Picture 2" descr="http://www.glycemicindex.com/blog/february2007/heme_iron17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362200"/>
            <a:ext cx="2514600" cy="2443164"/>
          </a:xfrm>
          <a:prstGeom prst="rect">
            <a:avLst/>
          </a:prstGeom>
          <a:noFill/>
        </p:spPr>
      </p:pic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4419600" y="4114800"/>
          <a:ext cx="183411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ChemSketch" r:id="rId6" imgW="1277280" imgH="478440" progId="ACD.ChemSketch.20">
                  <p:embed/>
                </p:oleObj>
              </mc:Choice>
              <mc:Fallback>
                <p:oleObj name="ChemSketch" r:id="rId6" imgW="1277280" imgH="4784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114800"/>
                        <a:ext cx="1834117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38600" y="4114800"/>
            <a:ext cx="38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-</a:t>
            </a:r>
            <a:endParaRPr lang="en-US" sz="4000" b="1" dirty="0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4800600" y="2438400"/>
          <a:ext cx="19939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ChemSketch" r:id="rId8" imgW="1993320" imgH="700920" progId="ACD.ChemSketch.20">
                  <p:embed/>
                </p:oleObj>
              </mc:Choice>
              <mc:Fallback>
                <p:oleObj name="ChemSketch" r:id="rId8" imgW="1993320" imgH="7009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438400"/>
                        <a:ext cx="19939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57800" y="33528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4876800"/>
            <a:ext cx="8305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 has 200-400X stronger electrostatic  attraction to Fe</a:t>
            </a:r>
            <a:r>
              <a:rPr lang="en-US" sz="2800" baseline="30000" dirty="0" smtClean="0"/>
              <a:t>3+</a:t>
            </a:r>
            <a:r>
              <a:rPr lang="en-US" sz="2800" dirty="0" smtClean="0"/>
              <a:t> from formal charge vs. O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. Explains why CO so easily asphyxiates humans even at `low’ concentrations (400 ppm)…it never lets go of the Fe</a:t>
            </a:r>
            <a:r>
              <a:rPr lang="en-US" sz="2800" baseline="30000" dirty="0" smtClean="0"/>
              <a:t>3+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26670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Fe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3+</a:t>
            </a:r>
            <a:endParaRPr lang="en-US" sz="4000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828800" y="2895600"/>
            <a:ext cx="1524000" cy="76200"/>
          </a:xfrm>
          <a:prstGeom prst="straightConnector1">
            <a:avLst/>
          </a:prstGeom>
          <a:ln w="539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92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534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Lewis and chemical reactivity: some simple examples (cont.)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3716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2) </a:t>
            </a:r>
            <a:r>
              <a:rPr lang="en-US" sz="2800" b="1" dirty="0" err="1" smtClean="0"/>
              <a:t>complexation</a:t>
            </a:r>
            <a:r>
              <a:rPr lang="en-US" sz="2800" b="1" dirty="0" smtClean="0"/>
              <a:t> of metals</a:t>
            </a:r>
            <a:endParaRPr lang="en-US" sz="2800" b="1" dirty="0"/>
          </a:p>
        </p:txBody>
      </p:sp>
      <p:sp>
        <p:nvSpPr>
          <p:cNvPr id="38914" name="AutoShape 2" descr="data:image/jpeg;base64,/9j/4AAQSkZJRgABAQAAAQABAAD/2wCEAAkGBhEPDxASEBAQEBQVERUQFBIUFxQVEBIQGRQVGBgRFBkXHCYhGBwjGRUaIS8gIzMpLCwsFR4xQTwqNSYsLCsBCQoKBQUFDQUFDSkYEhgpKSkpKSkpKSkpKSkpKSkpKSkpKSkpKSkpKSkpKSkpKSkpKSkpKSkpKSkpKSkpKSkpKf/AABEIAMUBAAMBIgACEQEDEQH/xAAcAAEAAgMBAQEAAAAAAAAAAAAABgcBBAUDAgj/xABIEAABBAEDAgQDAwUNBQkAAAABAAIDBBEFEiEGMQcTQVEiMmEUcYEjM0KRsQgVNUNSYnJzdZKhorIkdIKzwhc0U1Vjk8HR0v/EABQBAQAAAAAAAAAAAAAAAAAAAAD/xAAUEQEAAAAAAAAAAAAAAAAAAAAA/9oADAMBAAIRAxEAPwC8UREBERAREQEREBERAQosFBFejOrZb1jVIpGRsFS46swt3ZcwFw3PyTz8PphNR6uli1unp4ZGY5q0k7nnd5gc3zMAc4x8A9PVV/0toOoWdQ100tTNBrdSlD2+SyXe4vkw7LjxgL3p6Xbq9UUBevfbnGnO8SGNsWxm2b4MNPPIJz9UFyKE9UdeTMuDT9Mqi5b2CSXe7ZXrRnBBlPuQRxkfM3uTheUPiXK5kVl2mzMoyzNhbZMjDKGveI2TPgxuDS8gd8859RnS6DeGa/1DHIQJXPryMB+cwhr/AIm/zfjZ+sIPufr7UNNmhGsU4GV5XiMWqr3ujhefSUP5A9c8cA4zjCsUKDeNViNuh2xJj4/LZGM4LpfNYWhvuRtLsezSpR07C9lOqyX842vE1/GPygjaHcenIKDooiICIiAiIgIiICIiAiIgIiICIiAiIgIiICIiAiIgIiIOB0z0iyhNelbK+Q27LrLg4ABjiXHa3HcfF6+y+b/Scb9Tr6k6V7XQQPhEeBsLXb8uJ78b/wDBSFCgpl/iJR1W219y5HVpV5g+Gqd5ltzMPwzzkNw2McER+p7qedV+H0F+aKy2WepaiG1lmB22Tbz8DgeHD4j7HnHbhSD964P/AAYv7jf/AKW0UED07wrzPDPqN+1qboTuiZLhtdr85D/LBOT29fTnPZTxRzw96kk1LTa9uVrGPk8zLWZ2DZNIwY3EnswKRoCIiAiIgIiICIiAiIgIiICIiAiIgIiICIiAiIgIiICIiAiIgLBWVgoK98Bnk6JDkk4mmA+g8wnA9uST+KsNV14C/wACRf103+tWKgIiICIiAiIgIiICIiAiIgIiICIiAirLpzrSpT1HWmXLjISboMbZHH5BGM7R6DKxpPUkN3qkOq2RPCNKIOxxMYlE/PHbOCP1oLORYe7AJPoMqq+mNCk6hY/UL1q0yGSV7atSGR0UUULHFoe/b8zyQRn6H3AaFqoq30F8+kaxFpr7M1qragfJWMzt80EsYJdFu7lu1v3dsdjmyEBERAREQEREBYKyhQV14C/wJF/XTf61Yqgvg3/Bjv8AfLX/ADip0gIiICIiAiIgIihPivqE7atatXkdE+7dhomVvD443klxbyOcNx9xKCUjWq/m+T9og83t5XmM83PttzlbckrWjLnBozjJIAz7cqFSeDekGt5AqtaccTgu+0h+Pzm/OSc84+X6YUDvdQSzdPN+0vdPJT1eOo+TG58oieHB3u521wHPJx7nKC8nvABJIAHJJ4AHuUa4EAggg8gjsR7qrusfE+vPpt2JtTUmGStLGHPrObG0uYQC5xPA9ypj0vqEUGl6cZZY4gadcAvc1gJ8hnA3EIJCiw1wIBByDyD6ELKAiIgr/o3RI5L+tunrMfm8Cx0kYOW+WPlLhyM+y1J9ELepXiswVmu0Z7GyxxgRsmdKcPwMNLhwcHvgKy1ranWfLBLHFKYXvjcxkoG4xvLSBIBkZIJzjjsgrnSNNbBq1WtSsW7LoopBqkskskkBDo8MDw9xDZXSDcA3kDPcZx49Ma9L08x+n3qtuSGOR7qlqCN0scsLnl2x2PleC4nH1I9AXSDo7oa5ppjYNRjlgDnPkiFRjJJnuBy98vmOcXZwdxyfhx2U1QVvobJ9X1mLUXVpqtSpC+Kt57dk08sgIdLt7hm1x/UPUnEh6d1PVXWpob1KBkQ3PjtQy5Y4bhtiLD8RdgnLvhHw9uQpOiDkaN1dSuveytahlexzmuYHYkG04J2nBIz+kOF11zq3TtWKw6xHXhjmc0sdKxjWvc0kEhxHflo7+wXH6f0HUq1yV0+oi3Vfve2J8YEscrnghrXc/AASMZ4wBhBKUUZ0PrqO1cmpur2q0zN72iaNzWSwNeGiZjj6HI747+qkjXg9iDyRxzyDgj9aD6REQEKIUEF8HP4Md/vlr/nFTpQPwZkB02QAglt20CB6HzM4P4EH8Qp4gIiICIuLr/VDKlX7SyKW40uEbG1gJXPe4loxg9twxnnkoO0ufrmvV6EDp7UoijaQC4hx5PYANBJP3LkSMuanpjcGbR7EnJHwyyxMDzlufhwXM542lpI9jnf0Ppplao2tJJLcaHFxfZLZHucX78uJHOHcjOSOPZBz4+pJtR042NIEYkc4sj+1NcxmA/aXkNOfl+Id8jHHouZrfRF27pccNi5HJehmFuGw1gZGJ2klrCAOwDi3cAOzTg4OZ0BjssoK8f1hrZjMLdEc21tx5xmjNIHt5uc8jPOzOceq0rvh5Yr6NXqxD7TYN+G5Ye0gbpDJukeNxGQAAPc7c45wrQRBxes6Mk+m3oYml8klWaNjRgFz3McA3njuVD9W0mjVqUJtRrG1ZFGGhBRcGy75w1uWxMwQH7uDIOwA+mbKUX6h8P4b1tlp1i7BKyLyWury+VtZlxOPhJBO7nHcAIPfoDRpqWm1YJyDIxhyAdzYw57nCIE9wwODc8/KpCtLR9M+ywti86efaSfMneZJnZcT8Tj3xnA+gC3UBERAREQEREBERAREQMKNaR0DXp3pbdeSwwy7zJD5jnV3yvcHGUtdzuzn1xz6KSogjGj6rqf26aC3ShFfMj4bcUmR5YcNkcjDk78OGT8I4OAulpvVVOzLLDDZiklie6N8QdiRrmHDvhOCQD6jIXVXNb05VFn7U2vC2fa5vnBoEhDu+SO/3nlB0kUW07Q9Sh1B8jtQbPTkdI815IwJYic7I43D9EZHf27c5Vb6p1BPU6rnmMkhqsnq1pmF7vLY2xWaGv29gA5u7PuB7oLF8OOk5tMrTxTPje6S3LYBjLiAx4YADuaOfhKlEk7W/M5rfvIH7VXfjhrkkVFlau5zZp3PkJaS1za9dhmlcCOR8rfwJUev26sul6RA+GrZ1CxTjbHLZ2kV4Dndalc/9Fp3YB+Y574wQuN9yNrHSOkYGNBc55cAxrQMlzj2AA5XJ6j1S22q2TTIIrsjy3bulayIRuBImz2eO3AIyDnKiNroswaK+vpN0bGV7HnCOKOw67M6IZGckxuONoDcnDwPQKQ+HulW69OEWrTpga8AZC6FkLq2I+YyW8vPIHxc/B9SgzP0vJqWnRV9WcPM3B8v2V72RuIc7Dewy3aRkHjIyOwK7ej6NBSgZBWjEUTM7WAuIGXFx5cSTkkn8VuogIiICIiAiIgIiICIiAiIgIiICIiAiIgIiICItTUtVgqxmSxNHAwcF8jg1ufbJ9fog21hzgASSAAMknsB7lVVrXjvG6TyNJqy35ncNdtc2PPuGgb3j+79686/h/q+sEP1u66CE8/Yq5DeM52v2/CPx3n6hBOqnX2nzXBThssmnIc7bHlzBtGSC8fDnvwCexVe3en/AN8NT6qrYy59aoY/65sLHx/52j8CVZnT3SlPTo/LqV2Qj9IgZkf9XvPxO/ErejoRMkfK2KNsj8B8ga0SPwMDc4DLsDtlBSmmalJq9XU9QlDv9l0R9Bu4d7ToHusSj2OePueFLdEsadW0HTrOoxQuY2tBF5j4RK4buw+UnAJJ/Wux0BrUGpVLJZShrRi1NXfENjmSkNZue4BjQdwdggg9vVSdtGIReUI4xHt2eWGtEeztt24xj6INHpy1Skh3UHVjETn8hsDN5AzuDOzuB354XVVbdQ+DUfmGzpE79Ls8/my4QPz+iQ05YP6OR/NXDHifq+jPEetUjNHnaLUOBuHuCPybzx8vwFBcqKN9MeIen6kAK1lhef4l/wAE4OM42u+bHu3I+qkiAiIgIiICIiAiIgIiICIiAiIgIiICLBOO/CgXVXjVplHc1kn2uUZ/JwYc0H2dJ8o59sn6IJ8uB1L15Q00f7VZYx3pEPjmPGeGNyR95wOe6obXvGXVtTf5FQOrteS1sVYOdYeD6F+NxP8AQDV1uk/AC1ZcJtTlNdrjuMbSH2X5/lOOWsJ/4j7gINrXfH63af5Gk1HNc47WPe3zbDjj9CJuWg/fvWdG8GNR1OQWNatyMB/i93mWdv8AJycsiH0GfuCt3pro6lprNlSuyLIw5/eV/wDTefiP3dh9F2kHH6b6Rp6bF5dSBsQPzO7yPPu955d+wfRdhEQEKIgrjwM/7jc/tOx/piVjqv8AwcrCKtqMYJIZq1tgJ7kN8sZP6lYCAvOxWZKxzJGNexww5rgHNcPYg8EL0RBVPV3gFVsEy6e80pc7gzk1y7vwPmj59W5A9lDWdedQdPvbFfjdYizhpny9rh/6dhvJOPRxdj2C/RC8bdOOZjo5Y2SscMOY9ocxw9iDwUED6W8b9Nu7WyPNKU/oTkCMn+bL8v8Ae2n6KwGPBAIIIIyCOQR7hVJ1h+58rT7pNPk+yyd/Kfl1dx9geXR/5h9Aq0bqGt9NTCNxlhaTkMd+UqSgd9vdvbvtw4cdkH6oRU90r+6Iry7WahCazuAZY8vhJ9SW/Owf3laumavBajEtaaOdh43xuDm59jjsfog3EREBERAREQQzxV6msadSilrOa17rUURLmhw2OD8jB+4KZZVb+Pbc6XCMkZvQDI7jiTkLf/7NrH/nur/+4z/8oPfwq6msajRkmsua54tSxAtaGjY0MwMD7ypkSqe8LdbkpaG50MEluV+pvrxxjIBkfsG+VwB2MABJceP1qV1tevvmn0+7DBFPLTlngnrPc+E4wwtc2QBwc1zwfYoOJW6k1fXJpnaXNBQpRSOibYkYJJbD29y1rwQG9j2GN3cnIHrW6p1TSbtavq74bVey/wAqK7G0RuZMSAGStAAA5Hp2OcnBC2/Aq4x2iwxA/HDLNHK3s5jzK94BH9Fw/wAfZanju8SU6dVnM896IQtBIeCA4F4x7F7R/wAaCt/Fu3q0mqTUZJZ5o3OD68EQIZJC7JZ8DB8bhy0k55aV0Oj/ANz3Zn2yajJ9lZ38lmHWHD2J5bH/AJj9Av0CK7N+/a3ft2b8DdsznbnvjPOF6IOL010dS01mypXZFkYc/vK/+m88n7u33LtIiAiIgIiICIiCC+FH5vVP7Zu/tjU6Vf8AhHKT+/DT2brNrH4luf2KwEBERAREQFr3tPisRujnjZKx3DmPaHMP3grYRBTvWH7nmCXdJpsn2d/fyJCXQH6Ndy5n47h9yinhn4falW1uJk7LFVsYM0r2OLY5Y24xGHs+F4c8tBbntu9l+jVhBVFB1zqWxZkZdno6dBM6vEKzts1h7cEyOd7YLT6jkADOSvjWobvTT4bTb1q/RdI2KxDZcZJYg7+NY79fbHOAc5yNvwW1BlaOzpc7mx2q9qX8meHSxHBEjAfm5z29C0+q9vG/V2OpN06IiS1bmhZHC0/GGiRrt7h6DLQ0Z75PscB9a3rU46q0qBk8ogkpySOia53kyO2WyHuaDgn4W8/zQuz4s6hLX0W5LBJJDI0RbZGEte3M8QOCORwSPxUJ600CG31PpNWy3zI3ae5r2hzm7tjbThgtII+JoK+/E7wt0ylpNuxXrOZKwRlrjLO7GZo2nhzyDw490FldG2HyabQfI5z3vp13ue4kuc8wsJc4nuSTnK7Cr7SRqU1LSIKT2VIf3sgkmuOYyZwf5UYbBHG5w+LGXEkYx+o9boLqGxZ+2w2jHJJUtOrGeJpbHKAAc7cna8diB24QbnWnSDNVrsgkkfEGzMn3MDSSWB2Bz6fF/gu9hZRBAv8AZuldLlLpJJw6dz42u2tfJPIBiMHsB8BJcewBPPZanh7arzW32rOoVbeozsLBFDIHR1qwO77PCPXGMud6kevLnT+9psNhobPDFMAdwEjGvAPbIDgcFeFTp+rC8Piq14njIDmRRtcAe+C0ZQRbXPC1klmS3QuWdMnl/OmA5ilOeXPjyMk598Z5xnJPp014YRVbIuWrNjUbQGGzTn4Yxgj8mzJx3PcnGeMKaogIiICIiAiIgIiICIiCvPCDvrX9s2f+lWGq88IO+tf2zZ/6VYaAiIgIiICIiAiIgjXVXh1Q1Qh9mH8o0YE0ZMcwHsXD5gPTdnHovPpbw00/TH+bXhJlwR50rjJKAfRpPDeOOAMhSlEHIs9K1pb0N58ZNiGMxRv3PAawiQEbQdp/OO5I9fotjXdDhvV5K9hpfFJt3NDnNJ2ua4ctII5aFvogrPxC6kfpzaem0xYgjMLWyWY4pJnwVWgxtZFjvKdhG4njAPc5Hf8ADazS+yGGhFYjjidhxnjcySSR3JkcXfOT6n7hwMBS1EBERAREQEREBERAREQEREBFxK3VsMmozae1svnRQtnc4hvlFjtmA07s5+Meg9VnqDquGjJTjlbK42rDa0ewNIbI4gAvy4Ybz6ZQdpEXD6s6yq6XC2S08jedscbBumld/JY317jk4AyOeQgjnhTDsk1tpOcaxY/xDT/8qfqtNJ8RaVOV/nabqGmMtTmY2LEThDJM/gueS47Cdo4HA78DlWUx4cAQQQRkEcgj3CDKIiAiIgIiICIiAiIgIiICIiAiIgIiICIiAiIgIiICIiCoLdq7H1TfNCvDYkNGEObLJ5bQz8j8QPqc44+q8OsL2pSXtCF+pXrtGqQlhil8wudvZkEegwptp3Ss8evW77vL8mWoyBuHHzN7TFnLcYA+A+vsvrrnpae7Y0qSHy9tW8yzLucQfLa5pO3AOTweOEHvqXiNQrSyRSSSnyiBPIyGaSGAkcCV7GkNP7Poo7KGWOrYN5EjItK8+DnLA90u3zG+hJa48/Qey9epJvtDrWlaTCwPnc46hZDR9nrCVuJHP/lzvaMbRz6+hxvdS+HjpRSmoWPs1ulGIYZXgOZJCG7fKmAHY88gcbncc8B3esaMU+nXI5seWa8hcSMhuGFwfgerSA78FxvB+0+TQ6BkzkRujGf5DJXsZ/laB+C5GqdP6/qcf2a3NQp13gNndW8100rPVg38AH15Hf1GQp/pemR1YIoIW7Y4mNjYO+GtGBk+p9z6lBtIiICIiAiIgIiICIiAiIgIiICIiAiIgIiICIiAiIgIiICIiCJ2/CvSppZJZKbXPke6V7t8w3SOJc52A/HJKktGkyCKOKJu1kbGxsbydrGgADJ54A9VlEHsiIgIiICIiAiIgIiICIiAiIgIiIP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2217738"/>
            <a:ext cx="6000750" cy="4619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6" name="Picture 4" descr="http://upload.wikimedia.org/wikipedia/commons/9/91/M(H2O)6_cation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362200"/>
            <a:ext cx="3922140" cy="2590800"/>
          </a:xfrm>
          <a:prstGeom prst="rect">
            <a:avLst/>
          </a:prstGeom>
          <a:noFill/>
        </p:spPr>
      </p:pic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1219200" y="5334000"/>
          <a:ext cx="1981202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ChemSketch" r:id="rId6" imgW="1286280" imgH="642960" progId="ACD.ChemSketch.20">
                  <p:embed/>
                </p:oleObj>
              </mc:Choice>
              <mc:Fallback>
                <p:oleObj name="ChemSketch" r:id="rId6" imgW="1286280" imgH="6429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334000"/>
                        <a:ext cx="1981202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22" name="Picture 10" descr="http://lh3.ggpht.com/_fd5hy96-q9Y/TO4khkW-4gI/AAAAAAAABZw/a0UYn_Exo4I/pd561764_thumb.jpg?imgmax=80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1200" y="3048000"/>
            <a:ext cx="2600325" cy="34671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0" y="1905000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Aquo</a:t>
            </a:r>
            <a:r>
              <a:rPr lang="en-US" sz="2800" dirty="0" smtClean="0"/>
              <a:t> complexes of metals’ </a:t>
            </a:r>
          </a:p>
          <a:p>
            <a:r>
              <a:rPr lang="en-US" sz="2800" dirty="0" smtClean="0"/>
              <a:t> color related to lone pair bonding to </a:t>
            </a:r>
            <a:r>
              <a:rPr lang="en-US" sz="2800" dirty="0" err="1" smtClean="0"/>
              <a:t>M</a:t>
            </a:r>
            <a:r>
              <a:rPr lang="en-US" sz="2800" baseline="30000" dirty="0" err="1" smtClean="0"/>
              <a:t>z</a:t>
            </a:r>
            <a:r>
              <a:rPr lang="en-US" sz="2800" baseline="30000" dirty="0" smtClean="0"/>
              <a:t>+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50292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Cu(OH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)</a:t>
            </a:r>
            <a:r>
              <a:rPr lang="en-US" sz="3200" baseline="-25000" dirty="0" smtClean="0"/>
              <a:t>6</a:t>
            </a:r>
            <a:r>
              <a:rPr lang="en-US" sz="3200" baseline="30000" dirty="0" smtClean="0"/>
              <a:t>2+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1447800" y="5105400"/>
            <a:ext cx="1371600" cy="457200"/>
          </a:xfrm>
          <a:prstGeom prst="rect">
            <a:avLst/>
          </a:prstGeom>
          <a:noFill/>
          <a:ln w="6032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16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chemlabs.uoregon.edu/GeneralResources/models/grf/CuComplex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228601"/>
            <a:ext cx="3193579" cy="2819400"/>
          </a:xfrm>
          <a:prstGeom prst="rect">
            <a:avLst/>
          </a:prstGeom>
          <a:noFill/>
        </p:spPr>
      </p:pic>
      <p:pic>
        <p:nvPicPr>
          <p:cNvPr id="4" name="Picture 4" descr="http://upload.wikimedia.org/wikipedia/commons/9/91/M(H2O)6_cation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609600"/>
            <a:ext cx="3229998" cy="2133600"/>
          </a:xfrm>
          <a:prstGeom prst="rect">
            <a:avLst/>
          </a:prstGeom>
          <a:noFill/>
        </p:spPr>
      </p:pic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7010400" y="3048000"/>
          <a:ext cx="192398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ChemSketch" r:id="rId7" imgW="1438560" imgH="969120" progId="ACD.ChemSketch.20">
                  <p:embed/>
                </p:oleObj>
              </mc:Choice>
              <mc:Fallback>
                <p:oleObj name="ChemSketch" r:id="rId7" imgW="1438560" imgH="9691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3048000"/>
                        <a:ext cx="1923988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Object 6"/>
          <p:cNvGraphicFramePr>
            <a:graphicFrameLocks noChangeAspect="1"/>
          </p:cNvGraphicFramePr>
          <p:nvPr/>
        </p:nvGraphicFramePr>
        <p:xfrm>
          <a:off x="304800" y="2667000"/>
          <a:ext cx="1981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ChemSketch" r:id="rId9" imgW="1286280" imgH="642960" progId="ACD.ChemSketch.20">
                  <p:embed/>
                </p:oleObj>
              </mc:Choice>
              <mc:Fallback>
                <p:oleObj name="ChemSketch" r:id="rId9" imgW="1286280" imgH="6429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667000"/>
                        <a:ext cx="1981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6000" y="28956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Change the source of the lone pair….. changes the color</a:t>
            </a:r>
            <a:endParaRPr lang="en-US" sz="2800" dirty="0"/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000" y="3810000"/>
            <a:ext cx="1858963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9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53000" y="3810000"/>
            <a:ext cx="169545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132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3316" y="197288"/>
            <a:ext cx="8534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Lewis and chemical reactivity: some simple examples (cont.)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228221"/>
            <a:ext cx="8686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In biology we need bacteria and light to </a:t>
            </a:r>
            <a:r>
              <a:rPr lang="en-US" sz="2400" b="1" i="1" dirty="0" smtClean="0">
                <a:solidFill>
                  <a:srgbClr val="FF0000"/>
                </a:solidFill>
              </a:rPr>
              <a:t>fix </a:t>
            </a:r>
            <a:r>
              <a:rPr lang="en-US" sz="2400" b="1" dirty="0" smtClean="0"/>
              <a:t>N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(convert to C-N single bonds</a:t>
            </a:r>
            <a:r>
              <a:rPr lang="en-US" sz="2400" b="1" dirty="0" smtClean="0"/>
              <a:t>). Chemically it is very hard to `fix’ N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.</a:t>
            </a:r>
            <a:r>
              <a:rPr lang="en-US" sz="2400" b="1" dirty="0" smtClean="0">
                <a:solidFill>
                  <a:srgbClr val="FF0000"/>
                </a:solidFill>
              </a:rPr>
              <a:t>Why ??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286000" y="2667000"/>
          <a:ext cx="2486482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ChemSketch" r:id="rId4" imgW="813960" imgH="149400" progId="ACD.ChemSketch.20">
                  <p:embed/>
                </p:oleObj>
              </mc:Choice>
              <mc:Fallback>
                <p:oleObj name="ChemSketch" r:id="rId4" imgW="813960" imgH="1494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667000"/>
                        <a:ext cx="2486482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0" y="2438400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 bonds are tough to rupture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33316" y="3657600"/>
            <a:ext cx="855828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/>
              <a:t>When 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 and CO</a:t>
            </a:r>
            <a:r>
              <a:rPr lang="en-US" sz="2800" b="1" baseline="-25000" dirty="0" smtClean="0"/>
              <a:t>2 </a:t>
            </a:r>
            <a:r>
              <a:rPr lang="en-US" sz="2800" b="1" dirty="0" smtClean="0"/>
              <a:t>mix to make carbonic acid (H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CO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) (essence of Sprite), </a:t>
            </a:r>
            <a:r>
              <a:rPr lang="en-US" b="1" dirty="0" smtClean="0"/>
              <a:t>how does it happen</a:t>
            </a:r>
            <a:r>
              <a:rPr lang="en-US" sz="2800" b="1" dirty="0" smtClean="0"/>
              <a:t>??</a:t>
            </a:r>
            <a:endParaRPr lang="en-US" sz="2800" b="1" dirty="0"/>
          </a:p>
        </p:txBody>
      </p:sp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914400" y="5257800"/>
          <a:ext cx="2662469" cy="1005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ChemSketch" r:id="rId6" imgW="1130760" imgH="426600" progId="ACD.ChemSketch.20">
                  <p:embed/>
                </p:oleObj>
              </mc:Choice>
              <mc:Fallback>
                <p:oleObj name="ChemSketch" r:id="rId6" imgW="1130760" imgH="42660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257800"/>
                        <a:ext cx="2662469" cy="10059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8" name="Object 4"/>
          <p:cNvGraphicFramePr>
            <a:graphicFrameLocks noChangeAspect="1"/>
          </p:cNvGraphicFramePr>
          <p:nvPr/>
        </p:nvGraphicFramePr>
        <p:xfrm>
          <a:off x="3962400" y="5334000"/>
          <a:ext cx="1981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" name="ChemSketch" r:id="rId8" imgW="1286280" imgH="642960" progId="ACD.ChemSketch.20">
                  <p:embed/>
                </p:oleObj>
              </mc:Choice>
              <mc:Fallback>
                <p:oleObj name="ChemSketch" r:id="rId8" imgW="1286280" imgH="6429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334000"/>
                        <a:ext cx="1981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reeform 13"/>
          <p:cNvSpPr/>
          <p:nvPr/>
        </p:nvSpPr>
        <p:spPr>
          <a:xfrm>
            <a:off x="2546647" y="4769978"/>
            <a:ext cx="2256089" cy="442957"/>
          </a:xfrm>
          <a:custGeom>
            <a:avLst/>
            <a:gdLst>
              <a:gd name="connsiteX0" fmla="*/ 2256089 w 2256089"/>
              <a:gd name="connsiteY0" fmla="*/ 442957 h 442957"/>
              <a:gd name="connsiteX1" fmla="*/ 1751888 w 2256089"/>
              <a:gd name="connsiteY1" fmla="*/ 66942 h 442957"/>
              <a:gd name="connsiteX2" fmla="*/ 905854 w 2256089"/>
              <a:gd name="connsiteY2" fmla="*/ 41304 h 442957"/>
              <a:gd name="connsiteX3" fmla="*/ 230736 w 2256089"/>
              <a:gd name="connsiteY3" fmla="*/ 160945 h 442957"/>
              <a:gd name="connsiteX4" fmla="*/ 59820 w 2256089"/>
              <a:gd name="connsiteY4" fmla="*/ 357499 h 442957"/>
              <a:gd name="connsiteX5" fmla="*/ 0 w 2256089"/>
              <a:gd name="connsiteY5" fmla="*/ 442957 h 442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56089" h="442957">
                <a:moveTo>
                  <a:pt x="2256089" y="442957"/>
                </a:moveTo>
                <a:cubicBezTo>
                  <a:pt x="2116508" y="288420"/>
                  <a:pt x="1976927" y="133884"/>
                  <a:pt x="1751888" y="66942"/>
                </a:cubicBezTo>
                <a:cubicBezTo>
                  <a:pt x="1526849" y="0"/>
                  <a:pt x="1159379" y="25637"/>
                  <a:pt x="905854" y="41304"/>
                </a:cubicBezTo>
                <a:cubicBezTo>
                  <a:pt x="652329" y="56971"/>
                  <a:pt x="371742" y="108246"/>
                  <a:pt x="230736" y="160945"/>
                </a:cubicBezTo>
                <a:cubicBezTo>
                  <a:pt x="89730" y="213644"/>
                  <a:pt x="98276" y="310497"/>
                  <a:pt x="59820" y="357499"/>
                </a:cubicBezTo>
                <a:cubicBezTo>
                  <a:pt x="21364" y="404501"/>
                  <a:pt x="0" y="442957"/>
                  <a:pt x="0" y="442957"/>
                </a:cubicBezTo>
              </a:path>
            </a:pathLst>
          </a:custGeom>
          <a:ln w="539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726565"/>
              </p:ext>
            </p:extLst>
          </p:nvPr>
        </p:nvGraphicFramePr>
        <p:xfrm>
          <a:off x="6685128" y="4769798"/>
          <a:ext cx="2057400" cy="18904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1" name="ChemSketch" r:id="rId10" imgW="978480" imgH="899280" progId="ACD.ChemSketch.20">
                  <p:embed/>
                </p:oleObj>
              </mc:Choice>
              <mc:Fallback>
                <p:oleObj name="ChemSketch" r:id="rId10" imgW="978480" imgH="8992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5128" y="4769798"/>
                        <a:ext cx="2057400" cy="1890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5943600" y="5715000"/>
            <a:ext cx="7620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4419600" y="5638800"/>
            <a:ext cx="38100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343400" y="5791200"/>
            <a:ext cx="533400" cy="76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1600200" y="5562600"/>
            <a:ext cx="45720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600200" y="5638800"/>
            <a:ext cx="4572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1333144" y="6144426"/>
            <a:ext cx="2427006" cy="331862"/>
          </a:xfrm>
          <a:custGeom>
            <a:avLst/>
            <a:gdLst>
              <a:gd name="connsiteX0" fmla="*/ 0 w 2427006"/>
              <a:gd name="connsiteY0" fmla="*/ 0 h 331862"/>
              <a:gd name="connsiteX1" fmla="*/ 153824 w 2427006"/>
              <a:gd name="connsiteY1" fmla="*/ 256374 h 331862"/>
              <a:gd name="connsiteX2" fmla="*/ 598206 w 2427006"/>
              <a:gd name="connsiteY2" fmla="*/ 316195 h 331862"/>
              <a:gd name="connsiteX3" fmla="*/ 1153682 w 2427006"/>
              <a:gd name="connsiteY3" fmla="*/ 299103 h 331862"/>
              <a:gd name="connsiteX4" fmla="*/ 2427006 w 2427006"/>
              <a:gd name="connsiteY4" fmla="*/ 119641 h 331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006" h="331862">
                <a:moveTo>
                  <a:pt x="0" y="0"/>
                </a:moveTo>
                <a:cubicBezTo>
                  <a:pt x="27061" y="101837"/>
                  <a:pt x="54123" y="203675"/>
                  <a:pt x="153824" y="256374"/>
                </a:cubicBezTo>
                <a:cubicBezTo>
                  <a:pt x="253525" y="309073"/>
                  <a:pt x="431563" y="309074"/>
                  <a:pt x="598206" y="316195"/>
                </a:cubicBezTo>
                <a:cubicBezTo>
                  <a:pt x="764849" y="323316"/>
                  <a:pt x="848882" y="331862"/>
                  <a:pt x="1153682" y="299103"/>
                </a:cubicBezTo>
                <a:cubicBezTo>
                  <a:pt x="1458482" y="266344"/>
                  <a:pt x="1942744" y="192992"/>
                  <a:pt x="2427006" y="119641"/>
                </a:cubicBezTo>
              </a:path>
            </a:pathLst>
          </a:cu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2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4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0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Excited states and formal charges</a:t>
            </a:r>
          </a:p>
          <a:p>
            <a:r>
              <a:rPr lang="en-US" sz="3200" b="1" dirty="0" smtClean="0"/>
              <a:t>The COCl</a:t>
            </a:r>
            <a:r>
              <a:rPr lang="en-US" sz="3200" b="1" baseline="-25000" dirty="0" smtClean="0"/>
              <a:t>2</a:t>
            </a:r>
            <a:r>
              <a:rPr lang="en-US" sz="3200" b="1" dirty="0" smtClean="0"/>
              <a:t> example 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422012"/>
            <a:ext cx="1974949" cy="1752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2174" y="46482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formal charges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971800"/>
            <a:ext cx="2298804" cy="20814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00" y="1661188"/>
            <a:ext cx="51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you think of another way we can satisfy octet rule for COCl</a:t>
            </a:r>
            <a:r>
              <a:rPr lang="en-US" baseline="-25000" dirty="0" smtClean="0"/>
              <a:t>2</a:t>
            </a:r>
            <a:r>
              <a:rPr lang="en-US" dirty="0" smtClean="0"/>
              <a:t> ??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541020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‘excited state’ of COCl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sp>
        <p:nvSpPr>
          <p:cNvPr id="8" name="Freeform 7"/>
          <p:cNvSpPr/>
          <p:nvPr/>
        </p:nvSpPr>
        <p:spPr bwMode="auto">
          <a:xfrm>
            <a:off x="2133600" y="3124201"/>
            <a:ext cx="228600" cy="716824"/>
          </a:xfrm>
          <a:custGeom>
            <a:avLst/>
            <a:gdLst>
              <a:gd name="connsiteX0" fmla="*/ 0 w 309798"/>
              <a:gd name="connsiteY0" fmla="*/ 534573 h 534573"/>
              <a:gd name="connsiteX1" fmla="*/ 281354 w 309798"/>
              <a:gd name="connsiteY1" fmla="*/ 450167 h 534573"/>
              <a:gd name="connsiteX2" fmla="*/ 295421 w 309798"/>
              <a:gd name="connsiteY2" fmla="*/ 126610 h 534573"/>
              <a:gd name="connsiteX3" fmla="*/ 239151 w 309798"/>
              <a:gd name="connsiteY3" fmla="*/ 0 h 534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798" h="534573">
                <a:moveTo>
                  <a:pt x="0" y="534573"/>
                </a:moveTo>
                <a:cubicBezTo>
                  <a:pt x="116058" y="526367"/>
                  <a:pt x="232117" y="518161"/>
                  <a:pt x="281354" y="450167"/>
                </a:cubicBezTo>
                <a:cubicBezTo>
                  <a:pt x="330591" y="382173"/>
                  <a:pt x="302455" y="201638"/>
                  <a:pt x="295421" y="126610"/>
                </a:cubicBezTo>
                <a:cubicBezTo>
                  <a:pt x="288387" y="51582"/>
                  <a:pt x="263769" y="25791"/>
                  <a:pt x="239151" y="0"/>
                </a:cubicBezTo>
              </a:path>
            </a:pathLst>
          </a:custGeom>
          <a:noFill/>
          <a:ln w="412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1856935" y="2869809"/>
            <a:ext cx="1310423" cy="1773848"/>
          </a:xfrm>
          <a:custGeom>
            <a:avLst/>
            <a:gdLst>
              <a:gd name="connsiteX0" fmla="*/ 1041010 w 1310423"/>
              <a:gd name="connsiteY0" fmla="*/ 0 h 1773848"/>
              <a:gd name="connsiteX1" fmla="*/ 1308296 w 1310423"/>
              <a:gd name="connsiteY1" fmla="*/ 267286 h 1773848"/>
              <a:gd name="connsiteX2" fmla="*/ 1111348 w 1310423"/>
              <a:gd name="connsiteY2" fmla="*/ 1195754 h 1773848"/>
              <a:gd name="connsiteX3" fmla="*/ 253219 w 1310423"/>
              <a:gd name="connsiteY3" fmla="*/ 1772529 h 1773848"/>
              <a:gd name="connsiteX4" fmla="*/ 0 w 1310423"/>
              <a:gd name="connsiteY4" fmla="*/ 1322363 h 177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423" h="1773848">
                <a:moveTo>
                  <a:pt x="1041010" y="0"/>
                </a:moveTo>
                <a:cubicBezTo>
                  <a:pt x="1168791" y="33997"/>
                  <a:pt x="1296573" y="67994"/>
                  <a:pt x="1308296" y="267286"/>
                </a:cubicBezTo>
                <a:cubicBezTo>
                  <a:pt x="1320019" y="466578"/>
                  <a:pt x="1287194" y="944880"/>
                  <a:pt x="1111348" y="1195754"/>
                </a:cubicBezTo>
                <a:cubicBezTo>
                  <a:pt x="935502" y="1446628"/>
                  <a:pt x="438444" y="1751428"/>
                  <a:pt x="253219" y="1772529"/>
                </a:cubicBezTo>
                <a:cubicBezTo>
                  <a:pt x="67994" y="1793630"/>
                  <a:pt x="33997" y="1557996"/>
                  <a:pt x="0" y="1322363"/>
                </a:cubicBezTo>
              </a:path>
            </a:pathLst>
          </a:custGeom>
          <a:noFill/>
          <a:ln w="4445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42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12" y="1143000"/>
            <a:ext cx="4321969" cy="5715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76400" y="-3412"/>
            <a:ext cx="71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/>
              <a:t>And Finally…..Lewis </a:t>
            </a:r>
            <a:r>
              <a:rPr lang="en-US" b="1" dirty="0"/>
              <a:t>Model </a:t>
            </a:r>
            <a:r>
              <a:rPr lang="en-US" b="1" dirty="0" smtClean="0"/>
              <a:t>provides accurate molecular structure </a:t>
            </a:r>
            <a:r>
              <a:rPr lang="en-US" b="1" dirty="0"/>
              <a:t>predictions</a:t>
            </a:r>
          </a:p>
        </p:txBody>
      </p:sp>
    </p:spTree>
    <p:extLst>
      <p:ext uri="{BB962C8B-B14F-4D97-AF65-F5344CB8AC3E}">
        <p14:creationId xmlns:p14="http://schemas.microsoft.com/office/powerpoint/2010/main" val="30582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b="1" dirty="0" smtClean="0"/>
              <a:t>Lewis Model and Molecular Structure predictions</a:t>
            </a:r>
          </a:p>
          <a:p>
            <a:pPr>
              <a:spcBef>
                <a:spcPts val="0"/>
              </a:spcBef>
            </a:pPr>
            <a:r>
              <a:rPr lang="en-US" sz="3200" b="1" dirty="0">
                <a:solidFill>
                  <a:srgbClr val="FF0000"/>
                </a:solidFill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</a:rPr>
              <a:t>VSEPR theory : electron clouds are  balloons)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254" y="3281888"/>
            <a:ext cx="942667" cy="28596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237" y="1142999"/>
            <a:ext cx="1107996" cy="22609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6000" dirty="0" smtClean="0"/>
              <a:t>:N</a:t>
            </a:r>
            <a:r>
              <a:rPr lang="en-US" sz="6000" dirty="0" smtClean="0">
                <a:sym typeface="Symbol" panose="05050102010706020507" pitchFamily="18" charset="2"/>
              </a:rPr>
              <a:t>N:</a:t>
            </a:r>
            <a:endParaRPr lang="en-US" sz="6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337" y="2752803"/>
            <a:ext cx="1933314" cy="29485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6472" y="888854"/>
            <a:ext cx="2331179" cy="22479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0" y="3403937"/>
            <a:ext cx="1718838" cy="27832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771" y="1077218"/>
            <a:ext cx="1959197" cy="24359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1" y="5996525"/>
            <a:ext cx="2209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LINEAR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03532" y="5617807"/>
            <a:ext cx="2637346" cy="11387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FF0000"/>
                </a:solidFill>
              </a:rPr>
              <a:t>TRIGONAL PLANAR</a:t>
            </a:r>
            <a:endParaRPr lang="en-US" sz="34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6083170"/>
            <a:ext cx="3429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TETRAHEDRON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81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905" y="440665"/>
            <a:ext cx="2477043" cy="33536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3361905" cy="32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2905" y="3809076"/>
            <a:ext cx="2114286" cy="32761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3600" y="228600"/>
            <a:ext cx="32004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TRIGONAL BIPYRAMID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86" y="3809076"/>
            <a:ext cx="2932762" cy="27765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76191" y="3814763"/>
            <a:ext cx="35814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OCTAHEDRON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9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76200"/>
            <a:ext cx="9144000" cy="5693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What if lone pairs take up some of the balloon space ?</a:t>
            </a:r>
            <a:endParaRPr lang="en-US" sz="3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295400"/>
            <a:ext cx="4962525" cy="2686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210051"/>
            <a:ext cx="4419600" cy="27536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785827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No lone pairs: 4 bonds to atoms</a:t>
            </a: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844692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1 lone pair + 3 bonds to atoms</a:t>
            </a:r>
            <a:endParaRPr lang="en-US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19050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Pyramid or tetrahedron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5181600"/>
            <a:ext cx="190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Trigonal</a:t>
            </a:r>
            <a:r>
              <a:rPr lang="en-US" sz="3600" b="1" dirty="0" smtClean="0">
                <a:solidFill>
                  <a:srgbClr val="FF0000"/>
                </a:solidFill>
              </a:rPr>
              <a:t> pyramid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429000" y="6248400"/>
            <a:ext cx="990600" cy="133529"/>
          </a:xfrm>
          <a:prstGeom prst="line">
            <a:avLst/>
          </a:prstGeom>
          <a:ln w="603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572000" y="6100718"/>
            <a:ext cx="152400" cy="281211"/>
          </a:xfrm>
          <a:prstGeom prst="line">
            <a:avLst/>
          </a:prstGeom>
          <a:ln w="603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429000" y="6067335"/>
            <a:ext cx="1143000" cy="171629"/>
          </a:xfrm>
          <a:prstGeom prst="line">
            <a:avLst/>
          </a:prstGeom>
          <a:ln w="6032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81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3048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 lone pairs + 2 bonds to atoms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33" y="1487465"/>
            <a:ext cx="1981200" cy="3028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487465"/>
            <a:ext cx="2590800" cy="292417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514600" y="2590800"/>
            <a:ext cx="762000" cy="0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231642" y="2834185"/>
            <a:ext cx="762000" cy="0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307" y="2438400"/>
            <a:ext cx="2087218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028" y="4411640"/>
            <a:ext cx="2171775" cy="13674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43000" y="4876800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Chemical example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3642" y="5863135"/>
            <a:ext cx="315035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Bent structure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gHBhQIBwgTFgkVGCAYGBgYGSAdIBUdJSMbJSAbIBgfJSwgIiAqICEbLTEtJTUsLy4wFyA1RDMsQygtLisBCgoKBQUFDgUFDisZExkrKysrKysrKysrKysrKysrKysrKysrKysrKysrKysrKysrKysrKysrKysrKysrKysrK//AABEIANoA5wMBIgACEQEDEQH/xAAcAAEBAQEBAQEBAQAAAAAAAAAABwYIBQMEAgH/xABKEAACAQIDBAQEEgkEAwEAAAAAAQIDEQQFBgcSITETQVFhIjdxsQgUFRYjMjRCUnJzgZGTobK00hg1OFVWYnSCkjZDs8ElU9Ek/8QAFAEBAAAAAAAAAAAAAAAAAAAAAP/EABQRAQAAAAAAAAAAAAAAAAAAAAD/2gAMAwEAAhEDEQA/ALiAAAAAAAAAAAAAAAAD/G0ldvgYDUW2DSeSVnQp4ieIrLg1QSkl/e2ov+1sCgAj0dv2Tudp5LiNztUoN/Rc2GldpemNT1Vh8HjXTxkuVKqtyT7k7uMn3JtgbEAAAAAAAAAAAAAAAAAAAAAAAAAAAAAAAAA8zU+ZPJ9OYnMoq86VGc0u1qLaX02AiW2jX2MzXNpaUyCcvS0ZdHV3OLr1OXRq3FxT4W63fnZHtaI2H4KlhI4vV8pTxUlfoIStGHdKceMpfFaS4+25mR2B5Ss21zLMMWnJUKbqXfG9STUU3fm7Ob8qR0oBkamzLRdSh0MtP0t3tTkn/knvfaS7aTsbWVYKeb6XnOWHgt6dGXGUY9coS60l1PjwfF8i/gCP7D9odfOV63c8r72NhG9GpJ8akVzhJ9ckuKfNq9+V3YDlXUtJaD2sSqYKLjQo141YpcPY5Wk4Lu3ZOPzHVKaauuQH+gAAAAAAAAAAAAAAAAAAAAAAAAAAAABldqSk9nuNUOfQv6OF/sNUfjzjL6ebZRWy6u/Y61OVN9ykmr/aBE/Q0OPp7HJ+33KdvJepf/ovBy/spzd6K2ivB5w9ynLew1W74QldWk+q2/FK/UpNnUAAA+WKxFHCYaWJxVVRoQi5Sk3ZRSV22+xIDmjb7OEtoc1D2ypU1Ly2b8zR0rgVKOChGXtlFX+hHLtFVNo21jpIUr0K9dSafVRhbn39HFLytLrOqQAAAAAAAAAAAAAAAAAAAAAAAAAAAAAAAAJHtj2Y1s/q+r2nqaeYpWq0+XTJcpRfw0uFnzSXWrSxujtr2daVh6kahwUq1Cn4KUrwq0kveu68JLqUrPv5I6OPJzvTWR58v/MZVRqySspSit5LsU/bL5mBO57fNOqlenleLdTsagl9O+/MTzVmvtS7SMRHJsrwMo4WTv0FK8nPlZznZXinx5KK5vkmrNDZLoaFTpFkSv31arX0OdjU5Tk2WZNQ6HKcvpUqb5qnFRv3u3N+UDGbJdnkdG4GWLzBxlnFVWk1xVKPPo0+vjZyfJtLsu6CAAAAAAAAAAAAAAAAAAAAAAAAAAAAAAAAAAIhUxOI/SU9L9PLobrwbu3uVdXLmW8hdT9pv51+FQF0IhsrxOIq7ZczpVK8nTSxFk22l7PT5It5C9k/jqzTyYj8RTAugAAAAAAAAAAAAAAAAAAAAAAAAAAAAAAAAAAELqftN/OvwqLoQup+0386/CoC6EL2T+OrNPJiPxFMuhC9k/jqzTyYj8RTAugAAAAAAAAAAAAAAAAAAAAAAAAAAAAAAAAAAELqftN/OvwqLoebLIsn9VvViWW0fVH/AN24t/2u77fn7Xh5APSIXsn8dWaeTEfiKZZJ55lEKnRzzWgp9jqRv9Fz+MuyXJcJjZZnluX0I4qpfeqwjFOd2m7yXO7SflQHpgAAAAAAAAAAAAAAAAAAAAAAAAAAAAAAAAADK7Q9b4LROULE147+MndUqV7b7XNt9UVdXfel1kLoU9e7WcXKSrN4FOzu3ToU3zS3Vfea4dUpcVc+OtsVide7VHgaNR9G6yw1LrUIRdnK3Zffn850vk+V4PJcsp5bltFQwtOO7FL7W+1t3bfW22BDY7AMzdC889o9N2KEmv8AK9/sMxj8s1tsox8cRHEOFCT4TpycqVV/BlFpK9uqST4Nrlc6mPN1JkuF1DkdXKcdH2GrFxv8F+9ku9OzXkA8LZrrjDa2yX0woKGPp2jWpp8E3ylHr3ZWdr8rNcbXevJDsq2Zag0jn3qpj8woKjKDhOnDek5J8VxaSTUkn18LrrK8AAAAAAAAAAAAAAAAAAAAAAAAAAAAAAD+Zvdg2uw/oActbEKXpnaZh6lWV5RVSfHre5Nf93+Y6lOWdFKOk9sFLDYm6hSxM6HHslv04vyeEnfs4nUwAAAAYbLtqumsdqCWRqVWOLVZ0YtwvGpLe3U4yg3wb65WNyAAAAAAAAAAAAAAAAAAAAAAAAAAAAGb1frjIdI0N7NcX/8AoavGlDwpy/t6l3ysu8kmJz7Xm1etLB5DhvS2SXalK7jFrrVStzn8WC99xTtcDea42t5FprewuCksTmS4bkH4MH/PU4q67Fd8ONj6bKs61hnlOtjNVYBU8JNqVB7u411OKg/C3OTTl2vi78P90PspyHSzjiq8fTGZLj0lRcIP+SnyXld33rkb4CB+iB0fWw+YLVeApt4ee7Gvb3k1wjN9zW6u5pfCNNs42vZXmeXwwGpsVGjmcEoupN2hWt77e5Rl2p2V+XOyqdejSxFGVHEU4ypSTUoyV1JPmmnwaaJLqbYVlOPrvEZDj5Ydt36OUd+HkjxUo/O5AVRY/BSo9MsXT6L4W8rfTexM9pm1rLcry6eXaaxcauZzTj0kHeFFPnLfXCU+xK9nxfKzxU9gmpFWtDM8G6Xa5VE/8dxr7TUaa2D5dhK6r6hzGVdL/bgtyL+NK7k15N0DP+h/0fWxebeufG0msJSvGjf/AHKjunJdqirryyXwWUPanqrUmlVQxeSZT0uAi3KvNreSXVHwXvQ63vNWvu8+Ke6w2Ho4TDxw+FoxhQglGMYqyilySS4JH1fFWYGK0RtMyHVsY0KdXocyfOjUau3/ACS5TXPlZ8OSNqTTW2x3Jc+csZkzWFzHn4K9jm++HvX3xtzbaZksDrjWmzjFxy3W2BnXy69o1L3lbthW5T4Xe7PwuXGIF4B4umdVZLqnCemMlx0Z29tHlOHxoPiuvjyduDZ7QAAAAAAAAAAACX7d9QZtp/KMNWybHTpVJVJKTjbit3lxKgR30Sn6iwny0vuga/ZFmmOznQdHHZpiZVMVKVS8pc3ackvsSNmYHYZ4tcP8ap/yTN8AOfc81pqTD7W3lNHN6qwHpyEOj4W3XKF48r24s6COXtR+PF/11P70AOoSIaj2pah1JmUsh0BllWNW7jKco+ycHZ+C/BprvlxV/est5+bBZfgsBKcsFhIQlUm5zcYpOcnzlJrm32sCVaQ2MUYV/VTW2KeIx0nvOnvNxv2zm/Cm+3kuftitYehRwtBUMNSjCjFWjGKSUV2JLgkfQAAAAAAAAAAAAPhjsFhcwwssLjsPCph5K0ozSaflTPuAI3qXY9icuxnqxs+zCdHFx4qk5tfNCpzt3Tunfn1H6ND7Ts49XIaX1llFRZpKShGcYWbfbOnytwb3oeDbja3Erh8amFw9XERxNShB14X3JOKcoX4O0uauudgP6xDccPKUXxSfmILsa1lqPO9bRwWa5vUqYbo5vdla10uD4IvOK9zS+K/Mc0bAvGHD5Kp5kB04AAJtt1z3NMg03QxOTY2VKtKuotx61uTduPel9B6GxrNswzvRMcbmuKlUxLqTTlLnZPgjO+iR/wBJYf8AqV9yoersC8XcPlannAowAAEd9Ep+osJ8tL7pYiO+iU/UWE+Wl90DG6I2vVtJ6cp5NDJY1FBye+6rjfek5ct19p7v6QWI/huP1z/IajYxkOTY7Z5QxGNynD1K7lUvKdKEm/Dla7aubj1q6d/cGE+op/lAj/6QWI/huP1z/IT/AA2cPUG06jm0qG462LpS3b33fDhwvZXOoPWrp39wYT6in+U5xzrD0cLtqVDDUYwoxx1NKMUkkt+HBJcEB1KAAAAAAAAAAAAAAAAAAAAA+WK9zS+K/Mch6D1TLR+oFm0MIqrUJR3XLd59d7M68xXuaXxX5jmHYdgsJj9eRoY7CwqUeim92cVJXsuNnwA1n6QWI/huP1z/ACD9ILEfw3H65/kLB61dO/uDCfUU/wAo9aunf3BhPqKf5QOdNou06rrfKqeAqZSqKhU6TeVTevwkrW3V2/YVzYF4u4fK1POZz0QWTZXlul6FTLssoUqjxCTdOnGLa3J8LxS4f/DR7AvF3D5Wp5wKMAABHfRKfqLCfLS+6WIne2bSObavyvD4fJoQdSnUcpb0t3hawH22GeLXD/Gqf8kzfGU2X5FjtN6MpZVmkYrFQc2913XGcmuPkZqwBy9qPx4v+up/egdQkQzjZnqTF7TXqCjSpekPTUKt3NX3VKLfg9tkwLeAAAAAAAAAAAAAAAAAAAAA+WK9zS+K/Mc0bAvGHD5Kp5kdMV4udCUY82miL7Kdmuo9L6ujmea0qawypzi92abu1w4AWwAAST0SP+ksP/Ur7lQ9XYF4u4fK1POffbHpTNNXZDRwWTwg60K2+96W6rbs1z8rR+7ZTp7MNMaRjlmaxisSqk5eC7qzfDiBsQAAAAAAAAAAAAAAAAAAAAAAAAAAAAAAAAAAAAAAAAAB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62000" y="1219200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251" y="774166"/>
            <a:ext cx="1933314" cy="2948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692" y="1041779"/>
            <a:ext cx="1821316" cy="21336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157143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Lewis structure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261" y="3226403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formaldehyde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6957" y="195214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Relevant shape?</a:t>
            </a:r>
            <a:endParaRPr lang="en-US" sz="32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627947" y="197220"/>
            <a:ext cx="246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shape name?</a:t>
            </a:r>
            <a:endParaRPr lang="en-US" sz="32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1238070"/>
            <a:ext cx="25146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Trigonal</a:t>
            </a:r>
            <a:r>
              <a:rPr lang="en-US" sz="3600" b="1" dirty="0" smtClean="0">
                <a:solidFill>
                  <a:srgbClr val="FF0000"/>
                </a:solidFill>
              </a:rPr>
              <a:t> plane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3722691"/>
            <a:ext cx="1085379" cy="27336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40652" y="6456314"/>
            <a:ext cx="3674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FF0000"/>
                </a:solidFill>
              </a:rPr>
              <a:t>c</a:t>
            </a:r>
            <a:r>
              <a:rPr lang="en-US" sz="3600" b="1" i="1" dirty="0" smtClean="0">
                <a:solidFill>
                  <a:srgbClr val="FF0000"/>
                </a:solidFill>
              </a:rPr>
              <a:t>arbon dioxide</a:t>
            </a:r>
            <a:endParaRPr lang="en-US" sz="3600" b="1" i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3911586"/>
            <a:ext cx="942667" cy="285968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627947" y="5089502"/>
            <a:ext cx="2209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LINEAR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81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4" grpId="0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gHBhQIBwgTFgkVGCAYGBgYGSAdIBUdJSMbJSAbIBgfJSwgIiAqICEbLTEtJTUsLy4wFyA1RDMsQygtLisBCgoKBQUFDgUFDisZExkrKysrKysrKysrKysrKysrKysrKysrKysrKysrKysrKysrKysrKysrKysrKysrKysrK//AABEIANoA5wMBIgACEQEDEQH/xAAcAAEBAQEBAQEBAQAAAAAAAAAABwYIBQMEAgH/xABKEAACAQIDBAQEEgkEAwEAAAAAAQIDEQQFBgcSITETQVFhIjdxsQgUFRYjMjRCUnJzgZGTobK00hg1OFVWYnSCkjZDs8ElU9Ek/8QAFAEBAAAAAAAAAAAAAAAAAAAAAP/EABQRAQAAAAAAAAAAAAAAAAAAAAD/2gAMAwEAAhEDEQA/ALiAAAAAAAAAAAAAAAAD/G0ldvgYDUW2DSeSVnQp4ieIrLg1QSkl/e2ov+1sCgAj0dv2Tudp5LiNztUoN/Rc2GldpemNT1Vh8HjXTxkuVKqtyT7k7uMn3JtgbEAAAAAAAAAAAAAAAAAAAAAAAAAAAAAAAAA8zU+ZPJ9OYnMoq86VGc0u1qLaX02AiW2jX2MzXNpaUyCcvS0ZdHV3OLr1OXRq3FxT4W63fnZHtaI2H4KlhI4vV8pTxUlfoIStGHdKceMpfFaS4+25mR2B5Ss21zLMMWnJUKbqXfG9STUU3fm7Ob8qR0oBkamzLRdSh0MtP0t3tTkn/knvfaS7aTsbWVYKeb6XnOWHgt6dGXGUY9coS60l1PjwfF8i/gCP7D9odfOV63c8r72NhG9GpJ8akVzhJ9ckuKfNq9+V3YDlXUtJaD2sSqYKLjQo141YpcPY5Wk4Lu3ZOPzHVKaauuQH+gAAAAAAAAAAAAAAAAAAAAAAAAAAAABldqSk9nuNUOfQv6OF/sNUfjzjL6ebZRWy6u/Y61OVN9ykmr/aBE/Q0OPp7HJ+33KdvJepf/ovBy/spzd6K2ivB5w9ynLew1W74QldWk+q2/FK/UpNnUAAA+WKxFHCYaWJxVVRoQi5Sk3ZRSV22+xIDmjb7OEtoc1D2ypU1Ly2b8zR0rgVKOChGXtlFX+hHLtFVNo21jpIUr0K9dSafVRhbn39HFLytLrOqQAAAAAAAAAAAAAAAAAAAAAAAAAAAAAAAAJHtj2Y1s/q+r2nqaeYpWq0+XTJcpRfw0uFnzSXWrSxujtr2daVh6kahwUq1Cn4KUrwq0kveu68JLqUrPv5I6OPJzvTWR58v/MZVRqySspSit5LsU/bL5mBO57fNOqlenleLdTsagl9O+/MTzVmvtS7SMRHJsrwMo4WTv0FK8nPlZznZXinx5KK5vkmrNDZLoaFTpFkSv31arX0OdjU5Tk2WZNQ6HKcvpUqb5qnFRv3u3N+UDGbJdnkdG4GWLzBxlnFVWk1xVKPPo0+vjZyfJtLsu6CAAAAAAAAAAAAAAAAAAAAAAAAAAAAAAAAAAIhUxOI/SU9L9PLobrwbu3uVdXLmW8hdT9pv51+FQF0IhsrxOIq7ZczpVK8nTSxFk22l7PT5It5C9k/jqzTyYj8RTAugAAAAAAAAAAAAAAAAAAAAAAAAAAAAAAAAAAELqftN/OvwqLoQup+0386/CoC6EL2T+OrNPJiPxFMuhC9k/jqzTyYj8RTAugAAAAAAAAAAAAAAAAAAAAAAAAAAAAAAAAAAELqftN/OvwqLoebLIsn9VvViWW0fVH/AN24t/2u77fn7Xh5APSIXsn8dWaeTEfiKZZJ55lEKnRzzWgp9jqRv9Fz+MuyXJcJjZZnluX0I4qpfeqwjFOd2m7yXO7SflQHpgAAAAAAAAAAAAAAAAAAAAAAAAAAAAAAAAADK7Q9b4LROULE147+MndUqV7b7XNt9UVdXfel1kLoU9e7WcXKSrN4FOzu3ToU3zS3Vfea4dUpcVc+OtsVide7VHgaNR9G6yw1LrUIRdnK3Zffn850vk+V4PJcsp5bltFQwtOO7FL7W+1t3bfW22BDY7AMzdC889o9N2KEmv8AK9/sMxj8s1tsox8cRHEOFCT4TpycqVV/BlFpK9uqST4Nrlc6mPN1JkuF1DkdXKcdH2GrFxv8F+9ku9OzXkA8LZrrjDa2yX0woKGPp2jWpp8E3ylHr3ZWdr8rNcbXevJDsq2Zag0jn3qpj8woKjKDhOnDek5J8VxaSTUkn18LrrK8AAAAAAAAAAAAAAAAAAAAAAAAAAAAAAD+Zvdg2uw/oActbEKXpnaZh6lWV5RVSfHre5Nf93+Y6lOWdFKOk9sFLDYm6hSxM6HHslv04vyeEnfs4nUwAAAAYbLtqumsdqCWRqVWOLVZ0YtwvGpLe3U4yg3wb65WNyAAAAAAAAAAAAAAAAAAAAAAAAAAAAGb1frjIdI0N7NcX/8AoavGlDwpy/t6l3ysu8kmJz7Xm1etLB5DhvS2SXalK7jFrrVStzn8WC99xTtcDea42t5FprewuCksTmS4bkH4MH/PU4q67Fd8ONj6bKs61hnlOtjNVYBU8JNqVB7u411OKg/C3OTTl2vi78P90PspyHSzjiq8fTGZLj0lRcIP+SnyXld33rkb4CB+iB0fWw+YLVeApt4ee7Gvb3k1wjN9zW6u5pfCNNs42vZXmeXwwGpsVGjmcEoupN2hWt77e5Rl2p2V+XOyqdejSxFGVHEU4ypSTUoyV1JPmmnwaaJLqbYVlOPrvEZDj5Ydt36OUd+HkjxUo/O5AVRY/BSo9MsXT6L4W8rfTexM9pm1rLcry6eXaaxcauZzTj0kHeFFPnLfXCU+xK9nxfKzxU9gmpFWtDM8G6Xa5VE/8dxr7TUaa2D5dhK6r6hzGVdL/bgtyL+NK7k15N0DP+h/0fWxebeufG0msJSvGjf/AHKjunJdqirryyXwWUPanqrUmlVQxeSZT0uAi3KvNreSXVHwXvQ63vNWvu8+Ke6w2Ho4TDxw+FoxhQglGMYqyilySS4JH1fFWYGK0RtMyHVsY0KdXocyfOjUau3/ACS5TXPlZ8OSNqTTW2x3Jc+csZkzWFzHn4K9jm++HvX3xtzbaZksDrjWmzjFxy3W2BnXy69o1L3lbthW5T4Xe7PwuXGIF4B4umdVZLqnCemMlx0Z29tHlOHxoPiuvjyduDZ7QAAAAAAAAAAACX7d9QZtp/KMNWybHTpVJVJKTjbit3lxKgR30Sn6iwny0vuga/ZFmmOznQdHHZpiZVMVKVS8pc3ackvsSNmYHYZ4tcP8ap/yTN8AOfc81pqTD7W3lNHN6qwHpyEOj4W3XKF48r24s6COXtR+PF/11P70AOoSIaj2pah1JmUsh0BllWNW7jKco+ycHZ+C/BprvlxV/est5+bBZfgsBKcsFhIQlUm5zcYpOcnzlJrm32sCVaQ2MUYV/VTW2KeIx0nvOnvNxv2zm/Cm+3kuftitYehRwtBUMNSjCjFWjGKSUV2JLgkfQAAAAAAAAAAAAPhjsFhcwwssLjsPCph5K0ozSaflTPuAI3qXY9icuxnqxs+zCdHFx4qk5tfNCpzt3Tunfn1H6ND7Ts49XIaX1llFRZpKShGcYWbfbOnytwb3oeDbja3Erh8amFw9XERxNShB14X3JOKcoX4O0uauudgP6xDccPKUXxSfmILsa1lqPO9bRwWa5vUqYbo5vdla10uD4IvOK9zS+K/Mc0bAvGHD5Kp5kB04AAJtt1z3NMg03QxOTY2VKtKuotx61uTduPel9B6GxrNswzvRMcbmuKlUxLqTTlLnZPgjO+iR/wBJYf8AqV9yoersC8XcPlannAowAAEd9Ep+osJ8tL7pYiO+iU/UWE+Wl90DG6I2vVtJ6cp5NDJY1FBye+6rjfek5ct19p7v6QWI/huP1z/IajYxkOTY7Z5QxGNynD1K7lUvKdKEm/Dla7aubj1q6d/cGE+op/lAj/6QWI/huP1z/IT/AA2cPUG06jm0qG462LpS3b33fDhwvZXOoPWrp39wYT6in+U5xzrD0cLtqVDDUYwoxx1NKMUkkt+HBJcEB1KAAAAAAAAAAAAAAAAAAAAA+WK9zS+K/Mch6D1TLR+oFm0MIqrUJR3XLd59d7M68xXuaXxX5jmHYdgsJj9eRoY7CwqUeim92cVJXsuNnwA1n6QWI/huP1z/ACD9ILEfw3H65/kLB61dO/uDCfUU/wAo9aunf3BhPqKf5QOdNou06rrfKqeAqZSqKhU6TeVTevwkrW3V2/YVzYF4u4fK1POZz0QWTZXlul6FTLssoUqjxCTdOnGLa3J8LxS4f/DR7AvF3D5Wp5wKMAABHfRKfqLCfLS+6WIne2bSObavyvD4fJoQdSnUcpb0t3hawH22GeLXD/Gqf8kzfGU2X5FjtN6MpZVmkYrFQc2913XGcmuPkZqwBy9qPx4v+up/egdQkQzjZnqTF7TXqCjSpekPTUKt3NX3VKLfg9tkwLeAAAAAAAAAAAAAAAAAAAAA+WK9zS+K/Mc0bAvGHD5Kp5kdMV4udCUY82miL7Kdmuo9L6ujmea0qawypzi92abu1w4AWwAAST0SP+ksP/Ur7lQ9XYF4u4fK1POffbHpTNNXZDRwWTwg60K2+96W6rbs1z8rR+7ZTp7MNMaRjlmaxisSqk5eC7qzfDiBsQAAAAAAAAAAAAAAAAAAAAAAAAAAAAAAAAAAAAAAAAAB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62000" y="1219200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157143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Lewis structure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6957" y="195214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Relevant shape?</a:t>
            </a:r>
            <a:endParaRPr lang="en-US" sz="32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627947" y="197220"/>
            <a:ext cx="246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shape name?</a:t>
            </a:r>
            <a:endParaRPr lang="en-US" sz="3200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85767"/>
            <a:ext cx="2514667" cy="18336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1600200"/>
            <a:ext cx="2087218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138985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Nitrite anion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16552" y="2070448"/>
            <a:ext cx="315035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Bent structure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054" y="3904876"/>
            <a:ext cx="2417891" cy="241795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7657" y="6322833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Sulfuric acid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9638" y="3539576"/>
            <a:ext cx="1718838" cy="278325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951493" y="4608038"/>
            <a:ext cx="3124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TETRAHEDRON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29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wgHBhQIBwgTFgkVGCAYGBgYGSAdIBUdJSMbJSAbIBgfJSwgIiAqICEbLTEtJTUsLy4wFyA1RDMsQygtLisBCgoKBQUFDgUFDisZExkrKysrKysrKysrKysrKysrKysrKysrKysrKysrKysrKysrKysrKysrKysrKysrKysrK//AABEIANoA5wMBIgACEQEDEQH/xAAcAAEBAQEBAQEBAQAAAAAAAAAABwYIBQMEAgH/xABKEAACAQIDBAQEEgkEAwEAAAAAAQIDEQQFBgcSITETQVFhIjdxsQgUFRYjMjRCUnJzgZGTobK00hg1OFVWYnSCkjZDs8ElU9Ek/8QAFAEBAAAAAAAAAAAAAAAAAAAAAP/EABQRAQAAAAAAAAAAAAAAAAAAAAD/2gAMAwEAAhEDEQA/ALiAAAAAAAAAAAAAAAAD/G0ldvgYDUW2DSeSVnQp4ieIrLg1QSkl/e2ov+1sCgAj0dv2Tudp5LiNztUoN/Rc2GldpemNT1Vh8HjXTxkuVKqtyT7k7uMn3JtgbEAAAAAAAAAAAAAAAAAAAAAAAAAAAAAAAAA8zU+ZPJ9OYnMoq86VGc0u1qLaX02AiW2jX2MzXNpaUyCcvS0ZdHV3OLr1OXRq3FxT4W63fnZHtaI2H4KlhI4vV8pTxUlfoIStGHdKceMpfFaS4+25mR2B5Ss21zLMMWnJUKbqXfG9STUU3fm7Ob8qR0oBkamzLRdSh0MtP0t3tTkn/knvfaS7aTsbWVYKeb6XnOWHgt6dGXGUY9coS60l1PjwfF8i/gCP7D9odfOV63c8r72NhG9GpJ8akVzhJ9ckuKfNq9+V3YDlXUtJaD2sSqYKLjQo141YpcPY5Wk4Lu3ZOPzHVKaauuQH+gAAAAAAAAAAAAAAAAAAAAAAAAAAAABldqSk9nuNUOfQv6OF/sNUfjzjL6ebZRWy6u/Y61OVN9ykmr/aBE/Q0OPp7HJ+33KdvJepf/ovBy/spzd6K2ivB5w9ynLew1W74QldWk+q2/FK/UpNnUAAA+WKxFHCYaWJxVVRoQi5Sk3ZRSV22+xIDmjb7OEtoc1D2ypU1Ly2b8zR0rgVKOChGXtlFX+hHLtFVNo21jpIUr0K9dSafVRhbn39HFLytLrOqQAAAAAAAAAAAAAAAAAAAAAAAAAAAAAAAAJHtj2Y1s/q+r2nqaeYpWq0+XTJcpRfw0uFnzSXWrSxujtr2daVh6kahwUq1Cn4KUrwq0kveu68JLqUrPv5I6OPJzvTWR58v/MZVRqySspSit5LsU/bL5mBO57fNOqlenleLdTsagl9O+/MTzVmvtS7SMRHJsrwMo4WTv0FK8nPlZznZXinx5KK5vkmrNDZLoaFTpFkSv31arX0OdjU5Tk2WZNQ6HKcvpUqb5qnFRv3u3N+UDGbJdnkdG4GWLzBxlnFVWk1xVKPPo0+vjZyfJtLsu6CAAAAAAAAAAAAAAAAAAAAAAAAAAAAAAAAAAIhUxOI/SU9L9PLobrwbu3uVdXLmW8hdT9pv51+FQF0IhsrxOIq7ZczpVK8nTSxFk22l7PT5It5C9k/jqzTyYj8RTAugAAAAAAAAAAAAAAAAAAAAAAAAAAAAAAAAAAELqftN/OvwqLoQup+0386/CoC6EL2T+OrNPJiPxFMuhC9k/jqzTyYj8RTAugAAAAAAAAAAAAAAAAAAAAAAAAAAAAAAAAAAELqftN/OvwqLoebLIsn9VvViWW0fVH/AN24t/2u77fn7Xh5APSIXsn8dWaeTEfiKZZJ55lEKnRzzWgp9jqRv9Fz+MuyXJcJjZZnluX0I4qpfeqwjFOd2m7yXO7SflQHpgAAAAAAAAAAAAAAAAAAAAAAAAAAAAAAAAADK7Q9b4LROULE147+MndUqV7b7XNt9UVdXfel1kLoU9e7WcXKSrN4FOzu3ToU3zS3Vfea4dUpcVc+OtsVide7VHgaNR9G6yw1LrUIRdnK3Zffn850vk+V4PJcsp5bltFQwtOO7FL7W+1t3bfW22BDY7AMzdC889o9N2KEmv8AK9/sMxj8s1tsox8cRHEOFCT4TpycqVV/BlFpK9uqST4Nrlc6mPN1JkuF1DkdXKcdH2GrFxv8F+9ku9OzXkA8LZrrjDa2yX0woKGPp2jWpp8E3ylHr3ZWdr8rNcbXevJDsq2Zag0jn3qpj8woKjKDhOnDek5J8VxaSTUkn18LrrK8AAAAAAAAAAAAAAAAAAAAAAAAAAAAAAD+Zvdg2uw/oActbEKXpnaZh6lWV5RVSfHre5Nf93+Y6lOWdFKOk9sFLDYm6hSxM6HHslv04vyeEnfs4nUwAAAAYbLtqumsdqCWRqVWOLVZ0YtwvGpLe3U4yg3wb65WNyAAAAAAAAAAAAAAAAAAAAAAAAAAAAGb1frjIdI0N7NcX/8AoavGlDwpy/t6l3ysu8kmJz7Xm1etLB5DhvS2SXalK7jFrrVStzn8WC99xTtcDea42t5FprewuCksTmS4bkH4MH/PU4q67Fd8ONj6bKs61hnlOtjNVYBU8JNqVB7u411OKg/C3OTTl2vi78P90PspyHSzjiq8fTGZLj0lRcIP+SnyXld33rkb4CB+iB0fWw+YLVeApt4ee7Gvb3k1wjN9zW6u5pfCNNs42vZXmeXwwGpsVGjmcEoupN2hWt77e5Rl2p2V+XOyqdejSxFGVHEU4ypSTUoyV1JPmmnwaaJLqbYVlOPrvEZDj5Ydt36OUd+HkjxUo/O5AVRY/BSo9MsXT6L4W8rfTexM9pm1rLcry6eXaaxcauZzTj0kHeFFPnLfXCU+xK9nxfKzxU9gmpFWtDM8G6Xa5VE/8dxr7TUaa2D5dhK6r6hzGVdL/bgtyL+NK7k15N0DP+h/0fWxebeufG0msJSvGjf/AHKjunJdqirryyXwWUPanqrUmlVQxeSZT0uAi3KvNreSXVHwXvQ63vNWvu8+Ke6w2Ho4TDxw+FoxhQglGMYqyilySS4JH1fFWYGK0RtMyHVsY0KdXocyfOjUau3/ACS5TXPlZ8OSNqTTW2x3Jc+csZkzWFzHn4K9jm++HvX3xtzbaZksDrjWmzjFxy3W2BnXy69o1L3lbthW5T4Xe7PwuXGIF4B4umdVZLqnCemMlx0Z29tHlOHxoPiuvjyduDZ7QAAAAAAAAAAACX7d9QZtp/KMNWybHTpVJVJKTjbit3lxKgR30Sn6iwny0vuga/ZFmmOznQdHHZpiZVMVKVS8pc3ackvsSNmYHYZ4tcP8ap/yTN8AOfc81pqTD7W3lNHN6qwHpyEOj4W3XKF48r24s6COXtR+PF/11P70AOoSIaj2pah1JmUsh0BllWNW7jKco+ycHZ+C/BprvlxV/est5+bBZfgsBKcsFhIQlUm5zcYpOcnzlJrm32sCVaQ2MUYV/VTW2KeIx0nvOnvNxv2zm/Cm+3kuftitYehRwtBUMNSjCjFWjGKSUV2JLgkfQAAAAAAAAAAAAPhjsFhcwwssLjsPCph5K0ozSaflTPuAI3qXY9icuxnqxs+zCdHFx4qk5tfNCpzt3Tunfn1H6ND7Ts49XIaX1llFRZpKShGcYWbfbOnytwb3oeDbja3Erh8amFw9XERxNShB14X3JOKcoX4O0uauudgP6xDccPKUXxSfmILsa1lqPO9bRwWa5vUqYbo5vdla10uD4IvOK9zS+K/Mc0bAvGHD5Kp5kB04AAJtt1z3NMg03QxOTY2VKtKuotx61uTduPel9B6GxrNswzvRMcbmuKlUxLqTTlLnZPgjO+iR/wBJYf8AqV9yoersC8XcPlannAowAAEd9Ep+osJ8tL7pYiO+iU/UWE+Wl90DG6I2vVtJ6cp5NDJY1FBye+6rjfek5ct19p7v6QWI/huP1z/IajYxkOTY7Z5QxGNynD1K7lUvKdKEm/Dla7aubj1q6d/cGE+op/lAj/6QWI/huP1z/IT/AA2cPUG06jm0qG462LpS3b33fDhwvZXOoPWrp39wYT6in+U5xzrD0cLtqVDDUYwoxx1NKMUkkt+HBJcEB1KAAAAAAAAAAAAAAAAAAAAA+WK9zS+K/Mch6D1TLR+oFm0MIqrUJR3XLd59d7M68xXuaXxX5jmHYdgsJj9eRoY7CwqUeim92cVJXsuNnwA1n6QWI/huP1z/ACD9ILEfw3H65/kLB61dO/uDCfUU/wAo9aunf3BhPqKf5QOdNou06rrfKqeAqZSqKhU6TeVTevwkrW3V2/YVzYF4u4fK1POZz0QWTZXlul6FTLssoUqjxCTdOnGLa3J8LxS4f/DR7AvF3D5Wp5wKMAABHfRKfqLCfLS+6WIne2bSObavyvD4fJoQdSnUcpb0t3hawH22GeLXD/Gqf8kzfGU2X5FjtN6MpZVmkYrFQc2913XGcmuPkZqwBy9qPx4v+up/egdQkQzjZnqTF7TXqCjSpekPTUKt3NX3VKLfg9tkwLeAAAAAAAAAAAAAAAAAAAAA+WK9zS+K/Mc0bAvGHD5Kp5kdMV4udCUY82miL7Kdmuo9L6ujmea0qawypzi92abu1w4AWwAAST0SP+ksP/Ur7lQ9XYF4u4fK1POffbHpTNNXZDRwWTwg60K2+96W6rbs1z8rR+7ZTp7MNMaRjlmaxisSqk5eC7qzfDiBsQAAAAAAAAAAAAAAAAAAAAAAAAAAAAAAAAAAAAAAAAAB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762000" y="1219200"/>
            <a:ext cx="190500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2400" y="157143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</a:rPr>
              <a:t>Lewis structure</a:t>
            </a:r>
            <a:endParaRPr lang="en-US" sz="3600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6957" y="195214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Relevant shape?</a:t>
            </a:r>
            <a:endParaRPr lang="en-US" sz="32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6627947" y="197220"/>
            <a:ext cx="246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/>
              <a:t>shape name?</a:t>
            </a:r>
            <a:endParaRPr lang="en-US" sz="3200" b="1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99" y="3962400"/>
            <a:ext cx="1446396" cy="16367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244365" y="5515342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Sulfur </a:t>
            </a:r>
            <a:r>
              <a:rPr lang="en-US" sz="3600" b="1" dirty="0" err="1" smtClean="0">
                <a:solidFill>
                  <a:srgbClr val="FF0000"/>
                </a:solidFill>
              </a:rPr>
              <a:t>tetrafluoride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2" y="870075"/>
            <a:ext cx="2552833" cy="25911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1306" y="3688978"/>
            <a:ext cx="2352874" cy="3185516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4169693" y="4533780"/>
            <a:ext cx="990600" cy="7239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4245893" y="4660806"/>
            <a:ext cx="838200" cy="533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883" y="3102171"/>
            <a:ext cx="2733333" cy="318095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246648" y="5807963"/>
            <a:ext cx="2924028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Square pyramid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53009" y="1004315"/>
            <a:ext cx="2014569" cy="272749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821371" y="1371600"/>
            <a:ext cx="2270235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Trigonal</a:t>
            </a:r>
          </a:p>
          <a:p>
            <a:pPr>
              <a:spcBef>
                <a:spcPts val="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bipyramid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07135" y="6115507"/>
            <a:ext cx="336695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 lone pair + 4  bonds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0510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 animBg="1"/>
      <p:bldP spid="31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3687" y="136201"/>
            <a:ext cx="68580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IN-CLASS BOARD OCTET RULE PRACTICE WITH:</a:t>
            </a:r>
            <a:r>
              <a:rPr lang="en-US" sz="2700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716" y="1059531"/>
            <a:ext cx="8839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  </a:t>
            </a:r>
            <a:r>
              <a:rPr lang="en-US" sz="3000" dirty="0" err="1"/>
              <a:t>Diatomics</a:t>
            </a:r>
            <a:r>
              <a:rPr lang="en-US" sz="3000" dirty="0"/>
              <a:t>		 </a:t>
            </a:r>
            <a:r>
              <a:rPr lang="en-US" sz="3000" b="1" dirty="0"/>
              <a:t>O</a:t>
            </a:r>
            <a:r>
              <a:rPr lang="en-US" sz="3000" b="1" baseline="-25000" dirty="0"/>
              <a:t>2</a:t>
            </a:r>
            <a:r>
              <a:rPr lang="en-US" sz="3000" b="1" dirty="0"/>
              <a:t>	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r>
              <a:rPr lang="en-US" sz="3000" b="1" dirty="0"/>
              <a:t>N</a:t>
            </a:r>
            <a:r>
              <a:rPr lang="en-US" sz="3000" b="1" baseline="-25000" dirty="0"/>
              <a:t>2</a:t>
            </a:r>
            <a:r>
              <a:rPr lang="en-US" sz="3000" b="1" dirty="0"/>
              <a:t>	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r>
              <a:rPr lang="en-US" sz="3000" b="1" dirty="0"/>
              <a:t>CO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endParaRPr lang="en-US" sz="3000" b="1" dirty="0"/>
          </a:p>
          <a:p>
            <a:r>
              <a:rPr lang="en-US" sz="3000" dirty="0"/>
              <a:t> </a:t>
            </a:r>
            <a:r>
              <a:rPr lang="en-US" sz="3000" dirty="0" err="1"/>
              <a:t>tri,tetra</a:t>
            </a:r>
            <a:r>
              <a:rPr lang="en-US" sz="3000" dirty="0"/>
              <a:t>-atomics  CO</a:t>
            </a:r>
            <a:r>
              <a:rPr lang="en-US" sz="3000" baseline="-25000" dirty="0"/>
              <a:t>2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aseline="-25000" dirty="0"/>
              <a:t> </a:t>
            </a:r>
            <a:r>
              <a:rPr lang="en-US" sz="3000" dirty="0"/>
              <a:t>H</a:t>
            </a:r>
            <a:r>
              <a:rPr lang="en-US" sz="3000" baseline="-25000" dirty="0"/>
              <a:t>2</a:t>
            </a:r>
            <a:r>
              <a:rPr lang="en-US" sz="3000" dirty="0"/>
              <a:t>O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  </a:t>
            </a:r>
            <a:r>
              <a:rPr lang="en-US" sz="3000" dirty="0"/>
              <a:t>OF</a:t>
            </a:r>
            <a:r>
              <a:rPr lang="en-US" sz="3000" baseline="-25000" dirty="0"/>
              <a:t>2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dirty="0"/>
              <a:t> COCl</a:t>
            </a:r>
            <a:r>
              <a:rPr lang="en-US" sz="3000" baseline="-25000" dirty="0"/>
              <a:t>2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 </a:t>
            </a:r>
            <a:endParaRPr lang="en-US" sz="3000" baseline="-25000" dirty="0"/>
          </a:p>
          <a:p>
            <a:r>
              <a:rPr lang="en-US" sz="3000" dirty="0"/>
              <a:t>									</a:t>
            </a:r>
          </a:p>
          <a:p>
            <a:r>
              <a:rPr lang="en-US" sz="3000" dirty="0"/>
              <a:t>   </a:t>
            </a:r>
          </a:p>
          <a:p>
            <a:endParaRPr lang="en-US" sz="3000" dirty="0"/>
          </a:p>
          <a:p>
            <a:endParaRPr lang="en-US" sz="3000" dirty="0"/>
          </a:p>
          <a:p>
            <a:r>
              <a:rPr lang="en-US" sz="3000" baseline="-25000" dirty="0"/>
              <a:t>			</a:t>
            </a:r>
          </a:p>
          <a:p>
            <a:endParaRPr lang="en-US" sz="21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658837" y="2357120"/>
            <a:ext cx="7562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/>
              <a:t>oxyanions</a:t>
            </a:r>
            <a:r>
              <a:rPr lang="en-US" sz="3000" dirty="0"/>
              <a:t>		 NO</a:t>
            </a:r>
            <a:r>
              <a:rPr lang="en-US" sz="3000" baseline="-25000" dirty="0"/>
              <a:t>3</a:t>
            </a:r>
            <a:r>
              <a:rPr lang="en-US" sz="3000" baseline="30000" dirty="0"/>
              <a:t>-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  </a:t>
            </a:r>
            <a:r>
              <a:rPr lang="en-US" sz="3000" dirty="0"/>
              <a:t>CO</a:t>
            </a:r>
            <a:r>
              <a:rPr lang="en-US" sz="3000" baseline="-25000" dirty="0"/>
              <a:t>3</a:t>
            </a:r>
            <a:r>
              <a:rPr lang="en-US" sz="3000" baseline="30000" dirty="0"/>
              <a:t>2-</a:t>
            </a:r>
            <a:r>
              <a:rPr lang="en-US" sz="3000" dirty="0"/>
              <a:t>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dirty="0"/>
              <a:t>  SO</a:t>
            </a:r>
            <a:r>
              <a:rPr lang="en-US" sz="3000" baseline="-25000" dirty="0"/>
              <a:t>4</a:t>
            </a:r>
            <a:r>
              <a:rPr lang="en-US" sz="3000" baseline="30000" dirty="0"/>
              <a:t>2-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-1034514" y="2911118"/>
            <a:ext cx="79687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Non-Lewis </a:t>
            </a:r>
            <a:r>
              <a:rPr lang="en-US" sz="2700" dirty="0" smtClean="0"/>
              <a:t>formal charge rule</a:t>
            </a:r>
          </a:p>
          <a:p>
            <a:r>
              <a:rPr lang="en-US" sz="2700" dirty="0" smtClean="0"/>
              <a:t>   </a:t>
            </a:r>
            <a:r>
              <a:rPr lang="en-US" sz="2700" dirty="0"/>
              <a:t>H</a:t>
            </a:r>
            <a:r>
              <a:rPr lang="en-US" sz="2700" baseline="-25000" dirty="0"/>
              <a:t>2</a:t>
            </a:r>
            <a:r>
              <a:rPr lang="en-US" sz="2700" dirty="0"/>
              <a:t>SO</a:t>
            </a:r>
            <a:r>
              <a:rPr lang="en-US" sz="2700" baseline="-25000" dirty="0"/>
              <a:t>4</a:t>
            </a:r>
            <a:r>
              <a:rPr lang="en-US" sz="2700" baseline="30000" dirty="0"/>
              <a:t> </a:t>
            </a:r>
            <a:r>
              <a:rPr lang="en-US" sz="27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2700" baseline="30000" dirty="0"/>
              <a:t>    </a:t>
            </a:r>
            <a:r>
              <a:rPr lang="en-US" sz="2700" dirty="0"/>
              <a:t>SO</a:t>
            </a:r>
            <a:r>
              <a:rPr lang="en-US" sz="2700" baseline="-25000" dirty="0"/>
              <a:t>2 </a:t>
            </a:r>
            <a:r>
              <a:rPr lang="en-US" sz="27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2700" baseline="-25000" dirty="0"/>
              <a:t>  </a:t>
            </a:r>
            <a:r>
              <a:rPr lang="en-US" sz="2700" dirty="0"/>
              <a:t> SO</a:t>
            </a:r>
            <a:r>
              <a:rPr lang="en-US" sz="2700" baseline="-25000" dirty="0"/>
              <a:t>3</a:t>
            </a:r>
            <a:r>
              <a:rPr lang="en-US" sz="2700" b="1" dirty="0">
                <a:solidFill>
                  <a:srgbClr val="FF0000"/>
                </a:solidFill>
                <a:sym typeface="Symbol"/>
              </a:rPr>
              <a:t> </a:t>
            </a:r>
            <a:r>
              <a:rPr lang="en-US" sz="2700" dirty="0"/>
              <a:t>SO</a:t>
            </a:r>
            <a:r>
              <a:rPr lang="en-US" sz="2700" baseline="-25000" dirty="0"/>
              <a:t>4</a:t>
            </a:r>
            <a:r>
              <a:rPr lang="en-US" sz="2700" baseline="30000" dirty="0"/>
              <a:t>2-</a:t>
            </a:r>
            <a:endParaRPr lang="en-US" sz="2700" dirty="0"/>
          </a:p>
          <a:p>
            <a:r>
              <a:rPr lang="en-US" sz="2700" dirty="0"/>
              <a:t>    					</a:t>
            </a:r>
            <a:endParaRPr lang="en-US" sz="2700" b="1" baseline="-25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76540" y="3534365"/>
            <a:ext cx="2334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sym typeface="Symbol"/>
              </a:rPr>
              <a:t></a:t>
            </a:r>
            <a:endParaRPr lang="en-US" sz="2700" dirty="0"/>
          </a:p>
        </p:txBody>
      </p:sp>
      <p:sp>
        <p:nvSpPr>
          <p:cNvPr id="10" name="TextBox 9"/>
          <p:cNvSpPr txBox="1"/>
          <p:nvPr/>
        </p:nvSpPr>
        <p:spPr>
          <a:xfrm>
            <a:off x="292730" y="4572000"/>
            <a:ext cx="4904839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3200" dirty="0" smtClean="0"/>
              <a:t>Yes ! </a:t>
            </a:r>
          </a:p>
          <a:p>
            <a:pPr algn="l">
              <a:spcBef>
                <a:spcPts val="0"/>
              </a:spcBef>
            </a:pPr>
            <a:r>
              <a:rPr lang="en-US" sz="3200" dirty="0" smtClean="0"/>
              <a:t>Non-Lewis ”</a:t>
            </a:r>
            <a:r>
              <a:rPr lang="en-US" sz="3200" dirty="0" smtClean="0">
                <a:solidFill>
                  <a:srgbClr val="FF0000"/>
                </a:solidFill>
              </a:rPr>
              <a:t>got no choice”</a:t>
            </a:r>
          </a:p>
          <a:p>
            <a:pPr algn="l">
              <a:spcBef>
                <a:spcPts val="0"/>
              </a:spcBef>
            </a:pPr>
            <a:r>
              <a:rPr lang="en-US" sz="3200" dirty="0"/>
              <a:t>a</a:t>
            </a:r>
            <a:r>
              <a:rPr lang="en-US" sz="3200" dirty="0" smtClean="0"/>
              <a:t>nd radicals </a:t>
            </a:r>
          </a:p>
          <a:p>
            <a:pPr algn="l">
              <a:spcBef>
                <a:spcPts val="0"/>
              </a:spcBef>
            </a:pPr>
            <a:r>
              <a:rPr lang="en-US" sz="3200" dirty="0" smtClean="0"/>
              <a:t>  </a:t>
            </a:r>
            <a:r>
              <a:rPr lang="en-US" sz="3200" dirty="0">
                <a:solidFill>
                  <a:srgbClr val="FF0000"/>
                </a:solidFill>
              </a:rPr>
              <a:t>PF</a:t>
            </a:r>
            <a:r>
              <a:rPr lang="en-US" sz="3200" baseline="-25000" dirty="0">
                <a:solidFill>
                  <a:srgbClr val="FF0000"/>
                </a:solidFill>
              </a:rPr>
              <a:t>5</a:t>
            </a:r>
            <a:r>
              <a:rPr lang="en-US" sz="3200" dirty="0">
                <a:solidFill>
                  <a:srgbClr val="FF0000"/>
                </a:solidFill>
              </a:rPr>
              <a:t>     SF</a:t>
            </a:r>
            <a:r>
              <a:rPr lang="en-US" sz="3200" baseline="-25000" dirty="0">
                <a:solidFill>
                  <a:srgbClr val="FF0000"/>
                </a:solidFill>
              </a:rPr>
              <a:t>6</a:t>
            </a:r>
            <a:r>
              <a:rPr lang="en-US" sz="3200" dirty="0">
                <a:solidFill>
                  <a:srgbClr val="FF0000"/>
                </a:solidFill>
              </a:rPr>
              <a:t>  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NO  </a:t>
            </a:r>
            <a:r>
              <a:rPr lang="en-US" sz="3200" dirty="0" smtClean="0"/>
              <a:t>NO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sp>
        <p:nvSpPr>
          <p:cNvPr id="2" name="TextBox 1"/>
          <p:cNvSpPr txBox="1"/>
          <p:nvPr/>
        </p:nvSpPr>
        <p:spPr>
          <a:xfrm>
            <a:off x="-98890" y="3947097"/>
            <a:ext cx="5005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Any other problems/issues ?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004" y="4470317"/>
            <a:ext cx="2759174" cy="23452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62600" y="3200400"/>
            <a:ext cx="3373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Excited states are predicted ! (a bonus 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61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95400" y="1944565"/>
            <a:ext cx="44005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</a:rPr>
              <a:t>PF</a:t>
            </a:r>
            <a:r>
              <a:rPr lang="en-US" sz="4500" b="1" baseline="-25000" dirty="0">
                <a:solidFill>
                  <a:srgbClr val="FF0000"/>
                </a:solidFill>
              </a:rPr>
              <a:t>5</a:t>
            </a:r>
            <a:r>
              <a:rPr lang="en-US" sz="4500" b="1" dirty="0">
                <a:solidFill>
                  <a:srgbClr val="FF0000"/>
                </a:solidFill>
              </a:rPr>
              <a:t>         SF</a:t>
            </a:r>
            <a:r>
              <a:rPr lang="en-US" sz="4500" b="1" baseline="-25000" dirty="0">
                <a:solidFill>
                  <a:srgbClr val="FF0000"/>
                </a:solidFill>
              </a:rPr>
              <a:t>6</a:t>
            </a:r>
            <a:r>
              <a:rPr lang="en-US" sz="4500" b="1" dirty="0">
                <a:solidFill>
                  <a:srgbClr val="FF0000"/>
                </a:solidFill>
              </a:rPr>
              <a:t>	 </a:t>
            </a:r>
            <a:endParaRPr lang="en-US" sz="4500" dirty="0"/>
          </a:p>
        </p:txBody>
      </p:sp>
      <p:sp>
        <p:nvSpPr>
          <p:cNvPr id="8" name="Rectangle 7"/>
          <p:cNvSpPr/>
          <p:nvPr/>
        </p:nvSpPr>
        <p:spPr>
          <a:xfrm>
            <a:off x="1295400" y="685800"/>
            <a:ext cx="6286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/>
              <a:t>Examples where we minimize formal charge or simply break octet rule because of the atom count on central atom.</a:t>
            </a:r>
            <a:endParaRPr lang="en-US" sz="3300" b="1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739661"/>
              </p:ext>
            </p:extLst>
          </p:nvPr>
        </p:nvGraphicFramePr>
        <p:xfrm>
          <a:off x="3485439" y="3052594"/>
          <a:ext cx="2000250" cy="2314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ChemSketch" r:id="rId4" imgW="1880616" imgH="2176272" progId="ACD.ChemSketch.20">
                  <p:embed/>
                </p:oleObj>
              </mc:Choice>
              <mc:Fallback>
                <p:oleObj name="ChemSketch" r:id="rId4" imgW="1880616" imgH="217627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5439" y="3052594"/>
                        <a:ext cx="2000250" cy="2314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690659"/>
              </p:ext>
            </p:extLst>
          </p:nvPr>
        </p:nvGraphicFramePr>
        <p:xfrm>
          <a:off x="914400" y="3060596"/>
          <a:ext cx="2000250" cy="230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9" name="ChemSketch" r:id="rId6" imgW="1795272" imgH="2069592" progId="ACD.ChemSketch.20">
                  <p:embed/>
                </p:oleObj>
              </mc:Choice>
              <mc:Fallback>
                <p:oleObj name="ChemSketch" r:id="rId6" imgW="1795272" imgH="206959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60596"/>
                        <a:ext cx="2000250" cy="2306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29400" y="4788441"/>
            <a:ext cx="2420913" cy="205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9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9067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Odd electron count compounds are radical compounds </a:t>
            </a:r>
          </a:p>
          <a:p>
            <a:r>
              <a:rPr lang="en-US" dirty="0" smtClean="0"/>
              <a:t>(=&gt; they have an unpaired electron)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087903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Example 1)  </a:t>
            </a:r>
            <a:r>
              <a:rPr lang="en-US" sz="3200" b="1" dirty="0" smtClean="0">
                <a:solidFill>
                  <a:srgbClr val="0000FF"/>
                </a:solidFill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</a:rPr>
              <a:t>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1219200"/>
            <a:ext cx="3124200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</a:rPr>
              <a:t>N</a:t>
            </a:r>
            <a:r>
              <a:rPr lang="en-US" dirty="0" smtClean="0"/>
              <a:t> has 5 valence e</a:t>
            </a:r>
            <a:r>
              <a:rPr lang="en-US" baseline="30000" dirty="0" smtClean="0"/>
              <a:t>-</a:t>
            </a:r>
          </a:p>
          <a:p>
            <a:pPr algn="l"/>
            <a:r>
              <a:rPr lang="en-US" b="1" u="sng" dirty="0" smtClean="0">
                <a:solidFill>
                  <a:srgbClr val="FF0000"/>
                </a:solidFill>
              </a:rPr>
              <a:t>O</a:t>
            </a:r>
            <a:r>
              <a:rPr lang="en-US" u="sng" dirty="0" smtClean="0"/>
              <a:t> has 6 valence e-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352" y="4864994"/>
            <a:ext cx="2344713" cy="19930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07903" y="2388751"/>
            <a:ext cx="3234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1" dirty="0">
                <a:solidFill>
                  <a:srgbClr val="0000FF"/>
                </a:solidFill>
              </a:rPr>
              <a:t>N</a:t>
            </a:r>
            <a:r>
              <a:rPr lang="en-US" b="1" dirty="0">
                <a:solidFill>
                  <a:srgbClr val="FF0000"/>
                </a:solidFill>
              </a:rPr>
              <a:t>O</a:t>
            </a:r>
            <a:r>
              <a:rPr lang="en-US" b="1" dirty="0"/>
              <a:t> has 11 valence 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009" y="1524000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4000" dirty="0" smtClean="0"/>
              <a:t>.     ..</a:t>
            </a:r>
          </a:p>
          <a:p>
            <a:pPr>
              <a:spcBef>
                <a:spcPts val="0"/>
              </a:spcBef>
            </a:pPr>
            <a:r>
              <a:rPr lang="en-US" sz="4000" dirty="0" smtClean="0"/>
              <a:t>:</a:t>
            </a:r>
            <a:r>
              <a:rPr lang="en-US" sz="4000" b="1" dirty="0" smtClean="0">
                <a:solidFill>
                  <a:srgbClr val="0000FF"/>
                </a:solidFill>
              </a:rPr>
              <a:t>N</a:t>
            </a:r>
            <a:r>
              <a:rPr lang="en-US" sz="4000" dirty="0" smtClean="0"/>
              <a:t>=</a:t>
            </a:r>
            <a:r>
              <a:rPr lang="en-US" sz="4000" b="1" dirty="0" smtClean="0">
                <a:solidFill>
                  <a:srgbClr val="FF0000"/>
                </a:solidFill>
              </a:rPr>
              <a:t>O</a:t>
            </a:r>
            <a:r>
              <a:rPr lang="en-US" sz="4000" dirty="0" smtClean="0"/>
              <a:t>:</a:t>
            </a:r>
          </a:p>
          <a:p>
            <a:pPr>
              <a:spcBef>
                <a:spcPts val="0"/>
              </a:spcBef>
            </a:pP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885099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Best we can do is minimize formal charge on </a:t>
            </a:r>
            <a:r>
              <a:rPr lang="en-US" b="1" dirty="0" smtClean="0">
                <a:solidFill>
                  <a:srgbClr val="0000FF"/>
                </a:solidFill>
              </a:rPr>
              <a:t>N: U-Do-it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209" y="3901137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Example 2)  </a:t>
            </a:r>
            <a:r>
              <a:rPr lang="en-US" sz="3200" b="1" dirty="0" smtClean="0">
                <a:solidFill>
                  <a:srgbClr val="0000FF"/>
                </a:solidFill>
              </a:rPr>
              <a:t>N</a:t>
            </a:r>
            <a:r>
              <a:rPr lang="en-US" sz="3200" b="1" dirty="0" smtClean="0">
                <a:solidFill>
                  <a:srgbClr val="FF0000"/>
                </a:solidFill>
              </a:rPr>
              <a:t>O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2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6835" y="3884607"/>
            <a:ext cx="3410006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</a:rPr>
              <a:t>N</a:t>
            </a:r>
            <a:r>
              <a:rPr lang="en-US" dirty="0" smtClean="0"/>
              <a:t> has 5 valence e</a:t>
            </a:r>
            <a:r>
              <a:rPr lang="en-US" baseline="30000" dirty="0" smtClean="0"/>
              <a:t>-</a:t>
            </a:r>
          </a:p>
          <a:p>
            <a:pPr algn="l"/>
            <a:r>
              <a:rPr lang="en-US" b="1" u="sng" dirty="0" smtClean="0">
                <a:solidFill>
                  <a:srgbClr val="FF0000"/>
                </a:solidFill>
              </a:rPr>
              <a:t>2O</a:t>
            </a:r>
            <a:r>
              <a:rPr lang="en-US" u="sng" dirty="0" smtClean="0"/>
              <a:t> has 12 valence e-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89479" y="5051627"/>
            <a:ext cx="33746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rgbClr val="0000FF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/>
              <a:t> </a:t>
            </a:r>
            <a:r>
              <a:rPr lang="en-US" b="1" dirty="0"/>
              <a:t>has </a:t>
            </a:r>
            <a:r>
              <a:rPr lang="en-US" b="1" dirty="0" smtClean="0"/>
              <a:t>17 </a:t>
            </a:r>
            <a:r>
              <a:rPr lang="en-US" b="1" dirty="0"/>
              <a:t>valence 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38100" y="5916700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Best we can do is minimize formal charge on </a:t>
            </a:r>
            <a:r>
              <a:rPr lang="en-US" b="1" dirty="0" smtClean="0">
                <a:solidFill>
                  <a:srgbClr val="0000FF"/>
                </a:solidFill>
              </a:rPr>
              <a:t>N: U-Do-it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209" y="4371131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en-US" sz="4000" dirty="0" smtClean="0"/>
              <a:t>   ..   .    ..</a:t>
            </a:r>
          </a:p>
          <a:p>
            <a:pPr>
              <a:spcBef>
                <a:spcPts val="0"/>
              </a:spcBef>
            </a:pPr>
            <a:r>
              <a:rPr lang="en-US" sz="4000" dirty="0" smtClean="0"/>
              <a:t>:</a:t>
            </a:r>
            <a:r>
              <a:rPr lang="en-US" sz="4000" b="1" dirty="0" smtClean="0">
                <a:solidFill>
                  <a:srgbClr val="FF0000"/>
                </a:solidFill>
              </a:rPr>
              <a:t>O</a:t>
            </a:r>
            <a:r>
              <a:rPr lang="en-US" sz="4000" dirty="0" smtClean="0"/>
              <a:t>=</a:t>
            </a:r>
            <a:r>
              <a:rPr lang="en-US" sz="4000" b="1" dirty="0" smtClean="0">
                <a:solidFill>
                  <a:srgbClr val="0000FF"/>
                </a:solidFill>
              </a:rPr>
              <a:t>N</a:t>
            </a:r>
            <a:r>
              <a:rPr lang="en-US" sz="4000" dirty="0" smtClean="0"/>
              <a:t>=</a:t>
            </a:r>
            <a:r>
              <a:rPr lang="en-US" sz="4000" b="1" dirty="0" smtClean="0">
                <a:solidFill>
                  <a:srgbClr val="FF0000"/>
                </a:solidFill>
              </a:rPr>
              <a:t>O</a:t>
            </a:r>
            <a:r>
              <a:rPr lang="en-US" sz="4000" dirty="0" smtClean="0"/>
              <a:t>:</a:t>
            </a:r>
          </a:p>
          <a:p>
            <a:pPr>
              <a:spcBef>
                <a:spcPts val="0"/>
              </a:spcBef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035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5872"/>
            <a:ext cx="7315200" cy="35916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0"/>
            <a:ext cx="75438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/>
              <a:t>Free radicals are very, very bad for you</a:t>
            </a:r>
            <a:endParaRPr lang="en-US" sz="3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85" y="4190999"/>
            <a:ext cx="3206230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89082"/>
            <a:ext cx="3503650" cy="23374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3198914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Prime sources of free radicals in our food??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4838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5791200" cy="5791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4600" y="2209800"/>
            <a:ext cx="2667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`</a:t>
            </a:r>
            <a:r>
              <a:rPr lang="en-US" b="1" dirty="0" smtClean="0"/>
              <a:t>antioxidant’ is code word for free radical killer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7140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3687" y="136201"/>
            <a:ext cx="6858000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chemeClr val="bg1"/>
                </a:solidFill>
              </a:rPr>
              <a:t>IN-CLASS BOARD OCTET RULE PRACTICE WITH:</a:t>
            </a:r>
            <a:r>
              <a:rPr lang="en-US" sz="2700" dirty="0"/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716" y="1059531"/>
            <a:ext cx="8839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  </a:t>
            </a:r>
            <a:r>
              <a:rPr lang="en-US" sz="3000" dirty="0" err="1"/>
              <a:t>Diatomics</a:t>
            </a:r>
            <a:r>
              <a:rPr lang="en-US" sz="3000" dirty="0"/>
              <a:t>		 </a:t>
            </a:r>
            <a:r>
              <a:rPr lang="en-US" sz="3000" b="1" dirty="0"/>
              <a:t>O</a:t>
            </a:r>
            <a:r>
              <a:rPr lang="en-US" sz="3000" b="1" baseline="-25000" dirty="0"/>
              <a:t>2</a:t>
            </a:r>
            <a:r>
              <a:rPr lang="en-US" sz="3000" b="1" dirty="0"/>
              <a:t>	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r>
              <a:rPr lang="en-US" sz="3000" b="1" dirty="0"/>
              <a:t>N</a:t>
            </a:r>
            <a:r>
              <a:rPr lang="en-US" sz="3000" b="1" baseline="-25000" dirty="0"/>
              <a:t>2</a:t>
            </a:r>
            <a:r>
              <a:rPr lang="en-US" sz="3000" b="1" dirty="0"/>
              <a:t>	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r>
              <a:rPr lang="en-US" sz="3000" b="1" dirty="0"/>
              <a:t>CO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="1" dirty="0">
                <a:solidFill>
                  <a:srgbClr val="FF0000"/>
                </a:solidFill>
              </a:rPr>
              <a:t>	</a:t>
            </a:r>
            <a:endParaRPr lang="en-US" sz="3000" b="1" dirty="0"/>
          </a:p>
          <a:p>
            <a:r>
              <a:rPr lang="en-US" sz="3000" dirty="0"/>
              <a:t> </a:t>
            </a:r>
            <a:r>
              <a:rPr lang="en-US" sz="3000" dirty="0" err="1"/>
              <a:t>tri,tetra</a:t>
            </a:r>
            <a:r>
              <a:rPr lang="en-US" sz="3000" dirty="0"/>
              <a:t>-atomics  CO</a:t>
            </a:r>
            <a:r>
              <a:rPr lang="en-US" sz="3000" baseline="-25000" dirty="0"/>
              <a:t>2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baseline="-25000" dirty="0"/>
              <a:t> </a:t>
            </a:r>
            <a:r>
              <a:rPr lang="en-US" sz="3000" dirty="0"/>
              <a:t>H</a:t>
            </a:r>
            <a:r>
              <a:rPr lang="en-US" sz="3000" baseline="-25000" dirty="0"/>
              <a:t>2</a:t>
            </a:r>
            <a:r>
              <a:rPr lang="en-US" sz="3000" dirty="0"/>
              <a:t>O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  </a:t>
            </a:r>
            <a:r>
              <a:rPr lang="en-US" sz="3000" dirty="0"/>
              <a:t>OF</a:t>
            </a:r>
            <a:r>
              <a:rPr lang="en-US" sz="3000" baseline="-25000" dirty="0"/>
              <a:t>2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dirty="0"/>
              <a:t> COCl</a:t>
            </a:r>
            <a:r>
              <a:rPr lang="en-US" sz="3000" baseline="-25000" dirty="0"/>
              <a:t>2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 </a:t>
            </a:r>
            <a:endParaRPr lang="en-US" sz="3000" baseline="-25000" dirty="0"/>
          </a:p>
          <a:p>
            <a:r>
              <a:rPr lang="en-US" sz="3000" dirty="0"/>
              <a:t>									</a:t>
            </a:r>
          </a:p>
          <a:p>
            <a:r>
              <a:rPr lang="en-US" sz="3000" dirty="0"/>
              <a:t>   </a:t>
            </a:r>
          </a:p>
          <a:p>
            <a:endParaRPr lang="en-US" sz="3000" dirty="0"/>
          </a:p>
          <a:p>
            <a:endParaRPr lang="en-US" sz="3000" dirty="0"/>
          </a:p>
          <a:p>
            <a:r>
              <a:rPr lang="en-US" sz="3000" baseline="-25000" dirty="0"/>
              <a:t>			</a:t>
            </a:r>
          </a:p>
          <a:p>
            <a:endParaRPr lang="en-US" sz="21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658837" y="2357120"/>
            <a:ext cx="75628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/>
              <a:t>oxyanions</a:t>
            </a:r>
            <a:r>
              <a:rPr lang="en-US" sz="3000" dirty="0"/>
              <a:t>		 NO</a:t>
            </a:r>
            <a:r>
              <a:rPr lang="en-US" sz="3000" baseline="-25000" dirty="0"/>
              <a:t>3</a:t>
            </a:r>
            <a:r>
              <a:rPr lang="en-US" sz="3000" baseline="30000" dirty="0"/>
              <a:t>-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  </a:t>
            </a:r>
            <a:r>
              <a:rPr lang="en-US" sz="3000" dirty="0"/>
              <a:t>CO</a:t>
            </a:r>
            <a:r>
              <a:rPr lang="en-US" sz="3000" baseline="-25000" dirty="0"/>
              <a:t>3</a:t>
            </a:r>
            <a:r>
              <a:rPr lang="en-US" sz="3000" baseline="30000" dirty="0"/>
              <a:t>2-</a:t>
            </a:r>
            <a:r>
              <a:rPr lang="en-US" sz="3000" dirty="0"/>
              <a:t> </a:t>
            </a:r>
            <a:r>
              <a:rPr lang="en-US" sz="30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3000" dirty="0"/>
              <a:t>  SO</a:t>
            </a:r>
            <a:r>
              <a:rPr lang="en-US" sz="3000" baseline="-25000" dirty="0"/>
              <a:t>4</a:t>
            </a:r>
            <a:r>
              <a:rPr lang="en-US" sz="3000" baseline="30000" dirty="0"/>
              <a:t>2-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-1034514" y="2911118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Non-Lewis </a:t>
            </a:r>
            <a:r>
              <a:rPr lang="en-US" sz="2700" dirty="0" smtClean="0"/>
              <a:t>formal charge rule</a:t>
            </a:r>
          </a:p>
          <a:p>
            <a:r>
              <a:rPr lang="en-US" sz="2700" dirty="0" smtClean="0"/>
              <a:t>   </a:t>
            </a:r>
            <a:r>
              <a:rPr lang="en-US" sz="2700" dirty="0"/>
              <a:t>H</a:t>
            </a:r>
            <a:r>
              <a:rPr lang="en-US" sz="2700" baseline="-25000" dirty="0"/>
              <a:t>2</a:t>
            </a:r>
            <a:r>
              <a:rPr lang="en-US" sz="2700" dirty="0"/>
              <a:t>SO</a:t>
            </a:r>
            <a:r>
              <a:rPr lang="en-US" sz="2700" baseline="-25000" dirty="0"/>
              <a:t>4</a:t>
            </a:r>
            <a:r>
              <a:rPr lang="en-US" sz="2700" baseline="30000" dirty="0"/>
              <a:t> </a:t>
            </a:r>
            <a:r>
              <a:rPr lang="en-US" sz="27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2700" baseline="30000" dirty="0"/>
              <a:t>    </a:t>
            </a:r>
            <a:r>
              <a:rPr lang="en-US" sz="2700" dirty="0"/>
              <a:t>SO</a:t>
            </a:r>
            <a:r>
              <a:rPr lang="en-US" sz="2700" baseline="-25000" dirty="0"/>
              <a:t>2 </a:t>
            </a:r>
            <a:r>
              <a:rPr lang="en-US" sz="2700" b="1" dirty="0">
                <a:solidFill>
                  <a:srgbClr val="FF0000"/>
                </a:solidFill>
                <a:sym typeface="Symbol"/>
              </a:rPr>
              <a:t></a:t>
            </a:r>
            <a:r>
              <a:rPr lang="en-US" sz="2700" baseline="-25000" dirty="0"/>
              <a:t>  </a:t>
            </a:r>
            <a:r>
              <a:rPr lang="en-US" sz="2700" dirty="0"/>
              <a:t> SO</a:t>
            </a:r>
            <a:r>
              <a:rPr lang="en-US" sz="2700" baseline="-25000" dirty="0"/>
              <a:t>3</a:t>
            </a:r>
            <a:r>
              <a:rPr lang="en-US" sz="2700" b="1" dirty="0">
                <a:solidFill>
                  <a:srgbClr val="FF0000"/>
                </a:solidFill>
                <a:sym typeface="Symbol"/>
              </a:rPr>
              <a:t> </a:t>
            </a:r>
            <a:r>
              <a:rPr lang="en-US" sz="2700" dirty="0"/>
              <a:t>SO</a:t>
            </a:r>
            <a:r>
              <a:rPr lang="en-US" sz="2700" baseline="-25000" dirty="0"/>
              <a:t>4</a:t>
            </a:r>
            <a:r>
              <a:rPr lang="en-US" sz="2700" baseline="30000" dirty="0"/>
              <a:t>2-</a:t>
            </a:r>
            <a:endParaRPr lang="en-US" sz="2700" dirty="0"/>
          </a:p>
          <a:p>
            <a:r>
              <a:rPr lang="en-US" sz="2700" dirty="0"/>
              <a:t>    					</a:t>
            </a:r>
            <a:endParaRPr lang="en-US" sz="2700" b="1" baseline="-25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76540" y="3534365"/>
            <a:ext cx="2334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sym typeface="Symbol"/>
              </a:rPr>
              <a:t></a:t>
            </a:r>
            <a:endParaRPr lang="en-US" sz="2700" dirty="0"/>
          </a:p>
        </p:txBody>
      </p:sp>
      <p:sp>
        <p:nvSpPr>
          <p:cNvPr id="10" name="TextBox 9"/>
          <p:cNvSpPr txBox="1"/>
          <p:nvPr/>
        </p:nvSpPr>
        <p:spPr>
          <a:xfrm>
            <a:off x="430237" y="3716465"/>
            <a:ext cx="8713763" cy="189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0"/>
              </a:spcBef>
            </a:pPr>
            <a:endParaRPr lang="en-US" sz="3200" dirty="0" smtClean="0"/>
          </a:p>
          <a:p>
            <a:pPr algn="l">
              <a:spcBef>
                <a:spcPts val="0"/>
              </a:spcBef>
            </a:pPr>
            <a:r>
              <a:rPr lang="en-US" sz="3200" dirty="0" smtClean="0"/>
              <a:t>Non-Lewis ”</a:t>
            </a:r>
            <a:r>
              <a:rPr lang="en-US" sz="3200" dirty="0" smtClean="0">
                <a:solidFill>
                  <a:srgbClr val="FF0000"/>
                </a:solidFill>
              </a:rPr>
              <a:t>got no choice” </a:t>
            </a:r>
            <a:r>
              <a:rPr lang="en-US" sz="3200" dirty="0" smtClean="0"/>
              <a:t>and radicals</a:t>
            </a:r>
          </a:p>
          <a:p>
            <a:pPr algn="l">
              <a:spcBef>
                <a:spcPts val="0"/>
              </a:spcBef>
            </a:pPr>
            <a:r>
              <a:rPr lang="en-US" sz="3200" dirty="0" smtClean="0"/>
              <a:t>   </a:t>
            </a:r>
            <a:r>
              <a:rPr lang="en-US" sz="3200" dirty="0" smtClean="0">
                <a:solidFill>
                  <a:srgbClr val="FF0000"/>
                </a:solidFill>
              </a:rPr>
              <a:t>PF</a:t>
            </a:r>
            <a:r>
              <a:rPr lang="en-US" sz="3200" baseline="-25000" dirty="0" smtClean="0">
                <a:solidFill>
                  <a:srgbClr val="FF0000"/>
                </a:solidFill>
              </a:rPr>
              <a:t>5</a:t>
            </a:r>
            <a:r>
              <a:rPr lang="en-US" sz="3200" b="1" dirty="0">
                <a:solidFill>
                  <a:srgbClr val="FF0000"/>
                </a:solidFill>
                <a:sym typeface="Symbol"/>
              </a:rPr>
              <a:t> </a:t>
            </a:r>
            <a:r>
              <a:rPr lang="en-US" sz="3200" dirty="0" smtClean="0">
                <a:solidFill>
                  <a:srgbClr val="FF0000"/>
                </a:solidFill>
              </a:rPr>
              <a:t>     SF</a:t>
            </a:r>
            <a:r>
              <a:rPr lang="en-US" sz="3200" baseline="-25000" dirty="0" smtClean="0">
                <a:solidFill>
                  <a:srgbClr val="FF0000"/>
                </a:solidFill>
              </a:rPr>
              <a:t>6</a:t>
            </a:r>
            <a:r>
              <a:rPr lang="en-US" sz="3200" b="1" dirty="0">
                <a:solidFill>
                  <a:srgbClr val="FF0000"/>
                </a:solidFill>
                <a:sym typeface="Symbol"/>
              </a:rPr>
              <a:t> </a:t>
            </a:r>
            <a:r>
              <a:rPr lang="en-US" sz="3200" dirty="0" smtClean="0">
                <a:solidFill>
                  <a:srgbClr val="FF0000"/>
                </a:solidFill>
              </a:rPr>
              <a:t>  </a:t>
            </a:r>
            <a:r>
              <a:rPr lang="en-US" sz="3200" dirty="0" smtClean="0">
                <a:solidFill>
                  <a:schemeClr val="tx1"/>
                </a:solidFill>
              </a:rPr>
              <a:t> NO</a:t>
            </a:r>
            <a:r>
              <a:rPr lang="en-US" sz="3200" b="1" dirty="0">
                <a:solidFill>
                  <a:srgbClr val="FF0000"/>
                </a:solidFill>
                <a:sym typeface="Symbol"/>
              </a:rPr>
              <a:t> </a:t>
            </a:r>
            <a:r>
              <a:rPr lang="en-US" sz="3200" dirty="0" smtClean="0">
                <a:solidFill>
                  <a:schemeClr val="tx1"/>
                </a:solidFill>
              </a:rPr>
              <a:t>  </a:t>
            </a:r>
            <a:r>
              <a:rPr lang="en-US" sz="3200" dirty="0" smtClean="0"/>
              <a:t>NO</a:t>
            </a:r>
            <a:r>
              <a:rPr lang="en-US" sz="3200" baseline="-25000" dirty="0" smtClean="0"/>
              <a:t>2</a:t>
            </a:r>
            <a:r>
              <a:rPr lang="en-US" sz="3200" b="1" dirty="0">
                <a:solidFill>
                  <a:srgbClr val="FF0000"/>
                </a:solidFill>
                <a:sym typeface="Symbol"/>
              </a:rPr>
              <a:t> </a:t>
            </a:r>
            <a:endParaRPr lang="en-US" sz="3200" baseline="-25000" dirty="0"/>
          </a:p>
          <a:p>
            <a:pPr algn="l">
              <a:spcBef>
                <a:spcPts val="0"/>
              </a:spcBef>
            </a:pPr>
            <a:endParaRPr lang="en-US" sz="32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182272" y="5470791"/>
            <a:ext cx="8097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Fer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criss</a:t>
            </a:r>
            <a:r>
              <a:rPr lang="en-US" sz="3200" b="1" dirty="0" smtClean="0"/>
              <a:t> sakes, now are we okay ???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1318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-57775"/>
            <a:ext cx="7978288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UGLY CHEMICAL FACT OF LIFE #2  </a:t>
            </a:r>
          </a:p>
          <a:p>
            <a:r>
              <a:rPr lang="en-US" sz="2400" b="1" dirty="0"/>
              <a:t>For many compounds  the Lewis octet prediction of bond lengths don’t match experiment even for elements &lt; Si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02892" y="3947790"/>
            <a:ext cx="394335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Expect  O-O length = 15 pm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Expect O=O length = 12 pm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197" y="1583471"/>
            <a:ext cx="4972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Example 1:  Ozone O</a:t>
            </a:r>
            <a:r>
              <a:rPr lang="en-US" sz="3200" b="1" baseline="-25000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93392" y="5324911"/>
            <a:ext cx="5190391" cy="1131079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0800000" scaled="0"/>
          </a:gradFill>
        </p:spPr>
        <p:txBody>
          <a:bodyPr wrap="square" rtlCol="0">
            <a:spAutoFit/>
          </a:bodyPr>
          <a:lstStyle/>
          <a:p>
            <a:r>
              <a:rPr lang="en-US" sz="2700" b="1" dirty="0"/>
              <a:t>Observe : Both bond lengths </a:t>
            </a:r>
          </a:p>
          <a:p>
            <a:r>
              <a:rPr lang="en-US" sz="2700" b="1" dirty="0"/>
              <a:t>are identical=13.5 pm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5951" y="2150343"/>
            <a:ext cx="41530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Lewis model prediction</a:t>
            </a:r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71" y="2924170"/>
            <a:ext cx="1884443" cy="8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58" y="5358867"/>
            <a:ext cx="1888332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24404" y="4909413"/>
            <a:ext cx="8572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100" dirty="0"/>
          </a:p>
        </p:txBody>
      </p:sp>
      <p:sp>
        <p:nvSpPr>
          <p:cNvPr id="19" name="TextBox 18"/>
          <p:cNvSpPr txBox="1"/>
          <p:nvPr/>
        </p:nvSpPr>
        <p:spPr>
          <a:xfrm>
            <a:off x="1774031" y="4900075"/>
            <a:ext cx="8572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100" dirty="0"/>
          </a:p>
        </p:txBody>
      </p:sp>
      <p:sp>
        <p:nvSpPr>
          <p:cNvPr id="20" name="TextBox 19"/>
          <p:cNvSpPr txBox="1"/>
          <p:nvPr/>
        </p:nvSpPr>
        <p:spPr>
          <a:xfrm>
            <a:off x="3405005" y="4900075"/>
            <a:ext cx="85725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4920" y="1464660"/>
            <a:ext cx="4174193" cy="23375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1456055"/>
            <a:ext cx="2057400" cy="584775"/>
          </a:xfrm>
          <a:prstGeom prst="rect">
            <a:avLst/>
          </a:prstGeom>
          <a:gradFill flip="none" rotWithShape="1">
            <a:gsLst>
              <a:gs pos="3800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This sucks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0777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7DA431E2FE0243099CCA19B2A23D5E16"/>
  <p:tag name="TPVERSION" val="5"/>
  <p:tag name="TPFULLVERSION" val="5.0.0.2212"/>
  <p:tag name="PPTVERSION" val="14"/>
  <p:tag name="TPOS" val="2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990000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2663</TotalTime>
  <Words>885</Words>
  <Application>Microsoft Office PowerPoint</Application>
  <PresentationFormat>On-screen Show (4:3)</PresentationFormat>
  <Paragraphs>178</Paragraphs>
  <Slides>27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Symbol</vt:lpstr>
      <vt:lpstr>Times New Roman</vt:lpstr>
      <vt:lpstr>Default Design</vt:lpstr>
      <vt:lpstr>ChemSketch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Alfred State</dc:creator>
  <cp:lastModifiedBy>Fong, Jerry</cp:lastModifiedBy>
  <cp:revision>252</cp:revision>
  <dcterms:created xsi:type="dcterms:W3CDTF">2006-08-18T01:25:19Z</dcterms:created>
  <dcterms:modified xsi:type="dcterms:W3CDTF">2015-11-30T19:30:56Z</dcterms:modified>
</cp:coreProperties>
</file>