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3" r:id="rId2"/>
    <p:sldId id="364" r:id="rId3"/>
    <p:sldId id="365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5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2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9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7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0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3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source=images&amp;cd=&amp;cad=rja&amp;docid=MB34-bI-d3QMrM&amp;tbnid=reGhVpRQkIQJYM:&amp;ved=0CAgQjRwwAA&amp;url=http://www.ced.berkeley.edu/cedarchives/profiles/day.htm&amp;ei=GEVlUsj0OpGy4AOh84C4CA&amp;psig=AFQjCNGCD1NkxKQ7QDUv4bk9ghi-4pbV0g&amp;ust=138245493701013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/url?sa=i&amp;rct=j&amp;q=&amp;esrc=s&amp;frm=1&amp;source=images&amp;cd=&amp;cad=rja&amp;docid=-gxl2SEqdM7LMM&amp;tbnid=06weENIRRX5b0M:&amp;ved=0CAUQjRw&amp;url=http://chemconnections.org/organic/chem227/227assign-13.html&amp;ei=iUZlUpaKK5el4AOJ74Fw&amp;psig=AFQjCNH9fRMpZr6t0gAzryZvssc-t1gc4A&amp;ust=138245529450813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5.bin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4.bin"/><Relationship Id="rId5" Type="http://schemas.openxmlformats.org/officeDocument/2006/relationships/tags" Target="../tags/tag5.xml"/><Relationship Id="rId10" Type="http://schemas.openxmlformats.org/officeDocument/2006/relationships/image" Target="../media/image19.wmf"/><Relationship Id="rId4" Type="http://schemas.openxmlformats.org/officeDocument/2006/relationships/tags" Target="../tags/tag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9.bin"/><Relationship Id="rId3" Type="http://schemas.openxmlformats.org/officeDocument/2006/relationships/tags" Target="../tags/tag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4.wmf"/><Relationship Id="rId2" Type="http://schemas.openxmlformats.org/officeDocument/2006/relationships/tags" Target="../tags/tag6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9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3.wmf"/><Relationship Id="rId4" Type="http://schemas.openxmlformats.org/officeDocument/2006/relationships/tags" Target="../tags/tag8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21.bin"/><Relationship Id="rId3" Type="http://schemas.openxmlformats.org/officeDocument/2006/relationships/tags" Target="../tags/tag11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5.w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13.xml"/><Relationship Id="rId10" Type="http://schemas.openxmlformats.org/officeDocument/2006/relationships/image" Target="../media/image34.wmf"/><Relationship Id="rId4" Type="http://schemas.openxmlformats.org/officeDocument/2006/relationships/tags" Target="../tags/tag12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5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7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43050" y="2686050"/>
            <a:ext cx="5715000" cy="237757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Rutherford &amp; Bohr 1910</a:t>
            </a:r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1) Atomic structure &amp; dimensions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2) </a:t>
            </a:r>
            <a:r>
              <a:rPr lang="en-US" sz="2700" b="1" dirty="0" err="1">
                <a:solidFill>
                  <a:srgbClr val="FF0000"/>
                </a:solidFill>
              </a:rPr>
              <a:t>p+n</a:t>
            </a:r>
            <a:r>
              <a:rPr lang="en-US" sz="2700" b="1" baseline="30000" dirty="0" err="1">
                <a:solidFill>
                  <a:srgbClr val="FF0000"/>
                </a:solidFill>
              </a:rPr>
              <a:t>o</a:t>
            </a:r>
            <a:r>
              <a:rPr lang="en-US" sz="2700" b="1" dirty="0">
                <a:solidFill>
                  <a:srgbClr val="FF0000"/>
                </a:solidFill>
              </a:rPr>
              <a:t> , e</a:t>
            </a:r>
            <a:r>
              <a:rPr lang="en-US" sz="2700" b="1" baseline="30000" dirty="0">
                <a:solidFill>
                  <a:srgbClr val="FF0000"/>
                </a:solidFill>
              </a:rPr>
              <a:t>-</a:t>
            </a:r>
            <a:r>
              <a:rPr lang="en-US" sz="2700" b="1" dirty="0">
                <a:solidFill>
                  <a:srgbClr val="FF0000"/>
                </a:solidFill>
              </a:rPr>
              <a:t>  bookkeeping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3) Crazy quantum models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960010"/>
            <a:ext cx="6858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Where we’ve been….</a:t>
            </a:r>
          </a:p>
        </p:txBody>
      </p:sp>
      <p:pic>
        <p:nvPicPr>
          <p:cNvPr id="3277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71650"/>
            <a:ext cx="1389595" cy="857250"/>
          </a:xfrm>
          <a:prstGeom prst="rect">
            <a:avLst/>
          </a:prstGeom>
          <a:noFill/>
        </p:spPr>
      </p:pic>
      <p:pic>
        <p:nvPicPr>
          <p:cNvPr id="32776" name="Picture 8" descr="http://www.33ff.com/flags/XL_flags/Denmark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71650"/>
            <a:ext cx="12573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3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1464306" y="2010948"/>
          <a:ext cx="510779" cy="347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306" y="2010948"/>
                        <a:ext cx="510779" cy="347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253163" y="1924481"/>
            <a:ext cx="2228850" cy="39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405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4050" b="1" dirty="0">
                <a:solidFill>
                  <a:srgbClr val="FF0066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r>
              <a:rPr lang="en-US" sz="4050" b="1" dirty="0">
                <a:solidFill>
                  <a:srgbClr val="FF0066"/>
                </a:solidFill>
              </a:rPr>
              <a:t>Nada</a:t>
            </a:r>
            <a:r>
              <a:rPr lang="en-US" sz="1500" b="1" dirty="0">
                <a:solidFill>
                  <a:srgbClr val="00259C"/>
                </a:solidFill>
              </a:rPr>
              <a:t>            </a:t>
            </a:r>
            <a:endParaRPr lang="en-US" sz="1500" b="1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6091742" y="4151711"/>
            <a:ext cx="1847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500" b="1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5577610" y="4171951"/>
            <a:ext cx="18473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100"/>
          </a:p>
          <a:p>
            <a:endParaRPr lang="en-US" sz="2100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314450" y="1236133"/>
            <a:ext cx="571500" cy="6001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/>
          </p:nvPr>
        </p:nvSpPr>
        <p:spPr>
          <a:xfrm>
            <a:off x="1717098" y="857250"/>
            <a:ext cx="5829300" cy="85725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What’s so curious ??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364839" y="3570491"/>
            <a:ext cx="3631367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Noble</a:t>
            </a:r>
            <a:r>
              <a:rPr lang="en-US" sz="2400" b="1" dirty="0">
                <a:latin typeface="Arial" charset="0"/>
              </a:rPr>
              <a:t>…because like all aristocrats they have nothing to do with any of the lower class elements.</a:t>
            </a:r>
            <a:endParaRPr lang="en-US" sz="24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514600" y="1485900"/>
            <a:ext cx="62655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The “Noble” Elements are utterly stable …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2514600" y="1932530"/>
            <a:ext cx="31170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/>
              <a:t>…And what’s with this number </a:t>
            </a:r>
            <a:r>
              <a:rPr lang="en-US" sz="3000" b="1" dirty="0">
                <a:solidFill>
                  <a:srgbClr val="FF0000"/>
                </a:solidFill>
              </a:rPr>
              <a:t>8</a:t>
            </a:r>
            <a:r>
              <a:rPr lang="en-US" sz="30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32834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 animBg="1"/>
      <p:bldP spid="96271" grpId="0"/>
      <p:bldP spid="962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857251"/>
            <a:ext cx="6743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crazy stability of the noble gas electronic configuration is the key to a  model for predicting ionic and near-ionic compound formulas.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71900" y="2912222"/>
            <a:ext cx="1428750" cy="784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</a:rPr>
              <a:t>Ca</a:t>
            </a:r>
            <a:r>
              <a:rPr lang="en-US" sz="4500" dirty="0" err="1"/>
              <a:t>O</a:t>
            </a:r>
            <a:endParaRPr lang="en-US" sz="4500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3721827"/>
            <a:ext cx="2743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0000"/>
                </a:solidFill>
              </a:rPr>
              <a:t>Ca</a:t>
            </a:r>
            <a:r>
              <a:rPr lang="en-US" sz="4050" dirty="0"/>
              <a:t>= </a:t>
            </a:r>
            <a:r>
              <a:rPr lang="en-US" sz="4050" dirty="0">
                <a:solidFill>
                  <a:srgbClr val="002060"/>
                </a:solidFill>
              </a:rPr>
              <a:t>[</a:t>
            </a:r>
            <a:r>
              <a:rPr lang="en-US" sz="4050" dirty="0" err="1">
                <a:solidFill>
                  <a:srgbClr val="002060"/>
                </a:solidFill>
              </a:rPr>
              <a:t>Ar</a:t>
            </a:r>
            <a:r>
              <a:rPr lang="en-US" sz="4050" dirty="0">
                <a:solidFill>
                  <a:srgbClr val="002060"/>
                </a:solidFill>
              </a:rPr>
              <a:t>]</a:t>
            </a:r>
            <a:r>
              <a:rPr lang="en-US" sz="4050" dirty="0"/>
              <a:t>4s</a:t>
            </a:r>
            <a:r>
              <a:rPr lang="en-US" sz="4050" baseline="30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0550" y="3721827"/>
            <a:ext cx="3371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O=[He]2s</a:t>
            </a:r>
            <a:r>
              <a:rPr lang="en-US" sz="4050" baseline="30000" dirty="0"/>
              <a:t>2</a:t>
            </a:r>
            <a:r>
              <a:rPr lang="en-US" sz="4050" dirty="0"/>
              <a:t>2p</a:t>
            </a:r>
            <a:r>
              <a:rPr lang="en-US" sz="4050" baseline="30000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7628" y="4414324"/>
            <a:ext cx="0" cy="5005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950" y="5129905"/>
            <a:ext cx="2514600" cy="7155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</a:rPr>
              <a:t>Ca</a:t>
            </a:r>
            <a:r>
              <a:rPr lang="en-US" sz="4050" baseline="30000" dirty="0">
                <a:solidFill>
                  <a:srgbClr val="FF0000"/>
                </a:solidFill>
              </a:rPr>
              <a:t>2+</a:t>
            </a:r>
            <a:r>
              <a:rPr lang="en-US" sz="4050" dirty="0"/>
              <a:t>=</a:t>
            </a:r>
            <a:r>
              <a:rPr lang="en-US" sz="4050" b="1" dirty="0">
                <a:solidFill>
                  <a:srgbClr val="002060"/>
                </a:solidFill>
              </a:rPr>
              <a:t>[</a:t>
            </a:r>
            <a:r>
              <a:rPr lang="en-US" sz="4050" b="1" dirty="0" err="1">
                <a:solidFill>
                  <a:srgbClr val="002060"/>
                </a:solidFill>
              </a:rPr>
              <a:t>Ar</a:t>
            </a:r>
            <a:r>
              <a:rPr lang="en-US" sz="4050" b="1" dirty="0">
                <a:solidFill>
                  <a:srgbClr val="002060"/>
                </a:solidFill>
              </a:rPr>
              <a:t>]</a:t>
            </a:r>
            <a:endParaRPr lang="en-US" sz="4050" b="1" baseline="30000" dirty="0"/>
          </a:p>
        </p:txBody>
      </p:sp>
      <p:sp>
        <p:nvSpPr>
          <p:cNvPr id="11" name="Freeform 10"/>
          <p:cNvSpPr/>
          <p:nvPr/>
        </p:nvSpPr>
        <p:spPr>
          <a:xfrm>
            <a:off x="3761509" y="3402676"/>
            <a:ext cx="3304310" cy="561456"/>
          </a:xfrm>
          <a:custGeom>
            <a:avLst/>
            <a:gdLst>
              <a:gd name="connsiteX0" fmla="*/ 0 w 4405746"/>
              <a:gd name="connsiteY0" fmla="*/ 748608 h 748608"/>
              <a:gd name="connsiteX1" fmla="*/ 1939637 w 4405746"/>
              <a:gd name="connsiteY1" fmla="*/ 194426 h 748608"/>
              <a:gd name="connsiteX2" fmla="*/ 3214255 w 4405746"/>
              <a:gd name="connsiteY2" fmla="*/ 463 h 748608"/>
              <a:gd name="connsiteX3" fmla="*/ 3782291 w 4405746"/>
              <a:gd name="connsiteY3" fmla="*/ 152863 h 748608"/>
              <a:gd name="connsiteX4" fmla="*/ 4405746 w 4405746"/>
              <a:gd name="connsiteY4" fmla="*/ 526935 h 7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746" h="748608">
                <a:moveTo>
                  <a:pt x="0" y="748608"/>
                </a:moveTo>
                <a:cubicBezTo>
                  <a:pt x="701964" y="533862"/>
                  <a:pt x="1403928" y="319117"/>
                  <a:pt x="1939637" y="194426"/>
                </a:cubicBezTo>
                <a:cubicBezTo>
                  <a:pt x="2475346" y="69735"/>
                  <a:pt x="2907146" y="7390"/>
                  <a:pt x="3214255" y="463"/>
                </a:cubicBezTo>
                <a:cubicBezTo>
                  <a:pt x="3521364" y="-6464"/>
                  <a:pt x="3583709" y="65118"/>
                  <a:pt x="3782291" y="152863"/>
                </a:cubicBezTo>
                <a:cubicBezTo>
                  <a:pt x="3980873" y="240608"/>
                  <a:pt x="4193309" y="383771"/>
                  <a:pt x="4405746" y="526935"/>
                </a:cubicBezTo>
              </a:path>
            </a:pathLst>
          </a:custGeom>
          <a:noFill/>
          <a:ln w="6032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Rectangle 11"/>
          <p:cNvSpPr/>
          <p:nvPr/>
        </p:nvSpPr>
        <p:spPr>
          <a:xfrm>
            <a:off x="3086100" y="3829050"/>
            <a:ext cx="685800" cy="585275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17648" y="4414324"/>
            <a:ext cx="0" cy="5005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43300" y="4983495"/>
            <a:ext cx="4457700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900" dirty="0"/>
              <a:t>O</a:t>
            </a:r>
            <a:r>
              <a:rPr lang="en-US" sz="3900" baseline="30000" dirty="0"/>
              <a:t>2-</a:t>
            </a:r>
            <a:r>
              <a:rPr lang="en-US" sz="3900" dirty="0"/>
              <a:t> =[He]2s</a:t>
            </a:r>
            <a:r>
              <a:rPr lang="en-US" sz="3900" baseline="30000" dirty="0"/>
              <a:t>2</a:t>
            </a:r>
            <a:r>
              <a:rPr lang="en-US" sz="3900" dirty="0"/>
              <a:t>2p</a:t>
            </a:r>
            <a:r>
              <a:rPr lang="en-US" sz="3900" baseline="30000" dirty="0"/>
              <a:t>6</a:t>
            </a:r>
            <a:r>
              <a:rPr lang="en-US" sz="3900" b="1" dirty="0">
                <a:solidFill>
                  <a:srgbClr val="002060"/>
                </a:solidFill>
              </a:rPr>
              <a:t>=[Ne]</a:t>
            </a:r>
            <a:endParaRPr lang="en-US" sz="39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8347" y="2912223"/>
            <a:ext cx="21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0250" y="4414326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Lose 2 e-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00" y="4414326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gain 2 e-</a:t>
            </a:r>
          </a:p>
        </p:txBody>
      </p:sp>
    </p:spTree>
    <p:extLst>
      <p:ext uri="{BB962C8B-B14F-4D97-AF65-F5344CB8AC3E}">
        <p14:creationId xmlns:p14="http://schemas.microsoft.com/office/powerpoint/2010/main" val="29354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85850" y="106522"/>
            <a:ext cx="58293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Lewis dot pix for atoms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764482" y="193426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O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428750" y="2628900"/>
            <a:ext cx="6000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7031893" y="1971675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7203343" y="1971675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7317643" y="2143125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7317643" y="2314575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7031893" y="2428875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7203343" y="2428875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1657350" y="1943101"/>
            <a:ext cx="857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Ca</a:t>
            </a:r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2286000" y="21717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2286000" y="23431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V="1">
            <a:off x="3881509" y="2230047"/>
            <a:ext cx="2857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100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029200" y="1885951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O</a:t>
            </a:r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5200650" y="188595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5372100" y="188595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4972050" y="21145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4972050" y="22860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5200650" y="24003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5372100" y="2400300"/>
            <a:ext cx="114300" cy="1143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5486400" y="2228850"/>
            <a:ext cx="114300" cy="114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100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5486400" y="2057400"/>
            <a:ext cx="114300" cy="114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100"/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5532332" y="1135221"/>
            <a:ext cx="5715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CC"/>
                </a:solidFill>
              </a:rPr>
              <a:t>-2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057650" y="1885951"/>
            <a:ext cx="857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086225" y="1160502"/>
            <a:ext cx="8001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/>
              <a:t>+2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0600" y="4572000"/>
            <a:ext cx="30670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</a:rPr>
              <a:t>Ca</a:t>
            </a:r>
            <a:r>
              <a:rPr lang="en-US" sz="4050" dirty="0"/>
              <a:t>= </a:t>
            </a:r>
            <a:r>
              <a:rPr lang="en-US" sz="4050" b="1" dirty="0">
                <a:solidFill>
                  <a:srgbClr val="002060"/>
                </a:solidFill>
              </a:rPr>
              <a:t>[</a:t>
            </a:r>
            <a:r>
              <a:rPr lang="en-US" sz="4050" b="1" dirty="0" err="1" smtClean="0">
                <a:solidFill>
                  <a:srgbClr val="002060"/>
                </a:solidFill>
              </a:rPr>
              <a:t>Ar</a:t>
            </a:r>
            <a:r>
              <a:rPr lang="en-US" sz="4050" b="1" dirty="0" smtClean="0">
                <a:solidFill>
                  <a:srgbClr val="002060"/>
                </a:solidFill>
              </a:rPr>
              <a:t>]</a:t>
            </a:r>
            <a:r>
              <a:rPr lang="en-US" sz="4050" dirty="0" smtClean="0">
                <a:solidFill>
                  <a:srgbClr val="FF0000"/>
                </a:solidFill>
              </a:rPr>
              <a:t>4s</a:t>
            </a:r>
            <a:r>
              <a:rPr lang="en-US" sz="4050" baseline="30000" dirty="0" smtClean="0">
                <a:solidFill>
                  <a:srgbClr val="FF0000"/>
                </a:solidFill>
              </a:rPr>
              <a:t>2</a:t>
            </a:r>
            <a:endParaRPr lang="en-US" sz="4050" b="1" baseline="30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57700" y="4572000"/>
            <a:ext cx="3371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O= </a:t>
            </a:r>
            <a:r>
              <a:rPr lang="en-US" sz="4050" b="1" dirty="0">
                <a:solidFill>
                  <a:srgbClr val="002060"/>
                </a:solidFill>
              </a:rPr>
              <a:t>[He]</a:t>
            </a:r>
            <a:r>
              <a:rPr lang="en-US" sz="4050" dirty="0">
                <a:solidFill>
                  <a:srgbClr val="0070C0"/>
                </a:solidFill>
              </a:rPr>
              <a:t>2s</a:t>
            </a:r>
            <a:r>
              <a:rPr lang="en-US" sz="4050" baseline="30000" dirty="0">
                <a:solidFill>
                  <a:srgbClr val="0070C0"/>
                </a:solidFill>
              </a:rPr>
              <a:t>2</a:t>
            </a:r>
            <a:r>
              <a:rPr lang="en-US" sz="4050" dirty="0">
                <a:solidFill>
                  <a:srgbClr val="0070C0"/>
                </a:solidFill>
              </a:rPr>
              <a:t>2p</a:t>
            </a:r>
            <a:r>
              <a:rPr lang="en-US" sz="4050" baseline="30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3980320" y="2627014"/>
            <a:ext cx="857250" cy="6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25" dirty="0" err="1"/>
              <a:t>Ar</a:t>
            </a:r>
            <a:endParaRPr lang="en-US" sz="3525" dirty="0"/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4686300" y="2857500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4686300" y="30549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4229100" y="26548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4400550" y="26548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2" name="Oval 24"/>
          <p:cNvSpPr>
            <a:spLocks noChangeArrowheads="1"/>
          </p:cNvSpPr>
          <p:nvPr/>
        </p:nvSpPr>
        <p:spPr bwMode="auto">
          <a:xfrm>
            <a:off x="4400550" y="32263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4229100" y="32263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4057650" y="28834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4057650" y="30549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068166" y="2712027"/>
            <a:ext cx="857250" cy="6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25" dirty="0"/>
              <a:t>Ne</a:t>
            </a: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5715000" y="2914650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5725391" y="31120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5268191" y="27120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5439641" y="27120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5439641" y="32835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5268191" y="32835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5096741" y="294062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5096741" y="3112077"/>
            <a:ext cx="114300" cy="1143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2" name="Freeform 1"/>
          <p:cNvSpPr/>
          <p:nvPr/>
        </p:nvSpPr>
        <p:spPr>
          <a:xfrm>
            <a:off x="3761509" y="4379768"/>
            <a:ext cx="3345873" cy="426027"/>
          </a:xfrm>
          <a:custGeom>
            <a:avLst/>
            <a:gdLst>
              <a:gd name="connsiteX0" fmla="*/ 0 w 4461164"/>
              <a:gd name="connsiteY0" fmla="*/ 568036 h 568036"/>
              <a:gd name="connsiteX1" fmla="*/ 124691 w 4461164"/>
              <a:gd name="connsiteY1" fmla="*/ 471054 h 568036"/>
              <a:gd name="connsiteX2" fmla="*/ 180110 w 4461164"/>
              <a:gd name="connsiteY2" fmla="*/ 443345 h 568036"/>
              <a:gd name="connsiteX3" fmla="*/ 318655 w 4461164"/>
              <a:gd name="connsiteY3" fmla="*/ 346364 h 568036"/>
              <a:gd name="connsiteX4" fmla="*/ 360219 w 4461164"/>
              <a:gd name="connsiteY4" fmla="*/ 304800 h 568036"/>
              <a:gd name="connsiteX5" fmla="*/ 401782 w 4461164"/>
              <a:gd name="connsiteY5" fmla="*/ 277091 h 568036"/>
              <a:gd name="connsiteX6" fmla="*/ 484910 w 4461164"/>
              <a:gd name="connsiteY6" fmla="*/ 207818 h 568036"/>
              <a:gd name="connsiteX7" fmla="*/ 540328 w 4461164"/>
              <a:gd name="connsiteY7" fmla="*/ 193964 h 568036"/>
              <a:gd name="connsiteX8" fmla="*/ 762000 w 4461164"/>
              <a:gd name="connsiteY8" fmla="*/ 152400 h 568036"/>
              <a:gd name="connsiteX9" fmla="*/ 817419 w 4461164"/>
              <a:gd name="connsiteY9" fmla="*/ 138545 h 568036"/>
              <a:gd name="connsiteX10" fmla="*/ 900546 w 4461164"/>
              <a:gd name="connsiteY10" fmla="*/ 110836 h 568036"/>
              <a:gd name="connsiteX11" fmla="*/ 1025237 w 4461164"/>
              <a:gd name="connsiteY11" fmla="*/ 83127 h 568036"/>
              <a:gd name="connsiteX12" fmla="*/ 1094510 w 4461164"/>
              <a:gd name="connsiteY12" fmla="*/ 69273 h 568036"/>
              <a:gd name="connsiteX13" fmla="*/ 1136073 w 4461164"/>
              <a:gd name="connsiteY13" fmla="*/ 55418 h 568036"/>
              <a:gd name="connsiteX14" fmla="*/ 1233055 w 4461164"/>
              <a:gd name="connsiteY14" fmla="*/ 27709 h 568036"/>
              <a:gd name="connsiteX15" fmla="*/ 1274619 w 4461164"/>
              <a:gd name="connsiteY15" fmla="*/ 13854 h 568036"/>
              <a:gd name="connsiteX16" fmla="*/ 1801091 w 4461164"/>
              <a:gd name="connsiteY16" fmla="*/ 0 h 568036"/>
              <a:gd name="connsiteX17" fmla="*/ 2272146 w 4461164"/>
              <a:gd name="connsiteY17" fmla="*/ 13854 h 568036"/>
              <a:gd name="connsiteX18" fmla="*/ 2410691 w 4461164"/>
              <a:gd name="connsiteY18" fmla="*/ 27709 h 568036"/>
              <a:gd name="connsiteX19" fmla="*/ 2867891 w 4461164"/>
              <a:gd name="connsiteY19" fmla="*/ 41564 h 568036"/>
              <a:gd name="connsiteX20" fmla="*/ 3034146 w 4461164"/>
              <a:gd name="connsiteY20" fmla="*/ 69273 h 568036"/>
              <a:gd name="connsiteX21" fmla="*/ 3089564 w 4461164"/>
              <a:gd name="connsiteY21" fmla="*/ 83127 h 568036"/>
              <a:gd name="connsiteX22" fmla="*/ 3131128 w 4461164"/>
              <a:gd name="connsiteY22" fmla="*/ 96982 h 568036"/>
              <a:gd name="connsiteX23" fmla="*/ 3325091 w 4461164"/>
              <a:gd name="connsiteY23" fmla="*/ 110836 h 568036"/>
              <a:gd name="connsiteX24" fmla="*/ 3491346 w 4461164"/>
              <a:gd name="connsiteY24" fmla="*/ 138545 h 568036"/>
              <a:gd name="connsiteX25" fmla="*/ 3560619 w 4461164"/>
              <a:gd name="connsiteY25" fmla="*/ 152400 h 568036"/>
              <a:gd name="connsiteX26" fmla="*/ 3851564 w 4461164"/>
              <a:gd name="connsiteY26" fmla="*/ 166254 h 568036"/>
              <a:gd name="connsiteX27" fmla="*/ 3990110 w 4461164"/>
              <a:gd name="connsiteY27" fmla="*/ 193964 h 568036"/>
              <a:gd name="connsiteX28" fmla="*/ 4045528 w 4461164"/>
              <a:gd name="connsiteY28" fmla="*/ 207818 h 568036"/>
              <a:gd name="connsiteX29" fmla="*/ 4114800 w 4461164"/>
              <a:gd name="connsiteY29" fmla="*/ 221673 h 568036"/>
              <a:gd name="connsiteX30" fmla="*/ 4197928 w 4461164"/>
              <a:gd name="connsiteY30" fmla="*/ 249382 h 568036"/>
              <a:gd name="connsiteX31" fmla="*/ 4281055 w 4461164"/>
              <a:gd name="connsiteY31" fmla="*/ 290945 h 568036"/>
              <a:gd name="connsiteX32" fmla="*/ 4322619 w 4461164"/>
              <a:gd name="connsiteY32" fmla="*/ 318654 h 568036"/>
              <a:gd name="connsiteX33" fmla="*/ 4405746 w 4461164"/>
              <a:gd name="connsiteY33" fmla="*/ 346364 h 568036"/>
              <a:gd name="connsiteX34" fmla="*/ 4461164 w 4461164"/>
              <a:gd name="connsiteY34" fmla="*/ 374073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61164" h="568036">
                <a:moveTo>
                  <a:pt x="0" y="568036"/>
                </a:moveTo>
                <a:cubicBezTo>
                  <a:pt x="41564" y="535709"/>
                  <a:pt x="77594" y="494602"/>
                  <a:pt x="124691" y="471054"/>
                </a:cubicBezTo>
                <a:cubicBezTo>
                  <a:pt x="143164" y="461818"/>
                  <a:pt x="162400" y="453971"/>
                  <a:pt x="180110" y="443345"/>
                </a:cubicBezTo>
                <a:cubicBezTo>
                  <a:pt x="206601" y="427450"/>
                  <a:pt x="289186" y="371623"/>
                  <a:pt x="318655" y="346364"/>
                </a:cubicBezTo>
                <a:cubicBezTo>
                  <a:pt x="333531" y="333613"/>
                  <a:pt x="345167" y="317343"/>
                  <a:pt x="360219" y="304800"/>
                </a:cubicBezTo>
                <a:cubicBezTo>
                  <a:pt x="373011" y="294140"/>
                  <a:pt x="388990" y="287751"/>
                  <a:pt x="401782" y="277091"/>
                </a:cubicBezTo>
                <a:cubicBezTo>
                  <a:pt x="437029" y="247718"/>
                  <a:pt x="442418" y="226029"/>
                  <a:pt x="484910" y="207818"/>
                </a:cubicBezTo>
                <a:cubicBezTo>
                  <a:pt x="502412" y="200317"/>
                  <a:pt x="522090" y="199435"/>
                  <a:pt x="540328" y="193964"/>
                </a:cubicBezTo>
                <a:cubicBezTo>
                  <a:pt x="688683" y="149457"/>
                  <a:pt x="560709" y="172528"/>
                  <a:pt x="762000" y="152400"/>
                </a:cubicBezTo>
                <a:cubicBezTo>
                  <a:pt x="780473" y="147782"/>
                  <a:pt x="799181" y="144017"/>
                  <a:pt x="817419" y="138545"/>
                </a:cubicBezTo>
                <a:cubicBezTo>
                  <a:pt x="845395" y="130152"/>
                  <a:pt x="871905" y="116564"/>
                  <a:pt x="900546" y="110836"/>
                </a:cubicBezTo>
                <a:cubicBezTo>
                  <a:pt x="1109476" y="69052"/>
                  <a:pt x="849144" y="122259"/>
                  <a:pt x="1025237" y="83127"/>
                </a:cubicBezTo>
                <a:cubicBezTo>
                  <a:pt x="1048225" y="78019"/>
                  <a:pt x="1071665" y="74984"/>
                  <a:pt x="1094510" y="69273"/>
                </a:cubicBezTo>
                <a:cubicBezTo>
                  <a:pt x="1108678" y="65731"/>
                  <a:pt x="1122085" y="59614"/>
                  <a:pt x="1136073" y="55418"/>
                </a:cubicBezTo>
                <a:cubicBezTo>
                  <a:pt x="1168276" y="45757"/>
                  <a:pt x="1200852" y="37370"/>
                  <a:pt x="1233055" y="27709"/>
                </a:cubicBezTo>
                <a:cubicBezTo>
                  <a:pt x="1247043" y="23513"/>
                  <a:pt x="1260032" y="14566"/>
                  <a:pt x="1274619" y="13854"/>
                </a:cubicBezTo>
                <a:cubicBezTo>
                  <a:pt x="1449962" y="5301"/>
                  <a:pt x="1625600" y="4618"/>
                  <a:pt x="1801091" y="0"/>
                </a:cubicBezTo>
                <a:lnTo>
                  <a:pt x="2272146" y="13854"/>
                </a:lnTo>
                <a:cubicBezTo>
                  <a:pt x="2318510" y="15961"/>
                  <a:pt x="2364329" y="25553"/>
                  <a:pt x="2410691" y="27709"/>
                </a:cubicBezTo>
                <a:cubicBezTo>
                  <a:pt x="2562996" y="34793"/>
                  <a:pt x="2715491" y="36946"/>
                  <a:pt x="2867891" y="41564"/>
                </a:cubicBezTo>
                <a:cubicBezTo>
                  <a:pt x="2923309" y="50800"/>
                  <a:pt x="2979641" y="55647"/>
                  <a:pt x="3034146" y="69273"/>
                </a:cubicBezTo>
                <a:cubicBezTo>
                  <a:pt x="3052619" y="73891"/>
                  <a:pt x="3071255" y="77896"/>
                  <a:pt x="3089564" y="83127"/>
                </a:cubicBezTo>
                <a:cubicBezTo>
                  <a:pt x="3103606" y="87139"/>
                  <a:pt x="3116624" y="95276"/>
                  <a:pt x="3131128" y="96982"/>
                </a:cubicBezTo>
                <a:cubicBezTo>
                  <a:pt x="3195503" y="104556"/>
                  <a:pt x="3260437" y="106218"/>
                  <a:pt x="3325091" y="110836"/>
                </a:cubicBezTo>
                <a:cubicBezTo>
                  <a:pt x="3436537" y="138698"/>
                  <a:pt x="3322693" y="112598"/>
                  <a:pt x="3491346" y="138545"/>
                </a:cubicBezTo>
                <a:cubicBezTo>
                  <a:pt x="3514620" y="142126"/>
                  <a:pt x="3537140" y="150594"/>
                  <a:pt x="3560619" y="152400"/>
                </a:cubicBezTo>
                <a:cubicBezTo>
                  <a:pt x="3657425" y="159847"/>
                  <a:pt x="3754582" y="161636"/>
                  <a:pt x="3851564" y="166254"/>
                </a:cubicBezTo>
                <a:cubicBezTo>
                  <a:pt x="3897746" y="175491"/>
                  <a:pt x="3944419" y="182542"/>
                  <a:pt x="3990110" y="193964"/>
                </a:cubicBezTo>
                <a:cubicBezTo>
                  <a:pt x="4008583" y="198582"/>
                  <a:pt x="4026940" y="203687"/>
                  <a:pt x="4045528" y="207818"/>
                </a:cubicBezTo>
                <a:cubicBezTo>
                  <a:pt x="4068515" y="212926"/>
                  <a:pt x="4092082" y="215477"/>
                  <a:pt x="4114800" y="221673"/>
                </a:cubicBezTo>
                <a:cubicBezTo>
                  <a:pt x="4142979" y="229358"/>
                  <a:pt x="4173625" y="233180"/>
                  <a:pt x="4197928" y="249382"/>
                </a:cubicBezTo>
                <a:cubicBezTo>
                  <a:pt x="4251642" y="285192"/>
                  <a:pt x="4223694" y="271826"/>
                  <a:pt x="4281055" y="290945"/>
                </a:cubicBezTo>
                <a:cubicBezTo>
                  <a:pt x="4294910" y="300181"/>
                  <a:pt x="4307403" y="311891"/>
                  <a:pt x="4322619" y="318654"/>
                </a:cubicBezTo>
                <a:cubicBezTo>
                  <a:pt x="4349310" y="330517"/>
                  <a:pt x="4378037" y="337128"/>
                  <a:pt x="4405746" y="346364"/>
                </a:cubicBezTo>
                <a:cubicBezTo>
                  <a:pt x="4453507" y="362285"/>
                  <a:pt x="4436983" y="349890"/>
                  <a:pt x="4461164" y="374073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9" name="Freeform 58"/>
          <p:cNvSpPr/>
          <p:nvPr/>
        </p:nvSpPr>
        <p:spPr>
          <a:xfrm>
            <a:off x="2263293" y="1771039"/>
            <a:ext cx="422757" cy="311575"/>
          </a:xfrm>
          <a:custGeom>
            <a:avLst/>
            <a:gdLst>
              <a:gd name="connsiteX0" fmla="*/ 0 w 991312"/>
              <a:gd name="connsiteY0" fmla="*/ 313346 h 564023"/>
              <a:gd name="connsiteX1" fmla="*/ 256374 w 991312"/>
              <a:gd name="connsiteY1" fmla="*/ 48427 h 564023"/>
              <a:gd name="connsiteX2" fmla="*/ 538385 w 991312"/>
              <a:gd name="connsiteY2" fmla="*/ 22789 h 564023"/>
              <a:gd name="connsiteX3" fmla="*/ 692210 w 991312"/>
              <a:gd name="connsiteY3" fmla="*/ 185159 h 564023"/>
              <a:gd name="connsiteX4" fmla="*/ 743484 w 991312"/>
              <a:gd name="connsiteY4" fmla="*/ 347530 h 564023"/>
              <a:gd name="connsiteX5" fmla="*/ 769122 w 991312"/>
              <a:gd name="connsiteY5" fmla="*/ 398804 h 564023"/>
              <a:gd name="connsiteX6" fmla="*/ 914400 w 991312"/>
              <a:gd name="connsiteY6" fmla="*/ 544083 h 564023"/>
              <a:gd name="connsiteX7" fmla="*/ 991312 w 991312"/>
              <a:gd name="connsiteY7" fmla="*/ 518445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2" h="564023">
                <a:moveTo>
                  <a:pt x="0" y="313346"/>
                </a:moveTo>
                <a:cubicBezTo>
                  <a:pt x="83321" y="205099"/>
                  <a:pt x="166643" y="96853"/>
                  <a:pt x="256374" y="48427"/>
                </a:cubicBezTo>
                <a:cubicBezTo>
                  <a:pt x="346105" y="1"/>
                  <a:pt x="465746" y="0"/>
                  <a:pt x="538385" y="22789"/>
                </a:cubicBezTo>
                <a:cubicBezTo>
                  <a:pt x="611024" y="45578"/>
                  <a:pt x="658027" y="131036"/>
                  <a:pt x="692210" y="185159"/>
                </a:cubicBezTo>
                <a:cubicBezTo>
                  <a:pt x="726393" y="239282"/>
                  <a:pt x="730665" y="311923"/>
                  <a:pt x="743484" y="347530"/>
                </a:cubicBezTo>
                <a:cubicBezTo>
                  <a:pt x="756303" y="383137"/>
                  <a:pt x="740636" y="366045"/>
                  <a:pt x="769122" y="398804"/>
                </a:cubicBezTo>
                <a:cubicBezTo>
                  <a:pt x="797608" y="431563"/>
                  <a:pt x="877369" y="524143"/>
                  <a:pt x="914400" y="544083"/>
                </a:cubicBezTo>
                <a:cubicBezTo>
                  <a:pt x="951431" y="564023"/>
                  <a:pt x="971371" y="541234"/>
                  <a:pt x="991312" y="518445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75" name="TextBox 74"/>
          <p:cNvSpPr txBox="1"/>
          <p:nvPr/>
        </p:nvSpPr>
        <p:spPr>
          <a:xfrm>
            <a:off x="1485900" y="3975083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[CORE]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75989" y="4004752"/>
            <a:ext cx="2000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VALENCE</a:t>
            </a:r>
            <a:r>
              <a:rPr lang="en-US" sz="2700" b="1" dirty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37287" y="5429945"/>
            <a:ext cx="51557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=</a:t>
            </a:r>
            <a:r>
              <a:rPr lang="en-US" sz="4050" dirty="0" smtClean="0"/>
              <a:t> </a:t>
            </a:r>
            <a:r>
              <a:rPr lang="en-US" sz="4050" b="1" dirty="0">
                <a:solidFill>
                  <a:srgbClr val="002060"/>
                </a:solidFill>
              </a:rPr>
              <a:t>[</a:t>
            </a:r>
            <a:r>
              <a:rPr lang="en-US" sz="4050" b="1" dirty="0" smtClean="0">
                <a:solidFill>
                  <a:srgbClr val="002060"/>
                </a:solidFill>
              </a:rPr>
              <a:t>He]</a:t>
            </a:r>
            <a:r>
              <a:rPr lang="en-US" sz="4050" dirty="0" smtClean="0">
                <a:solidFill>
                  <a:srgbClr val="0070C0"/>
                </a:solidFill>
              </a:rPr>
              <a:t>2s</a:t>
            </a:r>
            <a:r>
              <a:rPr lang="en-US" sz="4050" baseline="30000" dirty="0" smtClean="0">
                <a:solidFill>
                  <a:srgbClr val="0070C0"/>
                </a:solidFill>
              </a:rPr>
              <a:t>2</a:t>
            </a:r>
            <a:r>
              <a:rPr lang="en-US" sz="4050" dirty="0" smtClean="0">
                <a:solidFill>
                  <a:srgbClr val="0070C0"/>
                </a:solidFill>
              </a:rPr>
              <a:t>2p</a:t>
            </a:r>
            <a:r>
              <a:rPr lang="en-US" sz="4050" baseline="30000" dirty="0" smtClean="0">
                <a:solidFill>
                  <a:srgbClr val="0070C0"/>
                </a:solidFill>
              </a:rPr>
              <a:t>6</a:t>
            </a:r>
            <a:r>
              <a:rPr lang="en-US" sz="4050" b="1" dirty="0" smtClean="0">
                <a:solidFill>
                  <a:srgbClr val="0000FF"/>
                </a:solidFill>
              </a:rPr>
              <a:t>=[Ne]</a:t>
            </a:r>
            <a:endParaRPr lang="en-US" sz="4050" b="1" baseline="30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088" y="5327706"/>
            <a:ext cx="278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=   [</a:t>
            </a:r>
            <a:r>
              <a:rPr lang="en-US" sz="4000" b="1" dirty="0" err="1" smtClean="0">
                <a:solidFill>
                  <a:srgbClr val="002060"/>
                </a:solidFill>
              </a:rPr>
              <a:t>Ar</a:t>
            </a:r>
            <a:r>
              <a:rPr lang="en-US" sz="4000" b="1" dirty="0" smtClean="0">
                <a:solidFill>
                  <a:srgbClr val="002060"/>
                </a:solidFill>
              </a:rPr>
              <a:t>]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40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-0.00157 -0.00648 -0.0099 -0.00949 -0.01493 -0.01111 C -0.02518 -0.01435 -0.03611 -0.02014 -0.0467 -0.02106 C -0.05417 -0.02176 -0.06163 -0.02199 -0.0691 -0.02245 C -0.0724 -0.02361 -0.07604 -0.02361 -0.07934 -0.02477 C -0.09236 -0.02939 -0.10434 -0.03935 -0.11771 -0.04352 C -0.12361 -0.04884 -0.12709 -0.04861 -0.13455 -0.04977 C -0.15729 -0.05347 -0.17587 -0.05509 -0.2 -0.05602 C -0.24063 -0.06064 -0.27101 -0.05787 -0.31771 -0.05717 C -0.32518 -0.05486 -0.33247 -0.05416 -0.34011 -0.05347 C -0.35278 -0.04977 -0.34566 -0.05115 -0.36163 -0.04977 C -0.37952 -0.04398 -0.39722 -0.03727 -0.41493 -0.02986 C -0.42136 -0.02384 -0.42952 -0.02129 -0.43646 -0.0162 C -0.44184 -0.01227 -0.44913 -0.00416 -0.45313 0.00255 C -0.45486 0.00533 -0.45591 0.0088 -0.45782 0.01135 C -0.46302 0.01829 -0.46146 0.01505 -0.46354 0.02014 " pathEditMode="relative" rAng="0" ptsTypes="AAAAAAAAAAAAAAAA">
                                      <p:cBhvr>
                                        <p:cTn id="69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-0.00157 -0.00648 -0.0099 -0.00949 -0.01493 -0.01111 C -0.02518 -0.01435 -0.03611 -0.02014 -0.0467 -0.02106 C -0.05417 -0.02176 -0.06163 -0.02199 -0.0691 -0.02245 C -0.0724 -0.02361 -0.07604 -0.02361 -0.07934 -0.02477 C -0.09236 -0.02939 -0.10434 -0.03935 -0.11771 -0.04352 C -0.12361 -0.04884 -0.12709 -0.04861 -0.13455 -0.04977 C -0.15729 -0.05347 -0.17587 -0.05509 -0.2 -0.05602 C -0.24063 -0.06064 -0.27101 -0.05787 -0.31771 -0.05717 C -0.32518 -0.05486 -0.33247 -0.05416 -0.34011 -0.05347 C -0.35278 -0.04977 -0.34566 -0.05115 -0.36163 -0.04977 C -0.37969 -0.04398 -0.39722 -0.03727 -0.41493 -0.02986 C -0.42136 -0.02384 -0.42952 -0.02129 -0.43646 -0.0162 C -0.44184 -0.01227 -0.44913 -0.00416 -0.45313 0.00255 C -0.45486 0.00533 -0.45591 0.0088 -0.45782 0.01135 C -0.46302 0.01829 -0.46146 0.01505 -0.46354 0.02014 " pathEditMode="relative" rAng="0" ptsTypes="AAAAAAAAAAAAAAAA">
                                      <p:cBhvr>
                                        <p:cTn id="71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-0.00157 -0.00648 -0.0099 -0.00949 -0.01493 -0.01111 C -0.02518 -0.01435 -0.03611 -0.02014 -0.0467 -0.02106 C -0.05417 -0.02176 -0.06163 -0.02199 -0.0691 -0.02245 C -0.0724 -0.02361 -0.07604 -0.02361 -0.07934 -0.02477 C -0.09236 -0.02939 -0.10434 -0.03935 -0.11771 -0.04352 C -0.12361 -0.04884 -0.12709 -0.04861 -0.13455 -0.04977 C -0.15729 -0.05347 -0.17587 -0.05509 -0.2 -0.05602 C -0.24063 -0.06064 -0.27101 -0.05787 -0.31771 -0.05717 C -0.32518 -0.05486 -0.33247 -0.05416 -0.34011 -0.05347 C -0.35278 -0.04977 -0.34566 -0.05115 -0.36163 -0.04977 C -0.37969 -0.04398 -0.39722 -0.03727 -0.41493 -0.02986 C -0.42136 -0.02384 -0.42952 -0.02129 -0.43646 -0.0162 C -0.44184 -0.01227 -0.44913 -0.00416 -0.45313 0.00255 C -0.45486 0.00533 -0.45591 0.0088 -0.45782 0.01135 C -0.46302 0.01829 -0.46146 0.01505 -0.46354 0.02014 " pathEditMode="relative" rAng="0" ptsTypes="AAAAAAAAAAAAAAAA">
                                      <p:cBhvr>
                                        <p:cTn id="7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-0.00157 -0.00648 -0.0099 -0.00949 -0.01493 -0.01111 C -0.02518 -0.01435 -0.03611 -0.02014 -0.0467 -0.02106 C -0.05417 -0.02176 -0.06163 -0.02199 -0.0691 -0.02245 C -0.0724 -0.02361 -0.07604 -0.02361 -0.07934 -0.02477 C -0.09236 -0.02939 -0.10434 -0.03935 -0.11771 -0.04352 C -0.12361 -0.04884 -0.12709 -0.04861 -0.13455 -0.04977 C -0.15729 -0.05347 -0.17587 -0.05509 -0.2 -0.05602 C -0.24063 -0.06064 -0.27101 -0.05787 -0.31771 -0.05717 C -0.32518 -0.05486 -0.33247 -0.05416 -0.34011 -0.05347 C -0.35278 -0.04977 -0.34566 -0.05115 -0.36163 -0.04977 C -0.37969 -0.04398 -0.39722 -0.03727 -0.41493 -0.02986 C -0.42136 -0.02384 -0.42952 -0.02129 -0.43646 -0.0162 C -0.44184 -0.01227 -0.44913 -0.00416 -0.45313 0.00255 C -0.45486 0.00533 -0.45591 0.0088 -0.45782 0.01135 C -0.46302 0.01829 -0.46146 0.01505 -0.46354 0.02014 " pathEditMode="relative" rAng="0" ptsTypes="AAAAAAAAAAAAAAAA">
                                      <p:cBhvr>
                                        <p:cTn id="75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C -0.00157 -0.00648 -0.0099 -0.00949 -0.01493 -0.01111 C -0.02518 -0.01435 -0.03611 -0.02014 -0.0467 -0.02106 C -0.05417 -0.02176 -0.06163 -0.02199 -0.0691 -0.02245 C -0.0724 -0.02361 -0.07604 -0.02361 -0.07934 -0.02477 C -0.09236 -0.0294 -0.10434 -0.03935 -0.11771 -0.04352 C -0.12361 -0.04884 -0.12709 -0.04861 -0.13455 -0.04977 C -0.15729 -0.05347 -0.17587 -0.05509 -0.2 -0.05602 C -0.24063 -0.06065 -0.27101 -0.05787 -0.31771 -0.05718 C -0.32518 -0.05486 -0.33247 -0.05417 -0.34011 -0.05347 C -0.35278 -0.04977 -0.34566 -0.05116 -0.36163 -0.04977 C -0.37969 -0.04398 -0.39722 -0.03727 -0.41493 -0.02986 C -0.42136 -0.02384 -0.42952 -0.0213 -0.43646 -0.0162 C -0.44184 -0.01227 -0.44913 -0.00417 -0.45313 0.00255 C -0.45486 0.00532 -0.45591 0.0088 -0.45782 0.01134 C -0.46302 0.01829 -0.46146 0.01505 -0.46354 0.02014 " pathEditMode="relative" rAng="0" ptsTypes="AAAAAAAAAAAAAAAA">
                                      <p:cBhvr>
                                        <p:cTn id="77" dur="2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C -0.00157 -0.00648 -0.0099 -0.00949 -0.01493 -0.01111 C -0.02518 -0.01435 -0.03611 -0.02014 -0.0467 -0.02106 C -0.05417 -0.02176 -0.06163 -0.02199 -0.0691 -0.02245 C -0.0724 -0.02361 -0.07604 -0.02361 -0.07934 -0.02477 C -0.09236 -0.0294 -0.10434 -0.03935 -0.11771 -0.04352 C -0.12361 -0.04884 -0.12709 -0.04861 -0.13455 -0.04977 C -0.15729 -0.05347 -0.17587 -0.05509 -0.2 -0.05602 C -0.24063 -0.06065 -0.27101 -0.05787 -0.31771 -0.05718 C -0.32518 -0.05486 -0.33247 -0.05417 -0.34011 -0.05347 C -0.35278 -0.04977 -0.34566 -0.05116 -0.36163 -0.04977 C -0.37952 -0.04398 -0.39722 -0.03727 -0.41493 -0.02986 C -0.42136 -0.02384 -0.42952 -0.0213 -0.43646 -0.0162 C -0.44184 -0.01227 -0.44913 -0.00417 -0.45313 0.00255 C -0.45486 0.00532 -0.45591 0.0088 -0.45782 0.01134 C -0.46302 0.01829 -0.46146 0.01505 -0.46354 0.02014 " pathEditMode="relative" rAng="0" ptsTypes="AAAAAAAAAAAAAAAA">
                                      <p:cBhvr>
                                        <p:cTn id="79" dur="2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204 C 0.00156 -0.01852 -0.00677 -0.02153 -0.01181 -0.02315 C -0.02205 -0.02639 -0.03299 -0.03218 -0.04358 -0.03311 C -0.05104 -0.0338 -0.05851 -0.03403 -0.06598 -0.03449 C -0.06927 -0.03565 -0.07292 -0.03565 -0.07622 -0.03681 C -0.08924 -0.04144 -0.10122 -0.05139 -0.11459 -0.05556 C -0.12049 -0.06088 -0.12396 -0.06065 -0.13143 -0.06181 C -0.15417 -0.06551 -0.17275 -0.06713 -0.19688 -0.06806 C -0.2375 -0.07269 -0.26788 -0.06991 -0.31459 -0.06922 C -0.32205 -0.0669 -0.32934 -0.06621 -0.33698 -0.06551 C -0.34966 -0.06181 -0.34254 -0.0632 -0.35851 -0.06181 C -0.37639 -0.05602 -0.3941 -0.04931 -0.41181 -0.0419 C -0.41823 -0.03588 -0.42639 -0.03334 -0.43334 -0.02824 C -0.43872 -0.02431 -0.44601 -0.01621 -0.45 -0.00949 C -0.45174 -0.00672 -0.45278 -0.00324 -0.45469 -0.0007 C -0.4599 0.00625 -0.45834 0.00301 -0.46042 0.0081 " pathEditMode="relative" rAng="0" ptsTypes="AAAAAAAAAAAAAAAA">
                                      <p:cBhvr>
                                        <p:cTn id="81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3" grpId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/>
      <p:bldP spid="104465" grpId="0" animBg="1"/>
      <p:bldP spid="104466" grpId="0" animBg="1"/>
      <p:bldP spid="104486" grpId="0" animBg="1"/>
      <p:bldP spid="104488" grpId="0"/>
      <p:bldP spid="104489" grpId="0" animBg="1"/>
      <p:bldP spid="104490" grpId="0" animBg="1"/>
      <p:bldP spid="104491" grpId="0" animBg="1"/>
      <p:bldP spid="104492" grpId="0" animBg="1"/>
      <p:bldP spid="104493" grpId="0" animBg="1"/>
      <p:bldP spid="104494" grpId="0" animBg="1"/>
      <p:bldP spid="104495" grpId="0" animBg="1"/>
      <p:bldP spid="104496" grpId="0" animBg="1"/>
      <p:bldP spid="104497" grpId="0" animBg="1"/>
      <p:bldP spid="51" grpId="0"/>
      <p:bldP spid="52" grpId="0" animBg="1"/>
      <p:bldP spid="56" grpId="0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" grpId="0" animBg="1"/>
      <p:bldP spid="59" grpId="0" animBg="1"/>
      <p:bldP spid="75" grpId="0"/>
      <p:bldP spid="77" grpId="0"/>
      <p:bldP spid="5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571751"/>
            <a:ext cx="6229350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14450" y="697410"/>
            <a:ext cx="6991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Cations</a:t>
            </a:r>
            <a:r>
              <a:rPr lang="en-US" sz="3000" b="1" dirty="0">
                <a:solidFill>
                  <a:srgbClr val="FF0000"/>
                </a:solidFill>
              </a:rPr>
              <a:t>: count left to </a:t>
            </a:r>
            <a:r>
              <a:rPr lang="en-US" sz="3000" b="1" dirty="0" err="1">
                <a:solidFill>
                  <a:srgbClr val="FF0000"/>
                </a:solidFill>
              </a:rPr>
              <a:t>col</a:t>
            </a:r>
            <a:r>
              <a:rPr lang="en-US" sz="3000" b="1" dirty="0">
                <a:solidFill>
                  <a:srgbClr val="FF0000"/>
                </a:solidFill>
              </a:rPr>
              <a:t> 8 for + 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450" y="1186132"/>
            <a:ext cx="7296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Anions: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0070C0"/>
                </a:solidFill>
              </a:rPr>
              <a:t>count right to </a:t>
            </a:r>
            <a:r>
              <a:rPr lang="en-US" sz="3000" b="1" dirty="0" err="1">
                <a:solidFill>
                  <a:srgbClr val="0070C0"/>
                </a:solidFill>
              </a:rPr>
              <a:t>col</a:t>
            </a:r>
            <a:r>
              <a:rPr lang="en-US" sz="3000" b="1" dirty="0">
                <a:solidFill>
                  <a:srgbClr val="0070C0"/>
                </a:solidFill>
              </a:rPr>
              <a:t> 8 for - charge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4450" y="57776"/>
            <a:ext cx="62293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 quick visual way to know element charges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2971800"/>
            <a:ext cx="8001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9350" y="2571751"/>
            <a:ext cx="514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-3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28750" y="2914650"/>
            <a:ext cx="514350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3050" y="2400301"/>
            <a:ext cx="628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+2</a:t>
            </a:r>
          </a:p>
        </p:txBody>
      </p:sp>
      <p:pic>
        <p:nvPicPr>
          <p:cNvPr id="17" name="Picture 5" descr="hearno evil see no evil 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3771900"/>
            <a:ext cx="3314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71700" y="2743200"/>
            <a:ext cx="3200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…</a:t>
            </a:r>
            <a:r>
              <a:rPr lang="en-US" sz="3000" b="1" u="sng" dirty="0">
                <a:solidFill>
                  <a:srgbClr val="FF0000"/>
                </a:solidFill>
              </a:rPr>
              <a:t>but</a:t>
            </a:r>
            <a:r>
              <a:rPr lang="en-US" sz="2700" dirty="0"/>
              <a:t> don’t do this with transition metals</a:t>
            </a:r>
          </a:p>
        </p:txBody>
      </p:sp>
    </p:spTree>
    <p:extLst>
      <p:ext uri="{BB962C8B-B14F-4D97-AF65-F5344CB8AC3E}">
        <p14:creationId xmlns:p14="http://schemas.microsoft.com/office/powerpoint/2010/main" val="32845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57250"/>
            <a:ext cx="781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Knowing </a:t>
            </a:r>
            <a:r>
              <a:rPr lang="en-US" sz="3600" dirty="0">
                <a:solidFill>
                  <a:srgbClr val="FF0000"/>
                </a:solidFill>
              </a:rPr>
              <a:t>cation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70C0"/>
                </a:solidFill>
              </a:rPr>
              <a:t>anion</a:t>
            </a:r>
            <a:r>
              <a:rPr lang="en-US" sz="3600" dirty="0"/>
              <a:t> charges lets us predict binary compound  </a:t>
            </a:r>
            <a:r>
              <a:rPr lang="en-US" sz="3600" dirty="0" smtClean="0"/>
              <a:t>formulas (you’ve already seen this)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50" y="4171951"/>
            <a:ext cx="8572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Na   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6450" y="4171951"/>
            <a:ext cx="8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1900" y="3657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657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0" y="2514601"/>
            <a:ext cx="64579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EXAMPLE: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Predict  compound made of </a:t>
            </a:r>
            <a:r>
              <a:rPr lang="en-US" sz="3000" dirty="0">
                <a:solidFill>
                  <a:srgbClr val="FF0000"/>
                </a:solidFill>
              </a:rPr>
              <a:t>Na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17" y="3888433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1)FIND PREFERRED CHARGES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52400" y="4800601"/>
            <a:ext cx="4267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2)“</a:t>
            </a:r>
            <a:r>
              <a:rPr lang="en-US" sz="2400" b="1" dirty="0"/>
              <a:t>CROSS” CHARGE MAGNITUDES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57700" y="4171950"/>
            <a:ext cx="1714500" cy="74295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7925" y="4592852"/>
            <a:ext cx="4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29150" y="4114800"/>
            <a:ext cx="1200150" cy="685800"/>
          </a:xfrm>
          <a:prstGeom prst="straightConnector1">
            <a:avLst/>
          </a:prstGeom>
          <a:ln w="635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4572001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25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 build="allAtOnce"/>
      <p:bldP spid="8" grpId="0" animBg="1"/>
      <p:bldP spid="9" grpId="0"/>
      <p:bldP spid="10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086" y="-52248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In-Class practice:   </a:t>
            </a:r>
          </a:p>
          <a:p>
            <a:r>
              <a:rPr lang="en-US" sz="3600" dirty="0"/>
              <a:t>Deducing formulas for ionic compounds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6100" y="2392982"/>
            <a:ext cx="24574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</a:rPr>
              <a:t>Ca</a:t>
            </a:r>
            <a:r>
              <a:rPr lang="en-US" sz="4050" b="1" dirty="0"/>
              <a:t> + </a:t>
            </a:r>
            <a:r>
              <a:rPr lang="en-US" sz="4050" b="1" dirty="0" err="1"/>
              <a:t>Cl</a:t>
            </a:r>
            <a:endParaRPr lang="en-US" sz="405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86100" y="3085479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Al</a:t>
            </a:r>
            <a:r>
              <a:rPr lang="en-US" sz="4050" b="1" dirty="0"/>
              <a:t> + 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4814" y="3777977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B</a:t>
            </a:r>
            <a:r>
              <a:rPr lang="en-US" sz="4050" b="1" dirty="0"/>
              <a:t> + 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454352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K</a:t>
            </a:r>
            <a:r>
              <a:rPr lang="en-US" sz="4050" b="1" dirty="0"/>
              <a:t> + 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050" y="5029200"/>
            <a:ext cx="24574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  Mg</a:t>
            </a:r>
            <a:r>
              <a:rPr lang="en-US" sz="4050" b="1" dirty="0"/>
              <a:t>+ 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100" y="2392982"/>
            <a:ext cx="171450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Ca</a:t>
            </a:r>
            <a:r>
              <a:rPr lang="en-US" sz="4050" b="1" dirty="0"/>
              <a:t>Cl</a:t>
            </a:r>
            <a:r>
              <a:rPr lang="en-US" sz="4050" b="1" baseline="-25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7686" y="3079663"/>
            <a:ext cx="1698914" cy="7155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Al</a:t>
            </a:r>
            <a:r>
              <a:rPr lang="en-US" sz="4050" b="1" baseline="-25000" dirty="0">
                <a:solidFill>
                  <a:srgbClr val="FF0000"/>
                </a:solidFill>
              </a:rPr>
              <a:t>2</a:t>
            </a:r>
            <a:r>
              <a:rPr lang="en-US" sz="4050" b="1" dirty="0"/>
              <a:t>O</a:t>
            </a:r>
            <a:r>
              <a:rPr lang="en-US" sz="4050" b="1" baseline="-25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7687" y="3777977"/>
            <a:ext cx="171450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B</a:t>
            </a:r>
            <a:r>
              <a:rPr lang="en-US" sz="4050" b="1" dirty="0"/>
              <a:t>N</a:t>
            </a:r>
            <a:endParaRPr lang="en-US" sz="405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5229" y="4470474"/>
            <a:ext cx="1631372" cy="7155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K</a:t>
            </a:r>
            <a:r>
              <a:rPr lang="en-US" sz="4050" b="1" baseline="-25000" dirty="0">
                <a:solidFill>
                  <a:srgbClr val="FF0000"/>
                </a:solidFill>
              </a:rPr>
              <a:t>2</a:t>
            </a:r>
            <a:r>
              <a:rPr lang="en-US" sz="4050" b="1" dirty="0"/>
              <a:t>S</a:t>
            </a:r>
            <a:endParaRPr lang="en-US" sz="405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7686" y="5141914"/>
            <a:ext cx="207991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Mg</a:t>
            </a:r>
            <a:r>
              <a:rPr lang="en-US" sz="4050" b="1" baseline="-25000" dirty="0">
                <a:solidFill>
                  <a:srgbClr val="FF0000"/>
                </a:solidFill>
              </a:rPr>
              <a:t>3</a:t>
            </a:r>
            <a:r>
              <a:rPr lang="en-US" sz="4050" b="1" dirty="0"/>
              <a:t>As</a:t>
            </a:r>
            <a:r>
              <a:rPr lang="en-US" sz="405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01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4057650"/>
            <a:ext cx="2071480" cy="18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0" y="1371600"/>
            <a:ext cx="611505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Another dumb Doc question:</a:t>
            </a:r>
          </a:p>
          <a:p>
            <a:r>
              <a:rPr lang="en-US" sz="2700" b="1" dirty="0"/>
              <a:t>“</a:t>
            </a:r>
            <a:r>
              <a:rPr lang="en-US" sz="3300" b="1" i="1" dirty="0">
                <a:solidFill>
                  <a:srgbClr val="002060"/>
                </a:solidFill>
              </a:rPr>
              <a:t>If the atoms in a compound don’t light up the bulb (not </a:t>
            </a:r>
            <a:r>
              <a:rPr lang="en-US" sz="3300" b="1" i="1" dirty="0">
                <a:solidFill>
                  <a:srgbClr val="FF0000"/>
                </a:solidFill>
              </a:rPr>
              <a:t>ionic</a:t>
            </a:r>
            <a:r>
              <a:rPr lang="en-US" sz="3300" b="1" i="1" dirty="0">
                <a:solidFill>
                  <a:srgbClr val="002060"/>
                </a:solidFill>
              </a:rPr>
              <a:t>)  then how are the electrons distributed if not like </a:t>
            </a:r>
            <a:r>
              <a:rPr lang="en-US" sz="3300" b="1" i="1" dirty="0">
                <a:solidFill>
                  <a:srgbClr val="FF0000"/>
                </a:solidFill>
              </a:rPr>
              <a:t>ionic</a:t>
            </a:r>
            <a:r>
              <a:rPr lang="en-US" sz="3300" b="1" i="1" dirty="0">
                <a:solidFill>
                  <a:srgbClr val="002060"/>
                </a:solidFill>
              </a:rPr>
              <a:t> case ??”</a:t>
            </a:r>
          </a:p>
          <a:p>
            <a:endParaRPr lang="en-US" sz="33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655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143000" y="2800351"/>
            <a:ext cx="6743700" cy="32316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 Americans land…</a:t>
            </a:r>
          </a:p>
          <a:p>
            <a:pPr>
              <a:spcBef>
                <a:spcPct val="50000"/>
              </a:spcBef>
            </a:pPr>
            <a:r>
              <a:rPr lang="en-US" sz="2250" b="1" dirty="0"/>
              <a:t>G. N. Lewis 1925 AD</a:t>
            </a:r>
            <a:r>
              <a:rPr lang="en-US" sz="2250" dirty="0"/>
              <a:t>: </a:t>
            </a:r>
            <a:r>
              <a:rPr lang="en-US" sz="2250" b="1" dirty="0">
                <a:solidFill>
                  <a:srgbClr val="FF0000"/>
                </a:solidFill>
              </a:rPr>
              <a:t>Teaches us how to use the Periodic table to rationalize ionic and covalent compound formulas without breaking a sweat…The Big Kahuna of an American-style Chemistry that looks at the big picture and uses simple, intuitive models .</a:t>
            </a:r>
          </a:p>
          <a:p>
            <a:pPr>
              <a:spcBef>
                <a:spcPct val="50000"/>
              </a:spcBef>
            </a:pPr>
            <a:r>
              <a:rPr lang="en-US" sz="2250" b="1" dirty="0">
                <a:solidFill>
                  <a:srgbClr val="FF0000"/>
                </a:solidFill>
              </a:rPr>
              <a:t>(sans calculations …)*</a:t>
            </a:r>
          </a:p>
        </p:txBody>
      </p:sp>
      <p:pic>
        <p:nvPicPr>
          <p:cNvPr id="32770" name="Picture 2" descr="http://www.usageorge.com/Wallpapers/Patriotic/wallpaper/American-Flag-an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971550"/>
            <a:ext cx="2389584" cy="171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43450" y="1085850"/>
            <a:ext cx="3371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We </a:t>
            </a:r>
            <a:r>
              <a:rPr lang="en-US" sz="2700" b="1" dirty="0"/>
              <a:t>know how to use the fancy math…but our `style ‘ is visual and practical</a:t>
            </a:r>
          </a:p>
        </p:txBody>
      </p:sp>
    </p:spTree>
    <p:extLst>
      <p:ext uri="{BB962C8B-B14F-4D97-AF65-F5344CB8AC3E}">
        <p14:creationId xmlns:p14="http://schemas.microsoft.com/office/powerpoint/2010/main" val="19130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085850"/>
            <a:ext cx="5829300" cy="857250"/>
          </a:xfrm>
          <a:solidFill>
            <a:srgbClr val="C0C0C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b="1" dirty="0"/>
              <a:t>Legacies of the American  chemist: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3975" b="1" dirty="0">
                <a:solidFill>
                  <a:srgbClr val="FF0000"/>
                </a:solidFill>
              </a:rPr>
              <a:t>Gilbert</a:t>
            </a:r>
            <a:r>
              <a:rPr lang="en-US" sz="3975" b="1" dirty="0"/>
              <a:t> </a:t>
            </a:r>
            <a:r>
              <a:rPr lang="en-US" sz="3975" b="1" dirty="0">
                <a:solidFill>
                  <a:schemeClr val="bg1"/>
                </a:solidFill>
              </a:rPr>
              <a:t>Newton</a:t>
            </a:r>
            <a:r>
              <a:rPr lang="en-US" sz="3975" b="1" dirty="0"/>
              <a:t> </a:t>
            </a:r>
            <a:r>
              <a:rPr lang="en-US" sz="3975" b="1" dirty="0">
                <a:solidFill>
                  <a:srgbClr val="0000CC"/>
                </a:solidFill>
              </a:rPr>
              <a:t>Lewis</a:t>
            </a:r>
          </a:p>
        </p:txBody>
      </p:sp>
      <p:pic>
        <p:nvPicPr>
          <p:cNvPr id="86019" name="Picture 3" descr="250px-GN_Lewi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616" y="2131673"/>
            <a:ext cx="2520884" cy="255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53441" y="4678374"/>
            <a:ext cx="245745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/>
              <a:t>Gilbert Newton Lewis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Am</a:t>
            </a:r>
            <a:r>
              <a:rPr lang="en-US" sz="2100" dirty="0">
                <a:solidFill>
                  <a:srgbClr val="0066FF"/>
                </a:solidFill>
              </a:rPr>
              <a:t>er</a:t>
            </a:r>
            <a:r>
              <a:rPr lang="en-US" sz="2100" dirty="0">
                <a:solidFill>
                  <a:srgbClr val="FF0000"/>
                </a:solidFill>
              </a:rPr>
              <a:t>ic</a:t>
            </a:r>
            <a:r>
              <a:rPr lang="en-US" sz="2100" dirty="0">
                <a:solidFill>
                  <a:srgbClr val="0066FF"/>
                </a:solidFill>
              </a:rPr>
              <a:t>an</a:t>
            </a:r>
            <a:r>
              <a:rPr lang="en-US" sz="2100" dirty="0"/>
              <a:t> </a:t>
            </a:r>
            <a:r>
              <a:rPr lang="en-US" sz="2100" b="1" dirty="0"/>
              <a:t>Chemist UC </a:t>
            </a:r>
            <a:r>
              <a:rPr lang="en-US" sz="2100" dirty="0"/>
              <a:t>Berkeley “at work” ~</a:t>
            </a:r>
            <a:r>
              <a:rPr lang="en-US" sz="2100" b="1" dirty="0"/>
              <a:t>1930 </a:t>
            </a:r>
          </a:p>
        </p:txBody>
      </p:sp>
      <p:pic>
        <p:nvPicPr>
          <p:cNvPr id="2050" name="Picture 2" descr="http://www.ced.berkeley.edu/cedarchives/images/day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4" y="2131673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0" y="5160623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 Lewis: UC Berkeley Chemistry Building ~1915</a:t>
            </a:r>
          </a:p>
        </p:txBody>
      </p:sp>
    </p:spTree>
    <p:extLst>
      <p:ext uri="{BB962C8B-B14F-4D97-AF65-F5344CB8AC3E}">
        <p14:creationId xmlns:p14="http://schemas.microsoft.com/office/powerpoint/2010/main" val="13845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mconnections.org/organic/chem227/UCB-chemlib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0287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257550"/>
            <a:ext cx="1600200" cy="148590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" name="Rectangle 5"/>
          <p:cNvSpPr/>
          <p:nvPr/>
        </p:nvSpPr>
        <p:spPr>
          <a:xfrm>
            <a:off x="5886450" y="1028700"/>
            <a:ext cx="1600200" cy="74295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TextBox 4"/>
          <p:cNvSpPr txBox="1"/>
          <p:nvPr/>
        </p:nvSpPr>
        <p:spPr>
          <a:xfrm>
            <a:off x="1371600" y="1200151"/>
            <a:ext cx="2571750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Chemistry `Quad’ </a:t>
            </a:r>
          </a:p>
          <a:p>
            <a:r>
              <a:rPr lang="en-US" sz="3000" b="1" dirty="0"/>
              <a:t>UC Berkeley 2013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57500" y="2743200"/>
            <a:ext cx="800100" cy="685800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0750" y="1943100"/>
            <a:ext cx="200025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+ more `on the hill’ at L-L Labs </a:t>
            </a:r>
          </a:p>
        </p:txBody>
      </p:sp>
    </p:spTree>
    <p:extLst>
      <p:ext uri="{BB962C8B-B14F-4D97-AF65-F5344CB8AC3E}">
        <p14:creationId xmlns:p14="http://schemas.microsoft.com/office/powerpoint/2010/main" val="39119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229100" y="4400550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100"/>
          </a:p>
        </p:txBody>
      </p:sp>
      <p:sp>
        <p:nvSpPr>
          <p:cNvPr id="11" name="TextBox 10"/>
          <p:cNvSpPr txBox="1"/>
          <p:nvPr/>
        </p:nvSpPr>
        <p:spPr>
          <a:xfrm>
            <a:off x="1143000" y="3086101"/>
            <a:ext cx="6743700" cy="32778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Mendeleev 1865 AD </a:t>
            </a:r>
            <a:endParaRPr lang="en-US" sz="2700" b="1" dirty="0">
              <a:solidFill>
                <a:srgbClr val="FF0000"/>
              </a:solidFill>
            </a:endParaRPr>
          </a:p>
          <a:p>
            <a:r>
              <a:rPr lang="en-US" sz="2700" b="1" dirty="0">
                <a:solidFill>
                  <a:srgbClr val="FF0000"/>
                </a:solidFill>
              </a:rPr>
              <a:t>1)Organizing element behavior to predict chemistry  </a:t>
            </a:r>
          </a:p>
          <a:p>
            <a:endParaRPr lang="en-US" sz="2700" dirty="0"/>
          </a:p>
          <a:p>
            <a:r>
              <a:rPr lang="en-US" sz="2700" b="1" dirty="0">
                <a:solidFill>
                  <a:srgbClr val="FF0000"/>
                </a:solidFill>
              </a:rPr>
              <a:t>2)Periodicity and the Periodic Table</a:t>
            </a:r>
          </a:p>
          <a:p>
            <a:endParaRPr lang="en-US" sz="2100" dirty="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960010"/>
            <a:ext cx="6858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Where we’ve been ……</a:t>
            </a:r>
          </a:p>
        </p:txBody>
      </p:sp>
      <p:pic>
        <p:nvPicPr>
          <p:cNvPr id="32780" name="Picture 12" descr="http://www.worldstatesmen.org/ru_19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1543050"/>
            <a:ext cx="1771650" cy="118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7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Lewis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805" y="1123424"/>
            <a:ext cx="3013364" cy="23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143001" y="4056563"/>
            <a:ext cx="3008168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/>
              <a:t>The House that Lewis</a:t>
            </a:r>
            <a:r>
              <a:rPr lang="en-US" sz="2700" dirty="0"/>
              <a:t> </a:t>
            </a:r>
            <a:r>
              <a:rPr lang="en-US" sz="2700" b="1" dirty="0"/>
              <a:t>Built:</a:t>
            </a:r>
            <a:r>
              <a:rPr lang="en-US" sz="2700" dirty="0"/>
              <a:t> </a:t>
            </a:r>
            <a:r>
              <a:rPr lang="en-US" sz="2700" b="1" dirty="0">
                <a:solidFill>
                  <a:srgbClr val="FF0000"/>
                </a:solidFill>
              </a:rPr>
              <a:t>Lewis Hall of Chemistry</a:t>
            </a:r>
          </a:p>
          <a:p>
            <a:pPr>
              <a:spcBef>
                <a:spcPct val="50000"/>
              </a:spcBef>
            </a:pPr>
            <a:r>
              <a:rPr lang="en-US" sz="2700" b="1" dirty="0"/>
              <a:t>UC Berkeley</a:t>
            </a:r>
          </a:p>
        </p:txBody>
      </p:sp>
      <p:pic>
        <p:nvPicPr>
          <p:cNvPr id="86023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1" y="1085850"/>
            <a:ext cx="2071480" cy="18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2951018" y="2571750"/>
            <a:ext cx="1792432" cy="51435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10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543551" y="1143850"/>
            <a:ext cx="3590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/>
              <a:t>As young chemistry</a:t>
            </a:r>
          </a:p>
          <a:p>
            <a:r>
              <a:rPr lang="en-US" sz="2100" b="1" dirty="0"/>
              <a:t>nerd …Young Doc </a:t>
            </a:r>
          </a:p>
          <a:p>
            <a:r>
              <a:rPr lang="en-US" sz="2100" b="1" dirty="0"/>
              <a:t>Fong sits in here </a:t>
            </a:r>
          </a:p>
          <a:p>
            <a:r>
              <a:rPr lang="en-US" sz="2100" b="1" dirty="0"/>
              <a:t>staring every day</a:t>
            </a:r>
          </a:p>
          <a:p>
            <a:r>
              <a:rPr lang="en-US" sz="2100" b="1" dirty="0"/>
              <a:t> at a </a:t>
            </a:r>
            <a:r>
              <a:rPr lang="en-US" sz="2100" b="1" dirty="0">
                <a:solidFill>
                  <a:srgbClr val="FF0000"/>
                </a:solidFill>
              </a:rPr>
              <a:t>4’x 6’</a:t>
            </a:r>
            <a:r>
              <a:rPr lang="en-US" sz="2100" b="1" dirty="0"/>
              <a:t> photo of…</a:t>
            </a:r>
          </a:p>
        </p:txBody>
      </p:sp>
      <p:pic>
        <p:nvPicPr>
          <p:cNvPr id="86026" name="Picture 10" descr="Lew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7473" y="3086100"/>
            <a:ext cx="2222897" cy="27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0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  <p:bldP spid="86024" grpId="0" animBg="1"/>
      <p:bldP spid="860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9" y="1085851"/>
            <a:ext cx="6515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`</a:t>
            </a:r>
            <a:r>
              <a:rPr lang="en-US" sz="2700" b="1" dirty="0">
                <a:solidFill>
                  <a:srgbClr val="FF0000"/>
                </a:solidFill>
              </a:rPr>
              <a:t>octet</a:t>
            </a:r>
            <a:r>
              <a:rPr lang="en-US" sz="2700" b="1" dirty="0"/>
              <a:t>’ model (see also pp. 378)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5583" y="1570599"/>
            <a:ext cx="610572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The Entire Lewis model In a nutshell:</a:t>
            </a:r>
          </a:p>
          <a:p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1" y="2047009"/>
            <a:ext cx="6819034" cy="44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All bonds contain two electrons.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All elements except H and He</a:t>
            </a:r>
            <a:r>
              <a:rPr lang="en-US" sz="3000" b="1" baseline="30000" dirty="0"/>
              <a:t>1</a:t>
            </a:r>
            <a:r>
              <a:rPr lang="en-US" sz="3000" b="1" dirty="0"/>
              <a:t> seek an outer (valence) shell of </a:t>
            </a:r>
            <a:r>
              <a:rPr lang="en-US" sz="3000" b="1" dirty="0">
                <a:solidFill>
                  <a:srgbClr val="FF0000"/>
                </a:solidFill>
              </a:rPr>
              <a:t>8 electrons.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If you can –minimize </a:t>
            </a:r>
            <a:r>
              <a:rPr lang="en-US" sz="3000" b="1" dirty="0">
                <a:solidFill>
                  <a:srgbClr val="0070C0"/>
                </a:solidFill>
              </a:rPr>
              <a:t>formal charge.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For elements from P onwards, you can break the octet rule and use rule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4450" y="5143500"/>
            <a:ext cx="6676159" cy="4385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250" b="1" baseline="30000" dirty="0"/>
              <a:t>1</a:t>
            </a:r>
            <a:r>
              <a:rPr lang="en-US" sz="2250" b="1" dirty="0"/>
              <a:t>H and He are satisfied with 2 electrons= `duet’ rule</a:t>
            </a:r>
          </a:p>
        </p:txBody>
      </p:sp>
    </p:spTree>
    <p:extLst>
      <p:ext uri="{BB962C8B-B14F-4D97-AF65-F5344CB8AC3E}">
        <p14:creationId xmlns:p14="http://schemas.microsoft.com/office/powerpoint/2010/main" val="15098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 </a:t>
            </a:r>
            <a:r>
              <a:rPr lang="en-US" sz="3000" smtClean="0"/>
              <a:t>tri,tetra</a:t>
            </a:r>
            <a:r>
              <a:rPr lang="en-US" sz="3000" dirty="0" smtClean="0"/>
              <a:t>-atomics  </a:t>
            </a:r>
            <a:r>
              <a:rPr lang="en-US" sz="3000" dirty="0"/>
              <a:t>CO</a:t>
            </a:r>
            <a:r>
              <a:rPr lang="en-US" sz="3000" baseline="-25000" dirty="0"/>
              <a:t>2    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	 OF</a:t>
            </a:r>
            <a:r>
              <a:rPr lang="en-US" sz="3000" baseline="-25000" dirty="0"/>
              <a:t>2</a:t>
            </a:r>
            <a:r>
              <a:rPr lang="en-US" sz="3000" dirty="0"/>
              <a:t>   COCl</a:t>
            </a:r>
            <a:r>
              <a:rPr lang="en-US" sz="3000" baseline="-25000" dirty="0"/>
              <a:t>2</a:t>
            </a:r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</p:spTree>
    <p:extLst>
      <p:ext uri="{BB962C8B-B14F-4D97-AF65-F5344CB8AC3E}">
        <p14:creationId xmlns:p14="http://schemas.microsoft.com/office/powerpoint/2010/main" val="5815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3153919"/>
            <a:ext cx="66865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</a:p>
          <a:p>
            <a:r>
              <a:rPr lang="en-US" sz="3000" dirty="0"/>
              <a:t>  </a:t>
            </a:r>
            <a:endParaRPr lang="en-US" sz="3000" baseline="-25000" dirty="0"/>
          </a:p>
          <a:p>
            <a:r>
              <a:rPr lang="en-US" sz="3000" dirty="0"/>
              <a:t>	</a:t>
            </a:r>
          </a:p>
          <a:p>
            <a:endParaRPr lang="en-US" sz="3000" dirty="0"/>
          </a:p>
          <a:p>
            <a:r>
              <a:rPr lang="en-US" sz="3000" dirty="0"/>
              <a:t> </a:t>
            </a:r>
            <a:r>
              <a:rPr lang="en-US" sz="2100" baseline="30000" dirty="0"/>
              <a:t>	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714500" y="2000251"/>
            <a:ext cx="6172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/>
              <a:t>Multi-atom, neutral compounds</a:t>
            </a:r>
            <a:r>
              <a:rPr lang="en-US" sz="3000" b="1" baseline="30000" dirty="0"/>
              <a:t>1</a:t>
            </a:r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" y="2571750"/>
            <a:ext cx="651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Tri, </a:t>
            </a:r>
            <a:r>
              <a:rPr lang="en-US" sz="3000" b="1" dirty="0" err="1">
                <a:solidFill>
                  <a:srgbClr val="002060"/>
                </a:solidFill>
              </a:rPr>
              <a:t>tetratomics</a:t>
            </a:r>
            <a:r>
              <a:rPr lang="en-US" sz="3000" b="1" dirty="0">
                <a:solidFill>
                  <a:srgbClr val="002060"/>
                </a:solidFill>
              </a:rPr>
              <a:t> CO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	H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O	 OF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     COCl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300" y="3257551"/>
            <a:ext cx="68580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baseline="30000" dirty="0"/>
              <a:t>1</a:t>
            </a:r>
            <a:r>
              <a:rPr lang="en-US" sz="2700" b="1" dirty="0"/>
              <a:t>How do we know what bonds to what ?</a:t>
            </a:r>
          </a:p>
          <a:p>
            <a:endParaRPr lang="en-US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1"/>
            <a:ext cx="6629400" cy="26545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solidFill>
                  <a:srgbClr val="0070C0"/>
                </a:solidFill>
              </a:rPr>
              <a:t>Some rules of thumb</a:t>
            </a:r>
            <a:r>
              <a:rPr lang="en-US" sz="2700" b="1" dirty="0">
                <a:solidFill>
                  <a:srgbClr val="0070C0"/>
                </a:solidFill>
              </a:rPr>
              <a:t>:</a:t>
            </a:r>
          </a:p>
          <a:p>
            <a:pPr marL="257175" indent="-257175">
              <a:buAutoNum type="alphaLcParenR"/>
            </a:pPr>
            <a:r>
              <a:rPr lang="en-US" sz="2700" b="1" i="1" dirty="0">
                <a:solidFill>
                  <a:srgbClr val="002060"/>
                </a:solidFill>
              </a:rPr>
              <a:t>Atoms closer to center of </a:t>
            </a:r>
            <a:r>
              <a:rPr lang="en-US" sz="2700" b="1" i="1" dirty="0">
                <a:solidFill>
                  <a:srgbClr val="0070C0"/>
                </a:solidFill>
              </a:rPr>
              <a:t>Periodic Table </a:t>
            </a:r>
            <a:r>
              <a:rPr lang="en-US" sz="2700" b="1" i="1" dirty="0">
                <a:solidFill>
                  <a:srgbClr val="002060"/>
                </a:solidFill>
              </a:rPr>
              <a:t>are in center of molecule</a:t>
            </a:r>
          </a:p>
          <a:p>
            <a:pPr marL="257175" indent="-257175">
              <a:buAutoNum type="alphaLcParenR"/>
            </a:pPr>
            <a:r>
              <a:rPr lang="en-US" sz="2700" b="1" i="1" dirty="0">
                <a:solidFill>
                  <a:srgbClr val="002060"/>
                </a:solidFill>
              </a:rPr>
              <a:t>Molecules tend to be </a:t>
            </a:r>
            <a:r>
              <a:rPr lang="en-US" sz="2700" b="1" i="1" dirty="0">
                <a:solidFill>
                  <a:srgbClr val="0070C0"/>
                </a:solidFill>
              </a:rPr>
              <a:t>symmetric.</a:t>
            </a:r>
          </a:p>
          <a:p>
            <a:pPr marL="257175" indent="-257175">
              <a:buAutoNum type="alphaLcParenR"/>
            </a:pP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143001"/>
            <a:ext cx="685800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IN-CLASS BOARD OCTET RULE PRACTICE (continued)</a:t>
            </a:r>
            <a:r>
              <a:rPr lang="en-US" sz="2700" dirty="0">
                <a:solidFill>
                  <a:schemeClr val="bg1"/>
                </a:solidFill>
              </a:rPr>
              <a:t>:</a:t>
            </a:r>
            <a:r>
              <a:rPr lang="en-US" sz="27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58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5900" y="1885951"/>
            <a:ext cx="3086100" cy="3394472"/>
          </a:xfrm>
        </p:spPr>
        <p:txBody>
          <a:bodyPr>
            <a:normAutofit fontScale="92500"/>
          </a:bodyPr>
          <a:lstStyle/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all single bond</a:t>
            </a:r>
            <a:endParaRPr lang="en-US" sz="1800" dirty="0"/>
          </a:p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S=O  double </a:t>
            </a:r>
          </a:p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S=Br double</a:t>
            </a:r>
          </a:p>
          <a:p>
            <a:pPr marL="385763" indent="-385763">
              <a:lnSpc>
                <a:spcPct val="300000"/>
              </a:lnSpc>
              <a:buFont typeface="Arial" pitchFamily="34" charset="0"/>
              <a:buAutoNum type="alphaUcPeriod"/>
            </a:pPr>
            <a:r>
              <a:rPr lang="en-US" sz="1800" b="1" dirty="0"/>
              <a:t>None of the above</a:t>
            </a:r>
            <a:endParaRPr lang="en-US" sz="1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72000" y="2057400"/>
          <a:ext cx="3429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429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829050" y="2857501"/>
          <a:ext cx="1057275" cy="112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hemSketch" r:id="rId9" imgW="838080" imgH="889920" progId="ACD.ChemSketch.20">
                  <p:embed/>
                </p:oleObj>
              </mc:Choice>
              <mc:Fallback>
                <p:oleObj name="ChemSketch" r:id="rId9" imgW="83808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857501"/>
                        <a:ext cx="1057275" cy="1123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771900" y="1822257"/>
          <a:ext cx="1028700" cy="96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hemSketch" r:id="rId11" imgW="954000" imgH="889920" progId="ACD.ChemSketch.20">
                  <p:embed/>
                </p:oleObj>
              </mc:Choice>
              <mc:Fallback>
                <p:oleObj name="ChemSketch" r:id="rId11" imgW="95400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22257"/>
                        <a:ext cx="1028700" cy="960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943350" y="4000501"/>
          <a:ext cx="1085850" cy="101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hemSketch" r:id="rId13" imgW="954000" imgH="889920" progId="ACD.ChemSketch.20">
                  <p:embed/>
                </p:oleObj>
              </mc:Choice>
              <mc:Fallback>
                <p:oleObj name="ChemSketch" r:id="rId13" imgW="95400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000501"/>
                        <a:ext cx="1085850" cy="1013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1"/>
          <p:cNvSpPr/>
          <p:nvPr>
            <p:custDataLst>
              <p:tags r:id="rId5"/>
            </p:custDataLst>
          </p:nvPr>
        </p:nvSpPr>
        <p:spPr>
          <a:xfrm>
            <a:off x="1485901" y="2171700"/>
            <a:ext cx="1873567" cy="571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1428750" y="857250"/>
            <a:ext cx="6172200" cy="8572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Which structure below satisfies the Lewis octet rule for SOBr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74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71900"/>
            <a:ext cx="6343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CO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    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85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428750" y="857250"/>
            <a:ext cx="6172200" cy="8572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Which is the best structure for SO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baseline="30000" dirty="0"/>
              <a:t>2-</a:t>
            </a:r>
            <a:r>
              <a:rPr lang="en-US" sz="2400" b="1" dirty="0">
                <a:solidFill>
                  <a:srgbClr val="FF0000"/>
                </a:solidFill>
              </a:rPr>
              <a:t> that satisfies the Lewis </a:t>
            </a:r>
            <a:r>
              <a:rPr lang="en-US" sz="2400" b="1" u="sng" dirty="0">
                <a:solidFill>
                  <a:srgbClr val="FF0000"/>
                </a:solidFill>
              </a:rPr>
              <a:t>octet</a:t>
            </a:r>
            <a:r>
              <a:rPr lang="en-US" sz="2400" b="1" dirty="0">
                <a:solidFill>
                  <a:srgbClr val="FF0000"/>
                </a:solidFill>
              </a:rPr>
              <a:t> rule </a:t>
            </a:r>
            <a:r>
              <a:rPr lang="en-US" sz="2400" dirty="0"/>
              <a:t> 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5900" y="2057401"/>
            <a:ext cx="3086100" cy="3394472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All single S-O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1 S=O,2 S-O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2 =O, 1 S-O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All S=O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72000" y="2057400"/>
          <a:ext cx="3429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429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771900" y="1828800"/>
          <a:ext cx="1028700" cy="107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hemSketch" r:id="rId9" imgW="926640" imgH="972360" progId="ACD.ChemSketch.20">
                  <p:embed/>
                </p:oleObj>
              </mc:Choice>
              <mc:Fallback>
                <p:oleObj name="ChemSketch" r:id="rId9" imgW="926640" imgH="97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28800"/>
                        <a:ext cx="1028700" cy="1079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400551" y="2743200"/>
          <a:ext cx="839390" cy="1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hemSketch" r:id="rId11" imgW="713160" imgH="868680" progId="ACD.ChemSketch.20">
                  <p:embed/>
                </p:oleObj>
              </mc:Choice>
              <mc:Fallback>
                <p:oleObj name="ChemSketch" r:id="rId11" imgW="713160" imgH="868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1" y="2743200"/>
                        <a:ext cx="839390" cy="1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771900" y="3771900"/>
          <a:ext cx="914400" cy="99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hemSketch" r:id="rId13" imgW="758880" imgH="829080" progId="ACD.ChemSketch.20">
                  <p:embed/>
                </p:oleObj>
              </mc:Choice>
              <mc:Fallback>
                <p:oleObj name="ChemSketch" r:id="rId13" imgW="758880" imgH="829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771900"/>
                        <a:ext cx="914400" cy="998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886201" y="4800600"/>
          <a:ext cx="912019" cy="102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hemSketch" r:id="rId15" imgW="758880" imgH="850320" progId="ACD.ChemSketch.20">
                  <p:embed/>
                </p:oleObj>
              </mc:Choice>
              <mc:Fallback>
                <p:oleObj name="ChemSketch" r:id="rId15" imgW="758880" imgH="850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4800600"/>
                        <a:ext cx="912019" cy="1022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1428751" y="2343150"/>
            <a:ext cx="1974771" cy="54864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37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7190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457701"/>
            <a:ext cx="645795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octet   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         </a:t>
            </a:r>
            <a:r>
              <a:rPr lang="en-US" sz="2700" dirty="0"/>
              <a:t>SO</a:t>
            </a:r>
            <a:r>
              <a:rPr lang="en-US" sz="2700" baseline="-25000" dirty="0"/>
              <a:t>2  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dirty="0"/>
              <a:t>  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971551"/>
            <a:ext cx="668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BEYOND THE OCTET RULE</a:t>
            </a:r>
            <a:r>
              <a:rPr lang="en-US" sz="2700" b="1" dirty="0">
                <a:solidFill>
                  <a:srgbClr val="FF0000"/>
                </a:solidFill>
              </a:rPr>
              <a:t>:   FORMAL CHARGE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181" y="1433271"/>
            <a:ext cx="55435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#1: </a:t>
            </a:r>
          </a:p>
          <a:p>
            <a:r>
              <a:rPr lang="en-US" sz="2400" b="1" dirty="0"/>
              <a:t>For elements starting with Si in the 3</a:t>
            </a:r>
            <a:r>
              <a:rPr lang="en-US" sz="2400" b="1" baseline="30000" dirty="0"/>
              <a:t>rd</a:t>
            </a:r>
            <a:r>
              <a:rPr lang="en-US" sz="2400" b="1" dirty="0"/>
              <a:t> row, the octet rule is often broken.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10516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#1: BATTERY ACID  (H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)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1950" y="4857750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Lewis octet prediction for 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24875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0170" y="443190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296866" y="4972051"/>
            <a:ext cx="2743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From Experiment</a:t>
            </a:r>
          </a:p>
          <a:p>
            <a:r>
              <a:rPr lang="en-US" sz="1800" b="1" dirty="0"/>
              <a:t>(</a:t>
            </a:r>
            <a:r>
              <a:rPr lang="en-US" sz="1800" b="1" dirty="0" err="1"/>
              <a:t>Kuczkowski</a:t>
            </a:r>
            <a:r>
              <a:rPr lang="en-US" sz="1800" b="1" dirty="0"/>
              <a:t> et. al. 1983)</a:t>
            </a:r>
          </a:p>
          <a:p>
            <a:endParaRPr lang="en-US" sz="21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14850" y="3150647"/>
          <a:ext cx="1828800" cy="17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emSketch" r:id="rId4" imgW="1209960" imgH="1152000" progId="ACD.ChemSketch.20">
                  <p:embed/>
                </p:oleObj>
              </mc:Choice>
              <mc:Fallback>
                <p:oleObj name="ChemSketch" r:id="rId4" imgW="1209960" imgH="1152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50647"/>
                        <a:ext cx="1828800" cy="174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828801" y="3200400"/>
          <a:ext cx="1687594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emSketch" r:id="rId6" imgW="1048680" imgH="923400" progId="ACD.ChemSketch.20">
                  <p:embed/>
                </p:oleObj>
              </mc:Choice>
              <mc:Fallback>
                <p:oleObj name="ChemSketch" r:id="rId6" imgW="1048680" imgH="923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0"/>
                        <a:ext cx="1687594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0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857250"/>
            <a:ext cx="62865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We-work-it Examples where formal charge is minimized  even if we break the octet rule.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486150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3000" b="1" dirty="0"/>
              <a:t>What is the octet rule prediction for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7350" y="1771651"/>
            <a:ext cx="622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 a) SO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4</a:t>
            </a:r>
            <a:r>
              <a:rPr lang="en-US" sz="3300" b="1" baseline="30000" dirty="0">
                <a:solidFill>
                  <a:srgbClr val="FF0000"/>
                </a:solidFill>
              </a:rPr>
              <a:t>2-</a:t>
            </a:r>
            <a:endParaRPr lang="en-US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5086350" y="3714751"/>
            <a:ext cx="2286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r>
              <a:rPr lang="en-US" sz="2100" dirty="0"/>
              <a:t>   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85900" y="4400551"/>
          <a:ext cx="2029862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400551"/>
                        <a:ext cx="2029862" cy="72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682" y="2343151"/>
          <a:ext cx="1349888" cy="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82" y="2343151"/>
                        <a:ext cx="1349888" cy="9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771901" y="2286001"/>
          <a:ext cx="1026319" cy="111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1" y="2286001"/>
                        <a:ext cx="1026319" cy="111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72200" y="1726386"/>
          <a:ext cx="1428750" cy="146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26386"/>
                        <a:ext cx="1428750" cy="1469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14450" y="5143501"/>
            <a:ext cx="3143250" cy="12234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+ and – </a:t>
            </a:r>
            <a:r>
              <a:rPr lang="en-US" sz="2100" b="1" dirty="0">
                <a:solidFill>
                  <a:srgbClr val="FF0000"/>
                </a:solidFill>
              </a:rPr>
              <a:t>formal charges</a:t>
            </a:r>
          </a:p>
          <a:p>
            <a:r>
              <a:rPr lang="en-US" sz="2100" b="1" dirty="0"/>
              <a:t>Lewis rule 3 says not good</a:t>
            </a:r>
            <a:endParaRPr lang="en-US" sz="2400" b="1" dirty="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200650" y="4114800"/>
          <a:ext cx="13430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hemSketch" r:id="rId12" imgW="1368552" imgH="966216" progId="ACD.ChemSketch.20">
                  <p:embed/>
                </p:oleObj>
              </mc:Choice>
              <mc:Fallback>
                <p:oleObj name="ChemSketch" r:id="rId12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4114800"/>
                        <a:ext cx="13430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350" y="4343401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VS.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47434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6450" y="38862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7750" y="46291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3700" y="4171951"/>
            <a:ext cx="8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4550" y="4057651"/>
            <a:ext cx="51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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50" y="5143501"/>
            <a:ext cx="3486150" cy="12234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100" b="1" dirty="0"/>
              <a:t>No </a:t>
            </a:r>
            <a:r>
              <a:rPr lang="en-US" sz="2100" b="1" dirty="0">
                <a:solidFill>
                  <a:srgbClr val="FF0000"/>
                </a:solidFill>
              </a:rPr>
              <a:t>formal charges </a:t>
            </a:r>
            <a:r>
              <a:rPr lang="en-US" sz="2100" b="1" dirty="0"/>
              <a:t>anywhere.</a:t>
            </a:r>
          </a:p>
          <a:p>
            <a:r>
              <a:rPr lang="en-US" sz="2100" b="1" dirty="0"/>
              <a:t>Lewis rule 3 says good !</a:t>
            </a:r>
          </a:p>
        </p:txBody>
      </p:sp>
    </p:spTree>
    <p:extLst>
      <p:ext uri="{BB962C8B-B14F-4D97-AF65-F5344CB8AC3E}">
        <p14:creationId xmlns:p14="http://schemas.microsoft.com/office/powerpoint/2010/main" val="24188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143000" y="971552"/>
            <a:ext cx="68580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we’ve been….</a:t>
            </a:r>
            <a:endParaRPr lang="en-US" sz="27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543050"/>
            <a:ext cx="5829300" cy="857250"/>
          </a:xfrm>
        </p:spPr>
        <p:txBody>
          <a:bodyPr>
            <a:normAutofit/>
          </a:bodyPr>
          <a:lstStyle/>
          <a:p>
            <a:r>
              <a:rPr lang="en-US" sz="2400" b="1" dirty="0"/>
              <a:t>In the land of the </a:t>
            </a:r>
            <a:r>
              <a:rPr lang="en-US" sz="2400" b="1" dirty="0" err="1"/>
              <a:t>spectroscopists</a:t>
            </a:r>
            <a:r>
              <a:rPr lang="en-US" sz="2400" b="1" dirty="0"/>
              <a:t>: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57700" y="451485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`</a:t>
            </a:r>
            <a:r>
              <a:rPr lang="en-US" sz="2700" dirty="0" err="1"/>
              <a:t>fugetabout</a:t>
            </a:r>
            <a:r>
              <a:rPr lang="en-US" sz="2700" dirty="0"/>
              <a:t> theory….let the line spectra rule or I </a:t>
            </a:r>
            <a:r>
              <a:rPr lang="en-US" sz="2700" dirty="0" err="1"/>
              <a:t>breaka</a:t>
            </a:r>
            <a:r>
              <a:rPr lang="en-US" sz="2700" dirty="0"/>
              <a:t> your face 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14450" y="2114550"/>
            <a:ext cx="37147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2s</a:t>
            </a:r>
            <a:r>
              <a:rPr lang="en-US" sz="2400" b="1" baseline="30000" dirty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2p</a:t>
            </a:r>
            <a:r>
              <a:rPr lang="en-US" sz="2400" b="1" baseline="30000" dirty="0">
                <a:solidFill>
                  <a:srgbClr val="FF0000"/>
                </a:solidFill>
              </a:rPr>
              <a:t>6</a:t>
            </a:r>
            <a:r>
              <a:rPr lang="en-US" sz="2400" b="1" dirty="0">
                <a:solidFill>
                  <a:srgbClr val="FF0000"/>
                </a:solidFill>
              </a:rPr>
              <a:t> 3s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3p</a:t>
            </a:r>
            <a:r>
              <a:rPr lang="en-US" sz="2400" b="1" baseline="30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……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2686050"/>
            <a:ext cx="360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Describing atoms by electronic configurations implied by observation and predicted by Periodic table </a:t>
            </a:r>
          </a:p>
        </p:txBody>
      </p:sp>
      <p:pic>
        <p:nvPicPr>
          <p:cNvPr id="41986" name="Picture 2" descr="http://t2.gstatic.com/images?q=tbn:ANd9GcRA4o3femD6BB-e0rkBzBCPhptWSxzkBhM-ZtMb7UXEz-OXs9gim76R1f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114800"/>
            <a:ext cx="2457450" cy="16353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57350" y="4229101"/>
            <a:ext cx="2628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spectroscopy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7314"/>
            <a:ext cx="2526177" cy="23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4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43050" y="857250"/>
            <a:ext cx="6172200" cy="8572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Which is the best structure for PO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baseline="30000" dirty="0"/>
              <a:t>2-</a:t>
            </a:r>
            <a:r>
              <a:rPr lang="en-US" sz="2400" b="1" dirty="0">
                <a:solidFill>
                  <a:srgbClr val="FF0000"/>
                </a:solidFill>
              </a:rPr>
              <a:t> that satisfies the minimize formal charge rule </a:t>
            </a:r>
            <a:r>
              <a:rPr lang="en-US" sz="2400" dirty="0"/>
              <a:t> 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85900" y="2057401"/>
            <a:ext cx="3086100" cy="3394472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All single P-O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1P=O, 3P-O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2P=O, 2P-O</a:t>
            </a:r>
          </a:p>
          <a:p>
            <a:pPr marL="385763" indent="-385763">
              <a:lnSpc>
                <a:spcPct val="250000"/>
              </a:lnSpc>
              <a:buFont typeface="Arial" pitchFamily="34" charset="0"/>
              <a:buAutoNum type="alphaUcPeriod"/>
            </a:pPr>
            <a:r>
              <a:rPr lang="en-US" dirty="0"/>
              <a:t>None of the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72000" y="2057400"/>
          <a:ext cx="3429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429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3657600" y="1828801"/>
          <a:ext cx="1200150" cy="114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hemSketch" r:id="rId9" imgW="1060560" imgH="1014840" progId="ACD.ChemSketch.20">
                  <p:embed/>
                </p:oleObj>
              </mc:Choice>
              <mc:Fallback>
                <p:oleObj name="ChemSketch" r:id="rId9" imgW="1060560" imgH="1014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1"/>
                        <a:ext cx="1200150" cy="1148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3886200" y="2857500"/>
          <a:ext cx="1075751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hemSketch" r:id="rId11" imgW="1014840" imgH="1024200" progId="ACD.ChemSketch.20">
                  <p:embed/>
                </p:oleObj>
              </mc:Choice>
              <mc:Fallback>
                <p:oleObj name="ChemSketch" r:id="rId11" imgW="1014840" imgH="1024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57500"/>
                        <a:ext cx="1075751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3886200" y="3943350"/>
          <a:ext cx="1213758" cy="12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hemSketch" r:id="rId13" imgW="1014840" imgH="1024200" progId="ACD.ChemSketch.20">
                  <p:embed/>
                </p:oleObj>
              </mc:Choice>
              <mc:Fallback>
                <p:oleObj name="ChemSketch" r:id="rId13" imgW="1014840" imgH="1024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943350"/>
                        <a:ext cx="1213758" cy="122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1"/>
          <p:cNvSpPr/>
          <p:nvPr>
            <p:custDataLst>
              <p:tags r:id="rId5"/>
            </p:custDataLst>
          </p:nvPr>
        </p:nvSpPr>
        <p:spPr>
          <a:xfrm>
            <a:off x="1485901" y="3257550"/>
            <a:ext cx="1751837" cy="498348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891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7190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457701"/>
            <a:ext cx="66294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octet   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8100" y="4514851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4972051"/>
            <a:ext cx="674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octet  and radicals   </a:t>
            </a:r>
            <a:r>
              <a:rPr lang="en-US" sz="2700" dirty="0">
                <a:solidFill>
                  <a:srgbClr val="FF0000"/>
                </a:solidFill>
              </a:rPr>
              <a:t>PF</a:t>
            </a:r>
            <a:r>
              <a:rPr lang="en-US" sz="2700" baseline="-25000" dirty="0">
                <a:solidFill>
                  <a:srgbClr val="FF0000"/>
                </a:solidFill>
              </a:rPr>
              <a:t>5</a:t>
            </a:r>
            <a:r>
              <a:rPr lang="en-US" sz="2700" dirty="0">
                <a:solidFill>
                  <a:srgbClr val="FF0000"/>
                </a:solidFill>
              </a:rPr>
              <a:t>     SF</a:t>
            </a:r>
            <a:r>
              <a:rPr lang="en-US" sz="2700" baseline="-25000" dirty="0">
                <a:solidFill>
                  <a:srgbClr val="FF0000"/>
                </a:solidFill>
              </a:rPr>
              <a:t>6</a:t>
            </a:r>
            <a:r>
              <a:rPr lang="en-US" sz="2700" dirty="0">
                <a:solidFill>
                  <a:srgbClr val="FF0000"/>
                </a:solidFill>
              </a:rPr>
              <a:t>   </a:t>
            </a:r>
            <a:r>
              <a:rPr lang="en-US" sz="2700" dirty="0"/>
              <a:t>NO</a:t>
            </a:r>
            <a:r>
              <a:rPr lang="en-US" sz="27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9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0" y="2343151"/>
            <a:ext cx="4400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PF</a:t>
            </a:r>
            <a:r>
              <a:rPr lang="en-US" sz="4500" b="1" baseline="-25000" dirty="0">
                <a:solidFill>
                  <a:srgbClr val="FF0000"/>
                </a:solidFill>
              </a:rPr>
              <a:t>5</a:t>
            </a:r>
            <a:r>
              <a:rPr lang="en-US" sz="4500" b="1" dirty="0">
                <a:solidFill>
                  <a:srgbClr val="FF0000"/>
                </a:solidFill>
              </a:rPr>
              <a:t>         SF</a:t>
            </a:r>
            <a:r>
              <a:rPr lang="en-US" sz="4500" b="1" baseline="-25000" dirty="0">
                <a:solidFill>
                  <a:srgbClr val="FF0000"/>
                </a:solidFill>
              </a:rPr>
              <a:t>6</a:t>
            </a:r>
            <a:r>
              <a:rPr lang="en-US" sz="4500" b="1" dirty="0">
                <a:solidFill>
                  <a:srgbClr val="FF0000"/>
                </a:solidFill>
              </a:rPr>
              <a:t>	 </a:t>
            </a:r>
            <a:endParaRPr lang="en-US" sz="4500" dirty="0"/>
          </a:p>
        </p:txBody>
      </p:sp>
      <p:sp>
        <p:nvSpPr>
          <p:cNvPr id="8" name="Rectangle 7"/>
          <p:cNvSpPr/>
          <p:nvPr/>
        </p:nvSpPr>
        <p:spPr>
          <a:xfrm>
            <a:off x="1314450" y="1085850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Examples where we minimize formal charge or simply break octet rule because of the atom count on central atom.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57750" y="3371851"/>
          <a:ext cx="2000250" cy="231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371851"/>
                        <a:ext cx="2000250" cy="231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28850" y="3429000"/>
          <a:ext cx="2000250" cy="230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429000"/>
                        <a:ext cx="2000250" cy="230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9250" y="2286001"/>
            <a:ext cx="240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CRAZY STABLE !!! (Demo)</a:t>
            </a:r>
          </a:p>
        </p:txBody>
      </p:sp>
    </p:spTree>
    <p:extLst>
      <p:ext uri="{BB962C8B-B14F-4D97-AF65-F5344CB8AC3E}">
        <p14:creationId xmlns:p14="http://schemas.microsoft.com/office/powerpoint/2010/main" val="41999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71550"/>
            <a:ext cx="6759087" cy="12695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#2  </a:t>
            </a:r>
          </a:p>
          <a:p>
            <a:r>
              <a:rPr lang="en-US" sz="2100" b="1" dirty="0"/>
              <a:t>For many compounds  the Lewis octet prediction of bond lengths don’t match experiment even for elements &lt; 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185" y="3363547"/>
            <a:ext cx="39433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Expect O=O length = 12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114551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1:  Ozone O</a:t>
            </a:r>
            <a:r>
              <a:rPr lang="en-US" sz="2400" b="1" baseline="-250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8809" y="4681905"/>
            <a:ext cx="4253279" cy="15465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Observe : Both bond lengths </a:t>
            </a:r>
          </a:p>
          <a:p>
            <a:r>
              <a:rPr lang="en-US" sz="2700" b="1" dirty="0"/>
              <a:t>are identical=13.5 pm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667" y="2622394"/>
            <a:ext cx="4153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Lewis model prediction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10847"/>
            <a:ext cx="1884443" cy="8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3450"/>
            <a:ext cx="188833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4404" y="4909413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4031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5005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07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9050" y="2329627"/>
            <a:ext cx="4171950" cy="1962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Expect C-C lengths=   16  pm  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Expect C=C lengths = 13 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879231"/>
            <a:ext cx="531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Example 2:    Benzene C</a:t>
            </a:r>
            <a:r>
              <a:rPr lang="en-US" sz="3000" b="1" baseline="-25000" dirty="0"/>
              <a:t>6</a:t>
            </a:r>
            <a:r>
              <a:rPr lang="en-US" sz="3000" b="1" dirty="0"/>
              <a:t>H</a:t>
            </a:r>
            <a:r>
              <a:rPr lang="en-US" sz="3000" b="1" baseline="-25000" dirty="0"/>
              <a:t>6</a:t>
            </a:r>
            <a:r>
              <a:rPr lang="en-US" sz="3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3961397"/>
            <a:ext cx="3829050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Observe:  all C-C lengths are identical = 14.5 pm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94894"/>
            <a:ext cx="2486025" cy="17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950" y="1410147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</a:t>
            </a:r>
            <a:r>
              <a:rPr lang="en-US" sz="2700" b="1"/>
              <a:t>Model prediction</a:t>
            </a:r>
            <a:endParaRPr lang="en-US" sz="2700" b="1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5694"/>
            <a:ext cx="1543050" cy="178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19" y="1808968"/>
            <a:ext cx="3429000" cy="11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226715" y="2306966"/>
            <a:ext cx="382089" cy="120831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86100" y="2055018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886201" y="3028951"/>
          <a:ext cx="1691885" cy="152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3028951"/>
                        <a:ext cx="1691885" cy="152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1314451" y="2971800"/>
          <a:ext cx="177240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2971800"/>
                        <a:ext cx="177240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2046472" y="3557744"/>
            <a:ext cx="254726" cy="173084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Freeform 18"/>
          <p:cNvSpPr/>
          <p:nvPr/>
        </p:nvSpPr>
        <p:spPr>
          <a:xfrm>
            <a:off x="2158638" y="3972676"/>
            <a:ext cx="127363" cy="210638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Freeform 19"/>
          <p:cNvSpPr/>
          <p:nvPr/>
        </p:nvSpPr>
        <p:spPr>
          <a:xfrm>
            <a:off x="1828801" y="3678760"/>
            <a:ext cx="89807" cy="293915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TextBox 20"/>
          <p:cNvSpPr txBox="1"/>
          <p:nvPr/>
        </p:nvSpPr>
        <p:spPr>
          <a:xfrm>
            <a:off x="1143000" y="857251"/>
            <a:ext cx="6572250" cy="8771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3000" b="1" dirty="0">
                <a:solidFill>
                  <a:srgbClr val="0070C0"/>
                </a:solidFill>
              </a:rPr>
              <a:t>`resonance’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250" y="3829050"/>
            <a:ext cx="628650" cy="119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711330"/>
            <a:ext cx="2564501" cy="1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9" y="4686301"/>
            <a:ext cx="2841807" cy="9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0750" y="2628900"/>
            <a:ext cx="18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Resonance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2050" y="4915838"/>
            <a:ext cx="234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Resonance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3371851"/>
            <a:ext cx="188595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All bonds are equivalent </a:t>
            </a:r>
          </a:p>
          <a:p>
            <a:r>
              <a:rPr lang="en-US" sz="2400" b="1" dirty="0"/>
              <a:t>in resonance</a:t>
            </a:r>
          </a:p>
          <a:p>
            <a:r>
              <a:rPr lang="en-US" sz="2400" b="1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3814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971551"/>
            <a:ext cx="6629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solidFill>
                  <a:srgbClr val="FF0000"/>
                </a:solidFill>
              </a:rPr>
              <a:t>`RESONANCE’ circulates the electrons evenly between participating atoms </a:t>
            </a:r>
            <a:r>
              <a:rPr lang="en-US" sz="1875" b="1" u="sng" dirty="0">
                <a:solidFill>
                  <a:srgbClr val="FF0000"/>
                </a:solidFill>
              </a:rPr>
              <a:t>so that the bond lengths </a:t>
            </a:r>
            <a:r>
              <a:rPr lang="en-US" sz="1875" b="1" dirty="0">
                <a:solidFill>
                  <a:srgbClr val="FF0000"/>
                </a:solidFill>
              </a:rPr>
              <a:t>between those atoms </a:t>
            </a:r>
            <a:r>
              <a:rPr lang="en-US" sz="1875" b="1" u="sng" dirty="0">
                <a:solidFill>
                  <a:srgbClr val="FF0000"/>
                </a:solidFill>
              </a:rPr>
              <a:t>are identical and an average of the possible single/ double bond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4900" y="2057401"/>
            <a:ext cx="2857500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O-O length = 15 pm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 O=O length = 12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0" y="280035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Observed O-O</a:t>
            </a:r>
            <a:r>
              <a:rPr lang="en-US" sz="1800" b="1" baseline="-25000" dirty="0"/>
              <a:t> </a:t>
            </a:r>
            <a:r>
              <a:rPr lang="en-US" sz="1800" b="1" dirty="0"/>
              <a:t>bonds all = 13.5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2743200"/>
            <a:ext cx="2857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Average = 13.5 pm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885951"/>
            <a:ext cx="348615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686050" y="240030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429000" y="3429000"/>
          <a:ext cx="1463279" cy="1321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463279" cy="1321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428750" y="3486151"/>
          <a:ext cx="1429941" cy="134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486151"/>
                        <a:ext cx="1429941" cy="1347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914650" y="400050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3314701"/>
            <a:ext cx="2914650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C-C lengths=   16  pm  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 C=C lengths = 13  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4900" y="4114800"/>
            <a:ext cx="2857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Average = 14.5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3100" y="5143501"/>
            <a:ext cx="2514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Observed C-C bonds all</a:t>
            </a:r>
          </a:p>
          <a:p>
            <a:r>
              <a:rPr lang="en-US" sz="1800" b="1" dirty="0"/>
              <a:t>= 14.5 pm</a:t>
            </a:r>
          </a:p>
        </p:txBody>
      </p:sp>
    </p:spTree>
    <p:extLst>
      <p:ext uri="{BB962C8B-B14F-4D97-AF65-F5344CB8AC3E}">
        <p14:creationId xmlns:p14="http://schemas.microsoft.com/office/powerpoint/2010/main" val="2375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350" y="1028701"/>
            <a:ext cx="605790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/>
              <a:t>U-Do-it: </a:t>
            </a:r>
            <a:r>
              <a:rPr lang="en-US" sz="2700" b="1" i="1" dirty="0" err="1"/>
              <a:t>Oxyanion</a:t>
            </a:r>
            <a:r>
              <a:rPr lang="en-US" sz="2700" b="1" i="1" dirty="0"/>
              <a:t> examples of resonance</a:t>
            </a:r>
          </a:p>
          <a:p>
            <a:endParaRPr lang="en-US" sz="2100" dirty="0"/>
          </a:p>
          <a:p>
            <a:r>
              <a:rPr lang="en-US" sz="2100" dirty="0"/>
              <a:t>	</a:t>
            </a:r>
            <a:r>
              <a:rPr lang="en-US" sz="3300" b="1" dirty="0">
                <a:solidFill>
                  <a:srgbClr val="FF0000"/>
                </a:solidFill>
              </a:rPr>
              <a:t>NO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</a:t>
            </a:r>
            <a:r>
              <a:rPr lang="en-US" sz="3300" b="1" dirty="0">
                <a:solidFill>
                  <a:srgbClr val="FF0000"/>
                </a:solidFill>
              </a:rPr>
              <a:t>	NO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baseline="30000" dirty="0">
                <a:solidFill>
                  <a:srgbClr val="FF0000"/>
                </a:solidFill>
              </a:rPr>
              <a:t>-	</a:t>
            </a:r>
            <a:r>
              <a:rPr lang="en-US" sz="3300" b="1" dirty="0">
                <a:solidFill>
                  <a:srgbClr val="FF0000"/>
                </a:solidFill>
              </a:rPr>
              <a:t> CO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-2</a:t>
            </a:r>
            <a:r>
              <a:rPr lang="en-US" sz="3300" b="1" dirty="0">
                <a:solidFill>
                  <a:srgbClr val="FF0000"/>
                </a:solidFill>
              </a:rPr>
              <a:t>	     </a:t>
            </a:r>
            <a:endParaRPr lang="en-US" sz="3300" b="1" baseline="30000" dirty="0">
              <a:solidFill>
                <a:srgbClr val="FF0000"/>
              </a:solidFill>
            </a:endParaRPr>
          </a:p>
          <a:p>
            <a:r>
              <a:rPr lang="en-US" sz="2100" baseline="30000" dirty="0"/>
              <a:t>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2171701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3000" b="1" dirty="0"/>
              <a:t>What is the static octet prediction for each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1719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endParaRPr lang="en-US" sz="2100" b="1" dirty="0"/>
          </a:p>
          <a:p>
            <a:pPr marL="257175" indent="-257175"/>
            <a:r>
              <a:rPr lang="en-US" sz="3000" b="1" dirty="0"/>
              <a:t>b) What is the actual, expected bond order to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/>
              <a:t> for each example ?</a:t>
            </a:r>
            <a:endParaRPr lang="en-US" sz="3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7400" y="3028950"/>
          <a:ext cx="1485900" cy="15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ChemSketch" r:id="rId3" imgW="1633728" imgH="1688592" progId="ACD.ChemSketch.20">
                  <p:embed/>
                </p:oleObj>
              </mc:Choice>
              <mc:Fallback>
                <p:oleObj name="ChemSketch" r:id="rId3" imgW="1633728" imgH="1688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28950"/>
                        <a:ext cx="1485900" cy="153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943351" y="3028950"/>
          <a:ext cx="148917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ChemSketch" r:id="rId5" imgW="1700784" imgH="908304" progId="ACD.ChemSketch.20">
                  <p:embed/>
                </p:oleObj>
              </mc:Choice>
              <mc:Fallback>
                <p:oleObj name="ChemSketch" r:id="rId5" imgW="1700784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1" y="3028950"/>
                        <a:ext cx="148917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057901" y="2743200"/>
          <a:ext cx="138251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ChemSketch" r:id="rId7" imgW="1472184" imgH="1517904" progId="ACD.ChemSketch.20">
                  <p:embed/>
                </p:oleObj>
              </mc:Choice>
              <mc:Fallback>
                <p:oleObj name="ChemSketch" r:id="rId7" imgW="1472184" imgH="1517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1" y="2743200"/>
                        <a:ext cx="138251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85950" y="5314950"/>
            <a:ext cx="20002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4/3=1.333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5257800"/>
            <a:ext cx="1714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3/2=1.5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7900" y="5257800"/>
            <a:ext cx="19431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 1.333</a:t>
            </a:r>
          </a:p>
        </p:txBody>
      </p:sp>
    </p:spTree>
    <p:extLst>
      <p:ext uri="{BB962C8B-B14F-4D97-AF65-F5344CB8AC3E}">
        <p14:creationId xmlns:p14="http://schemas.microsoft.com/office/powerpoint/2010/main" val="4125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971551"/>
            <a:ext cx="668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BEYOND THE OCTET RULE</a:t>
            </a:r>
            <a:r>
              <a:rPr lang="en-US" sz="2700" b="1" dirty="0">
                <a:solidFill>
                  <a:srgbClr val="FF0000"/>
                </a:solidFill>
              </a:rPr>
              <a:t>:   FORMAL CHARGE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181" y="1433271"/>
            <a:ext cx="55435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#1: </a:t>
            </a:r>
          </a:p>
          <a:p>
            <a:r>
              <a:rPr lang="en-US" sz="2400" b="1" dirty="0"/>
              <a:t>For elements starting with Si in the 3</a:t>
            </a:r>
            <a:r>
              <a:rPr lang="en-US" sz="2400" b="1" baseline="30000" dirty="0"/>
              <a:t>rd</a:t>
            </a:r>
            <a:r>
              <a:rPr lang="en-US" sz="2400" b="1" dirty="0"/>
              <a:t> row, the octet rule is often broken.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10516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#1: BATTERY ACID  (H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)</a:t>
            </a:r>
            <a:endParaRPr lang="en-US" sz="15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/>
          </p:nvPr>
        </p:nvGraphicFramePr>
        <p:xfrm>
          <a:off x="1543050" y="3027912"/>
          <a:ext cx="2343150" cy="202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hemSketch" r:id="rId4" imgW="1048512" imgH="908304" progId="ACD.ChemSketch.20">
                  <p:embed/>
                </p:oleObj>
              </mc:Choice>
              <mc:Fallback>
                <p:oleObj name="ChemSketch" r:id="rId4" imgW="1048512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027912"/>
                        <a:ext cx="2343150" cy="2027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6297" y="3863593"/>
            <a:ext cx="1466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Lone pairs </a:t>
            </a:r>
          </a:p>
          <a:p>
            <a:r>
              <a:rPr lang="en-US" sz="1800" b="1" dirty="0"/>
              <a:t>not shown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/>
          </p:nvPr>
        </p:nvGraphicFramePr>
        <p:xfrm>
          <a:off x="4171950" y="3044701"/>
          <a:ext cx="2057400" cy="190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hemSketch" r:id="rId6" imgW="1082040" imgH="999744" progId="ACD.ChemSketch.20">
                  <p:embed/>
                </p:oleObj>
              </mc:Choice>
              <mc:Fallback>
                <p:oleObj name="ChemSketch" r:id="rId6" imgW="1082040" imgH="99974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3044701"/>
                        <a:ext cx="2057400" cy="1900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71950" y="4857750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Lewis octet prediction for 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24875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0170" y="443190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296866" y="4972051"/>
            <a:ext cx="2743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From Experiment</a:t>
            </a:r>
          </a:p>
          <a:p>
            <a:r>
              <a:rPr lang="en-US" sz="1800" b="1" dirty="0"/>
              <a:t>(</a:t>
            </a:r>
            <a:r>
              <a:rPr lang="en-US" sz="1800" b="1" dirty="0" err="1"/>
              <a:t>Kuczkowski</a:t>
            </a:r>
            <a:r>
              <a:rPr lang="en-US" sz="1800" b="1" dirty="0"/>
              <a:t> et. al. 1983)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98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5" grpId="0"/>
      <p:bldP spid="6" grpId="0" animBg="1"/>
      <p:bldP spid="13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857250"/>
            <a:ext cx="62865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U-Do-it  Examples where we minimize formal charge or simply break octet rule-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68580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3000" b="1" dirty="0"/>
              <a:t>What is the octet rule prediction for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?</a:t>
            </a:r>
          </a:p>
          <a:p>
            <a:endParaRPr lang="en-US" sz="2700" b="1" dirty="0"/>
          </a:p>
          <a:p>
            <a:endParaRPr lang="en-US" sz="2700" b="1" dirty="0"/>
          </a:p>
          <a:p>
            <a:r>
              <a:rPr lang="en-US" sz="2700" dirty="0"/>
              <a:t> </a:t>
            </a:r>
            <a:endParaRPr lang="en-US" sz="2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7350" y="1771651"/>
            <a:ext cx="622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 a) SO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4</a:t>
            </a:r>
            <a:r>
              <a:rPr lang="en-US" sz="3300" b="1" baseline="30000" dirty="0">
                <a:solidFill>
                  <a:srgbClr val="FF0000"/>
                </a:solidFill>
              </a:rPr>
              <a:t>2-</a:t>
            </a:r>
            <a:endParaRPr lang="en-US" sz="3300" dirty="0"/>
          </a:p>
        </p:txBody>
      </p:sp>
      <p:sp>
        <p:nvSpPr>
          <p:cNvPr id="8" name="TextBox 7"/>
          <p:cNvSpPr txBox="1"/>
          <p:nvPr/>
        </p:nvSpPr>
        <p:spPr>
          <a:xfrm>
            <a:off x="5657850" y="5143500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1.5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6350" y="3714751"/>
            <a:ext cx="2286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r>
              <a:rPr lang="en-US" sz="2100" dirty="0"/>
              <a:t>   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14950" y="3714751"/>
          <a:ext cx="2029862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714751"/>
                        <a:ext cx="2029862" cy="72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0" y="45720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will be the </a:t>
            </a:r>
            <a:r>
              <a:rPr lang="en-US" sz="3000" b="1" dirty="0">
                <a:solidFill>
                  <a:srgbClr val="FF0000"/>
                </a:solidFill>
              </a:rPr>
              <a:t>S-O </a:t>
            </a:r>
            <a:r>
              <a:rPr lang="en-US" sz="3000" b="1" dirty="0"/>
              <a:t>bond order in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4</a:t>
            </a:r>
            <a:r>
              <a:rPr lang="en-US" sz="3000" b="1" baseline="30000" dirty="0">
                <a:solidFill>
                  <a:srgbClr val="FF0000"/>
                </a:solidFill>
              </a:rPr>
              <a:t>2-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 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682" y="2343151"/>
          <a:ext cx="1349888" cy="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82" y="2343151"/>
                        <a:ext cx="1349888" cy="9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771901" y="2286001"/>
          <a:ext cx="1026319" cy="111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1" y="2286001"/>
                        <a:ext cx="1026319" cy="111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72200" y="1726386"/>
          <a:ext cx="1428750" cy="146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26386"/>
                        <a:ext cx="1428750" cy="1469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9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43001"/>
            <a:ext cx="7976315" cy="33239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/>
              <a:t>Reading:  </a:t>
            </a:r>
            <a:r>
              <a:rPr lang="en-US" sz="3000" b="1" dirty="0" smtClean="0"/>
              <a:t>Chapter </a:t>
            </a:r>
            <a:r>
              <a:rPr lang="en-US" sz="3000" b="1" dirty="0"/>
              <a:t>8</a:t>
            </a:r>
          </a:p>
          <a:p>
            <a:pPr marL="257175" indent="-2571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/>
              <a:t>  pp. 352-365 </a:t>
            </a:r>
            <a:r>
              <a:rPr lang="en-US" sz="3000" b="1" dirty="0">
                <a:solidFill>
                  <a:srgbClr val="FF0000"/>
                </a:solidFill>
              </a:rPr>
              <a:t>ionic model </a:t>
            </a:r>
          </a:p>
          <a:p>
            <a:pPr marL="257175" indent="-2571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/>
              <a:t>  pp. 376-380 </a:t>
            </a:r>
            <a:r>
              <a:rPr lang="en-US" sz="3000" b="1" dirty="0"/>
              <a:t>Lewis rules </a:t>
            </a:r>
            <a:r>
              <a:rPr lang="en-US" sz="3000" dirty="0"/>
              <a:t>&amp;</a:t>
            </a:r>
            <a:r>
              <a:rPr lang="en-US" sz="3000" b="1" dirty="0"/>
              <a:t> covalent</a:t>
            </a:r>
          </a:p>
          <a:p>
            <a:pPr marL="257175" indent="-257175" algn="l">
              <a:spcBef>
                <a:spcPts val="0"/>
              </a:spcBef>
            </a:pPr>
            <a:r>
              <a:rPr lang="en-US" sz="3000" b="1" dirty="0"/>
              <a:t>				   compounds</a:t>
            </a:r>
          </a:p>
          <a:p>
            <a: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pp. 380-384 </a:t>
            </a:r>
            <a:r>
              <a:rPr lang="en-US" sz="3000" b="1" dirty="0"/>
              <a:t>exceptions</a:t>
            </a:r>
          </a:p>
          <a:p>
            <a: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pp. 384-389  </a:t>
            </a:r>
            <a:r>
              <a:rPr lang="en-US" sz="3000" b="1" dirty="0"/>
              <a:t>formal charge, resonance</a:t>
            </a:r>
          </a:p>
          <a:p>
            <a:pPr marL="428625" indent="-4286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pp. 389-402   </a:t>
            </a:r>
            <a:r>
              <a:rPr lang="en-US" sz="3000" b="1" dirty="0"/>
              <a:t>VSEPR theory	</a:t>
            </a:r>
          </a:p>
        </p:txBody>
      </p:sp>
    </p:spTree>
    <p:extLst>
      <p:ext uri="{BB962C8B-B14F-4D97-AF65-F5344CB8AC3E}">
        <p14:creationId xmlns:p14="http://schemas.microsoft.com/office/powerpoint/2010/main" val="3108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971551"/>
            <a:ext cx="628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U-Do-it  Examples where we minimize formal charge or simply break octet rule (continued)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4229100"/>
            <a:ext cx="6915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will be the </a:t>
            </a:r>
            <a:r>
              <a:rPr lang="en-US" sz="3000" b="1" dirty="0">
                <a:solidFill>
                  <a:srgbClr val="FF0000"/>
                </a:solidFill>
              </a:rPr>
              <a:t>P-O </a:t>
            </a:r>
            <a:r>
              <a:rPr lang="en-US" sz="3000" b="1" dirty="0"/>
              <a:t>bond order in </a:t>
            </a:r>
            <a:r>
              <a:rPr lang="en-US" sz="3000" b="1" dirty="0">
                <a:solidFill>
                  <a:srgbClr val="FF0000"/>
                </a:solidFill>
              </a:rPr>
              <a:t>PO</a:t>
            </a:r>
            <a:r>
              <a:rPr lang="en-US" sz="3000" b="1" baseline="-25000" dirty="0">
                <a:solidFill>
                  <a:srgbClr val="FF0000"/>
                </a:solidFill>
              </a:rPr>
              <a:t>4</a:t>
            </a:r>
            <a:r>
              <a:rPr lang="en-US" sz="3000" b="1" baseline="30000" dirty="0">
                <a:solidFill>
                  <a:srgbClr val="FF0000"/>
                </a:solidFill>
              </a:rPr>
              <a:t>3-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0" y="1828801"/>
            <a:ext cx="502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b)  H</a:t>
            </a:r>
            <a:r>
              <a:rPr lang="en-US" sz="4500" b="1" baseline="-25000" dirty="0">
                <a:solidFill>
                  <a:srgbClr val="FF0000"/>
                </a:solidFill>
              </a:rPr>
              <a:t>3</a:t>
            </a:r>
            <a:r>
              <a:rPr lang="en-US" sz="4500" b="1" dirty="0">
                <a:solidFill>
                  <a:srgbClr val="FF0000"/>
                </a:solidFill>
              </a:rPr>
              <a:t>PO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dirty="0">
                <a:solidFill>
                  <a:srgbClr val="FF0000"/>
                </a:solidFill>
              </a:rPr>
              <a:t>    PO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baseline="30000" dirty="0">
                <a:solidFill>
                  <a:srgbClr val="FF0000"/>
                </a:solidFill>
              </a:rPr>
              <a:t>3-</a:t>
            </a: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4514850" y="4914901"/>
            <a:ext cx="32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5/4 =1.25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57500" y="2743201"/>
          <a:ext cx="1657350" cy="158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ChemSketch" r:id="rId4" imgW="1993392" imgH="1901952" progId="ACD.ChemSketch.20">
                  <p:embed/>
                </p:oleObj>
              </mc:Choice>
              <mc:Fallback>
                <p:oleObj name="ChemSketch" r:id="rId4" imgW="1993392" imgH="190195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743201"/>
                        <a:ext cx="1657350" cy="1580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972051" y="2743201"/>
          <a:ext cx="1444228" cy="144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ChemSketch" r:id="rId6" imgW="1926336" imgH="1923288" progId="ACD.ChemSketch.20">
                  <p:embed/>
                </p:oleObj>
              </mc:Choice>
              <mc:Fallback>
                <p:oleObj name="ChemSketch" r:id="rId6" imgW="1926336" imgH="192328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1" y="2743201"/>
                        <a:ext cx="1444228" cy="1441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2000251"/>
            <a:ext cx="5543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c) HClO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dirty="0">
                <a:solidFill>
                  <a:srgbClr val="FF0000"/>
                </a:solidFill>
              </a:rPr>
              <a:t>         ClO</a:t>
            </a:r>
            <a:r>
              <a:rPr lang="en-US" sz="4500" b="1" baseline="-25000" dirty="0">
                <a:solidFill>
                  <a:srgbClr val="FF0000"/>
                </a:solidFill>
              </a:rPr>
              <a:t>4</a:t>
            </a:r>
            <a:r>
              <a:rPr lang="en-US" sz="4500" b="1" baseline="30000" dirty="0">
                <a:solidFill>
                  <a:srgbClr val="FF0000"/>
                </a:solidFill>
              </a:rPr>
              <a:t>1-</a:t>
            </a:r>
            <a:r>
              <a:rPr lang="en-US" sz="45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4171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will be the </a:t>
            </a:r>
            <a:r>
              <a:rPr lang="en-US" sz="3000" b="1" dirty="0" err="1">
                <a:solidFill>
                  <a:srgbClr val="FF0000"/>
                </a:solidFill>
              </a:rPr>
              <a:t>Cl</a:t>
            </a:r>
            <a:r>
              <a:rPr lang="en-US" sz="3000" b="1" dirty="0">
                <a:solidFill>
                  <a:srgbClr val="FF0000"/>
                </a:solidFill>
              </a:rPr>
              <a:t>-O</a:t>
            </a:r>
            <a:r>
              <a:rPr lang="en-US" sz="3000" b="1" dirty="0"/>
              <a:t> bond order in </a:t>
            </a:r>
            <a:r>
              <a:rPr lang="en-US" sz="3000" b="1" dirty="0">
                <a:solidFill>
                  <a:srgbClr val="FF0000"/>
                </a:solidFill>
              </a:rPr>
              <a:t>ClO</a:t>
            </a:r>
            <a:r>
              <a:rPr lang="en-US" sz="3000" b="1" baseline="-25000" dirty="0">
                <a:solidFill>
                  <a:srgbClr val="FF0000"/>
                </a:solidFill>
              </a:rPr>
              <a:t>4</a:t>
            </a:r>
            <a:r>
              <a:rPr lang="en-US" sz="3000" b="1" baseline="30000" dirty="0">
                <a:solidFill>
                  <a:srgbClr val="FF0000"/>
                </a:solidFill>
              </a:rPr>
              <a:t>-</a:t>
            </a:r>
            <a:r>
              <a:rPr lang="en-US" sz="3000" b="1" dirty="0"/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4450" y="1085850"/>
            <a:ext cx="628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U-Do-it  Examples where we minimize formal charge or simply break octet rule (continued)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0" y="4686301"/>
            <a:ext cx="2571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7/4 =1.75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71750" y="2686051"/>
          <a:ext cx="1485900" cy="150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hemSketch" r:id="rId4" imgW="1679448" imgH="1706880" progId="ACD.ChemSketch.20">
                  <p:embed/>
                </p:oleObj>
              </mc:Choice>
              <mc:Fallback>
                <p:oleObj name="ChemSketch" r:id="rId4" imgW="1679448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686051"/>
                        <a:ext cx="1485900" cy="1509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857751" y="2734873"/>
          <a:ext cx="1307306" cy="14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ChemSketch" r:id="rId6" imgW="1591056" imgH="1706880" progId="ACD.ChemSketch.20">
                  <p:embed/>
                </p:oleObj>
              </mc:Choice>
              <mc:Fallback>
                <p:oleObj name="ChemSketch" r:id="rId6" imgW="1591056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1" y="2734873"/>
                        <a:ext cx="1307306" cy="140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7350" y="1143001"/>
            <a:ext cx="634365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6858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O</a:t>
            </a:r>
            <a:r>
              <a:rPr lang="en-US" sz="3000" baseline="-25000" dirty="0"/>
              <a:t>2</a:t>
            </a:r>
            <a:r>
              <a:rPr lang="en-US" sz="3000" dirty="0"/>
              <a:t>		N</a:t>
            </a:r>
            <a:r>
              <a:rPr lang="en-US" sz="3000" baseline="-25000" dirty="0"/>
              <a:t>2</a:t>
            </a:r>
            <a:r>
              <a:rPr lang="en-US" sz="3000" dirty="0"/>
              <a:t>		CO	</a:t>
            </a:r>
          </a:p>
          <a:p>
            <a:r>
              <a:rPr lang="en-US" sz="3000" dirty="0"/>
              <a:t>  tri,	tetra-atomics  CO</a:t>
            </a:r>
            <a:r>
              <a:rPr lang="en-US" sz="3000" baseline="-25000" dirty="0"/>
              <a:t>2   </a:t>
            </a:r>
            <a:r>
              <a:rPr lang="en-US" sz="3000" dirty="0"/>
              <a:t>	H</a:t>
            </a:r>
            <a:r>
              <a:rPr lang="en-US" sz="3000" baseline="-25000" dirty="0"/>
              <a:t>2</a:t>
            </a:r>
            <a:r>
              <a:rPr lang="en-US" sz="3000" dirty="0"/>
              <a:t>O	      SOCl</a:t>
            </a:r>
            <a:r>
              <a:rPr lang="en-US" sz="3000" baseline="-25000" dirty="0"/>
              <a:t>2</a:t>
            </a:r>
          </a:p>
          <a:p>
            <a:r>
              <a:rPr lang="en-US" sz="3000" dirty="0"/>
              <a:t>   oxyanions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CO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dirty="0"/>
              <a:t>	    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  <a:p>
            <a:r>
              <a:rPr lang="en-US" sz="3000" dirty="0"/>
              <a:t>Non-Lewis octet 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          </a:t>
            </a:r>
            <a:r>
              <a:rPr lang="en-US" sz="3000" dirty="0"/>
              <a:t>SO</a:t>
            </a:r>
            <a:r>
              <a:rPr lang="en-US" sz="3000" baseline="-25000" dirty="0"/>
              <a:t>3</a:t>
            </a:r>
            <a:r>
              <a:rPr lang="en-US" sz="3000" dirty="0"/>
              <a:t>     PF</a:t>
            </a:r>
            <a:r>
              <a:rPr lang="en-US" sz="3000" baseline="-25000" dirty="0"/>
              <a:t>5</a:t>
            </a:r>
            <a:r>
              <a:rPr lang="en-US" sz="3000" dirty="0"/>
              <a:t>     SF</a:t>
            </a:r>
            <a:r>
              <a:rPr lang="en-US" sz="3000" baseline="-25000" dirty="0"/>
              <a:t>6</a:t>
            </a:r>
            <a:endParaRPr lang="en-US" sz="21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343275" y="4351841"/>
            <a:ext cx="24288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MORE…??</a:t>
            </a:r>
          </a:p>
        </p:txBody>
      </p:sp>
    </p:spTree>
    <p:extLst>
      <p:ext uri="{BB962C8B-B14F-4D97-AF65-F5344CB8AC3E}">
        <p14:creationId xmlns:p14="http://schemas.microsoft.com/office/powerpoint/2010/main" val="1816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7350" y="1600200"/>
            <a:ext cx="3314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0" y="2157242"/>
            <a:ext cx="49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CONDUCTIVITY DEMO….</a:t>
            </a:r>
          </a:p>
        </p:txBody>
      </p:sp>
      <p:pic>
        <p:nvPicPr>
          <p:cNvPr id="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2571750"/>
            <a:ext cx="186351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57350" y="1085851"/>
            <a:ext cx="58864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HOW DO YOU KNOW A COMPOUND IS </a:t>
            </a:r>
            <a:r>
              <a:rPr lang="en-US" sz="3000" b="1" dirty="0">
                <a:solidFill>
                  <a:srgbClr val="FF0000"/>
                </a:solidFill>
              </a:rPr>
              <a:t>IONIC</a:t>
            </a:r>
            <a:r>
              <a:rPr lang="en-US" sz="3000" b="1" dirty="0"/>
              <a:t>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60045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NaCl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900" y="4686300"/>
            <a:ext cx="63436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ym typeface="Symbol"/>
              </a:rPr>
              <a:t></a:t>
            </a:r>
            <a:r>
              <a:rPr lang="en-US" sz="3000" b="1" dirty="0"/>
              <a:t>If it lights up the light bulb, it’s </a:t>
            </a:r>
            <a:r>
              <a:rPr lang="en-US" sz="3000" b="1" dirty="0">
                <a:solidFill>
                  <a:srgbClr val="FF0000"/>
                </a:solidFill>
              </a:rPr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24439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4773" y="267507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Trends in binary ionic and near-ionic formulas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558" y="537567"/>
            <a:ext cx="1125928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Li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Li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Li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47" y="2730356"/>
            <a:ext cx="1122218" cy="1938992"/>
          </a:xfrm>
          <a:prstGeom prst="rect">
            <a:avLst/>
          </a:prstGeom>
          <a:solidFill>
            <a:srgbClr val="92D05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Na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998" y="4731540"/>
            <a:ext cx="1467715" cy="193899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K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K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K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6783" y="1684077"/>
            <a:ext cx="28575" cy="37147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940" y="2296977"/>
            <a:ext cx="5702011" cy="37576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67940" y="1458595"/>
            <a:ext cx="45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ym typeface="Symbol"/>
              </a:rPr>
              <a:t>Trends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d</a:t>
            </a:r>
            <a:r>
              <a:rPr lang="en-US" sz="2700" b="1" dirty="0">
                <a:solidFill>
                  <a:srgbClr val="FF0000"/>
                </a:solidFill>
              </a:rPr>
              <a:t>own</a:t>
            </a:r>
            <a:r>
              <a:rPr lang="en-US" sz="2700" b="1" dirty="0"/>
              <a:t> a column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190" y="2296977"/>
            <a:ext cx="2857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M</a:t>
            </a:r>
            <a:r>
              <a:rPr lang="en-US" sz="2700" b="1" baseline="-25000" dirty="0"/>
              <a:t>a</a:t>
            </a:r>
            <a:r>
              <a:rPr lang="en-US" sz="2700" b="1" dirty="0"/>
              <a:t> </a:t>
            </a:r>
            <a:r>
              <a:rPr lang="en-US" sz="2700" b="1" dirty="0" err="1"/>
              <a:t>X</a:t>
            </a:r>
            <a:r>
              <a:rPr lang="en-US" sz="2700" b="1" baseline="-25000" dirty="0" err="1"/>
              <a:t>b</a:t>
            </a:r>
            <a:r>
              <a:rPr lang="en-US" sz="2700" b="1" dirty="0"/>
              <a:t>  …all </a:t>
            </a:r>
            <a:r>
              <a:rPr lang="en-US" sz="2700" b="1" dirty="0">
                <a:solidFill>
                  <a:srgbClr val="FF0000"/>
                </a:solidFill>
              </a:rPr>
              <a:t>M</a:t>
            </a:r>
            <a:r>
              <a:rPr lang="en-US" sz="2700" b="1" dirty="0"/>
              <a:t>’</a:t>
            </a:r>
            <a:r>
              <a:rPr lang="en-US" sz="2700" b="1" dirty="0">
                <a:solidFill>
                  <a:srgbClr val="FF0000"/>
                </a:solidFill>
              </a:rPr>
              <a:t>s</a:t>
            </a:r>
            <a:r>
              <a:rPr lang="en-US" sz="2700" b="1" dirty="0"/>
              <a:t> combine the same for a given X</a:t>
            </a:r>
          </a:p>
        </p:txBody>
      </p:sp>
    </p:spTree>
    <p:extLst>
      <p:ext uri="{BB962C8B-B14F-4D97-AF65-F5344CB8AC3E}">
        <p14:creationId xmlns:p14="http://schemas.microsoft.com/office/powerpoint/2010/main" val="25831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255" y="-23064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Trends in ionic and not ionic compound formulas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255" y="3176789"/>
            <a:ext cx="6569651" cy="30628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5470" y="4457701"/>
            <a:ext cx="4572000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sym typeface="Symbol"/>
              </a:rPr>
              <a:t>Trend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across</a:t>
            </a:r>
            <a:r>
              <a:rPr lang="en-US" sz="2700" b="1" dirty="0"/>
              <a:t> columns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7260" y="1141427"/>
            <a:ext cx="1511879" cy="1938992"/>
          </a:xfrm>
          <a:prstGeom prst="rect">
            <a:avLst/>
          </a:prstGeom>
          <a:solidFill>
            <a:srgbClr val="B091DD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Mg</a:t>
            </a:r>
            <a:r>
              <a:rPr lang="en-US" sz="3000" b="1" dirty="0"/>
              <a:t>Cl</a:t>
            </a:r>
            <a:r>
              <a:rPr lang="en-US" sz="3000" b="1" baseline="-25000" dirty="0"/>
              <a:t>2</a:t>
            </a:r>
          </a:p>
          <a:p>
            <a:r>
              <a:rPr lang="en-US" sz="3000" b="1" dirty="0" err="1">
                <a:solidFill>
                  <a:srgbClr val="0070C0"/>
                </a:solidFill>
              </a:rPr>
              <a:t>Mg</a:t>
            </a:r>
            <a:r>
              <a:rPr lang="en-US" sz="3000" b="1" dirty="0" err="1"/>
              <a:t>O</a:t>
            </a:r>
            <a:endParaRPr lang="en-US" sz="3000" b="1" dirty="0"/>
          </a:p>
          <a:p>
            <a:r>
              <a:rPr lang="en-US" sz="3000" b="1" dirty="0">
                <a:solidFill>
                  <a:srgbClr val="0070C0"/>
                </a:solidFill>
              </a:rPr>
              <a:t>Mg</a:t>
            </a:r>
            <a:r>
              <a:rPr lang="en-US" sz="3000" b="1" baseline="-25000" dirty="0">
                <a:solidFill>
                  <a:srgbClr val="0070C0"/>
                </a:solidFill>
              </a:rPr>
              <a:t>3</a:t>
            </a:r>
            <a:r>
              <a:rPr lang="en-US" sz="3000" b="1" dirty="0"/>
              <a:t>P</a:t>
            </a:r>
            <a:r>
              <a:rPr lang="en-US" sz="3000" b="1" baseline="-250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3100" y="5200650"/>
            <a:ext cx="5543550" cy="0"/>
          </a:xfrm>
          <a:prstGeom prst="straightConnector1">
            <a:avLst/>
          </a:prstGeom>
          <a:ln w="193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5701" y="1184166"/>
            <a:ext cx="1350477" cy="2631490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H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 err="1">
                <a:solidFill>
                  <a:srgbClr val="FF0000"/>
                </a:solidFill>
              </a:rPr>
              <a:t>Na</a:t>
            </a:r>
            <a:r>
              <a:rPr lang="en-US" sz="3000" b="1" dirty="0" err="1"/>
              <a:t>Cl</a:t>
            </a:r>
            <a:endParaRPr lang="en-US" sz="3000" b="1" dirty="0"/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/>
              <a:t>O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Na</a:t>
            </a:r>
            <a:r>
              <a:rPr lang="en-US" sz="3000" b="1" baseline="-25000" dirty="0">
                <a:solidFill>
                  <a:srgbClr val="FF0000"/>
                </a:solidFill>
              </a:rPr>
              <a:t>3</a:t>
            </a:r>
            <a:r>
              <a:rPr lang="en-US" sz="3000" b="1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5225" y="779752"/>
            <a:ext cx="1131311" cy="1246495"/>
          </a:xfrm>
          <a:prstGeom prst="rect">
            <a:avLst/>
          </a:prstGeom>
          <a:solidFill>
            <a:srgbClr val="51F52B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Al</a:t>
            </a:r>
            <a:r>
              <a:rPr lang="en-US" sz="3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3</a:t>
            </a:r>
            <a:endParaRPr lang="en-US" sz="3000" b="1" baseline="-25000" dirty="0"/>
          </a:p>
          <a:p>
            <a:r>
              <a:rPr lang="en-US" sz="3000" b="1" dirty="0" err="1">
                <a:solidFill>
                  <a:srgbClr val="C00000"/>
                </a:solidFill>
              </a:rPr>
              <a:t>Al</a:t>
            </a:r>
            <a:r>
              <a:rPr lang="en-US" sz="3000" b="1" dirty="0" err="1"/>
              <a:t>P</a:t>
            </a:r>
            <a:endParaRPr lang="en-US" sz="30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75701" y="5441811"/>
            <a:ext cx="296920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Is there a simple pattern here ??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5277" y="2089735"/>
            <a:ext cx="922193" cy="553998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3000" b="1" dirty="0"/>
              <a:t>H</a:t>
            </a:r>
            <a:r>
              <a:rPr lang="en-US" sz="3000" b="1" baseline="-250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6536" y="2669194"/>
            <a:ext cx="926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600"/>
                </a:solidFill>
              </a:rPr>
              <a:t>N</a:t>
            </a:r>
            <a:r>
              <a:rPr lang="en-US" sz="3000" b="1" dirty="0"/>
              <a:t>H</a:t>
            </a:r>
            <a:r>
              <a:rPr lang="en-US" sz="3000" b="1" baseline="-25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6244" y="3080419"/>
            <a:ext cx="1117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3000" b="1" baseline="-25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3000" b="1" dirty="0"/>
              <a:t>O</a:t>
            </a:r>
            <a:endParaRPr lang="en-US" sz="3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1997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3" grpId="0" animBg="1"/>
      <p:bldP spid="19" grpId="0" animBg="1"/>
      <p:bldP spid="7" grpId="0" animBg="1"/>
      <p:bldP spid="20" grpId="0" animBg="1"/>
      <p:bldP spid="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59681" y="211932"/>
            <a:ext cx="3086100" cy="1350169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100"/>
          </a:p>
        </p:txBody>
      </p:sp>
      <p:pic>
        <p:nvPicPr>
          <p:cNvPr id="22532" name="Picture 4" descr="http://www.kentchemistry.com/links/bonding/electronega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1" y="2171700"/>
            <a:ext cx="6270172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6780" y="237052"/>
            <a:ext cx="7465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HINT #1: The Periodic Trend of Pauling’ </a:t>
            </a:r>
            <a:r>
              <a:rPr lang="en-US" sz="2100" b="1" dirty="0" err="1"/>
              <a:t>Electronegativity</a:t>
            </a:r>
            <a:r>
              <a:rPr lang="en-US" sz="2100" b="1" dirty="0"/>
              <a:t> (=electron </a:t>
            </a:r>
            <a:r>
              <a:rPr lang="en-US" sz="2100" b="1" dirty="0" err="1"/>
              <a:t>suckativity</a:t>
            </a:r>
            <a:r>
              <a:rPr lang="en-US" sz="2100" b="1" dirty="0"/>
              <a:t>) scale reveals a </a:t>
            </a:r>
            <a:r>
              <a:rPr lang="en-US" sz="2100" b="1" dirty="0">
                <a:solidFill>
                  <a:srgbClr val="FF0000"/>
                </a:solidFill>
              </a:rPr>
              <a:t>cliff….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4450" y="1771650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3">
                    <a:lumMod val="75000"/>
                  </a:schemeClr>
                </a:solidFill>
              </a:rPr>
              <a:t>1      2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100" y="1771650"/>
            <a:ext cx="1771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7030A0"/>
                </a:solidFill>
              </a:rPr>
              <a:t>3  4   5  6    7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750" y="2000250"/>
            <a:ext cx="74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15100" y="1600200"/>
            <a:ext cx="6858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85850"/>
            <a:ext cx="61722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HINT #2:  the curious case of column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314450" y="2000251"/>
            <a:ext cx="62293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Arial" charset="0"/>
              </a:rPr>
              <a:t>1  2                          3 4  5  6 7 </a:t>
            </a:r>
            <a:r>
              <a:rPr lang="en-US" sz="33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585775"/>
            <a:ext cx="6229350" cy="28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3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67910E46FE7438685DE483B36D9D6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8B2AE6E87F40289B225275D998C023&lt;/guid&gt;&#10;            &lt;repollguid&gt;D701D3556A504BAE9657C85A02FE134E&lt;/repollguid&gt;&#10;            &lt;sourceid&gt;0CCB3992177F4F369C13BC88EDDD1837&lt;/sourceid&gt;&#10;            &lt;questiontext&gt;Which is the best structure for PO42- that satisfies the minimize formal charge rule 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4EC521998841CCB018F81666E2B0DD&lt;/guid&gt;&#10;                    &lt;answertext&gt;All single P-O&lt;/answertext&gt;&#10;                    &lt;valuetype&gt;-1&lt;/valuetype&gt;&#10;                &lt;/answer&gt;&#10;                &lt;answer&gt;&#10;                    &lt;guid&gt;C82D31B7F63C4A1DAED26BD96A8B8B8A&lt;/guid&gt;&#10;                    &lt;answertext&gt;1P=O, 3P-O&lt;/answertext&gt;&#10;                    &lt;valuetype&gt;1&lt;/valuetype&gt;&#10;                &lt;/answer&gt;&#10;                &lt;answer&gt;&#10;                    &lt;guid&gt;3BE48876CB704DFEAB736B0938D01C3E&lt;/guid&gt;&#10;                    &lt;answertext&gt;2P=O, 2P-O&lt;/answertext&gt;&#10;                    &lt;valuetype&gt;-1&lt;/valuetype&gt;&#10;                &lt;/answer&gt;&#10;                &lt;answer&gt;&#10;                    &lt;guid&gt;2A03ABF84A3845E9BAAF0578736AE8D5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C8CF453B61C4E1D9C89C76DAEE08DB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C332716F7124343B6C16AD072EF5C9A&lt;/guid&gt;&#10;            &lt;repollguid&gt;CDB02B54770D47C8826FABC939C1F2B2&lt;/repollguid&gt;&#10;            &lt;sourceid&gt;6F618D24B5AC461F992F54597BAC12FD&lt;/sourceid&gt;&#10;            &lt;questiontext&gt;Which structure below satisfies the Lewis octet rule for SOBr2 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F4495566A5148119EF99556501F46CD&lt;/guid&gt;&#10;                    &lt;answertext&gt;all single bond&lt;/answertext&gt;&#10;                    &lt;valuetype&gt;1&lt;/valuetype&gt;&#10;                &lt;/answer&gt;&#10;                &lt;answer&gt;&#10;                    &lt;guid&gt;51E00116259946C38CAAFFF49DEC0C3C&lt;/guid&gt;&#10;                    &lt;answertext&gt;S=O  double &lt;/answertext&gt;&#10;                    &lt;valuetype&gt;-1&lt;/valuetype&gt;&#10;                &lt;/answer&gt;&#10;                &lt;answer&gt;&#10;                    &lt;guid&gt;35F57A18CFF2491BBB4B71E1F6877B77&lt;/guid&gt;&#10;                    &lt;answertext&gt;S=Br double&lt;/answertext&gt;&#10;                    &lt;valuetype&gt;-1&lt;/valuetype&gt;&#10;                &lt;/answer&gt;&#10;                &lt;answer&gt;&#10;                    &lt;guid&gt;A76E9C6D58914EEA87DEDFF272331EB4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67910E46FE7438685DE483B36D9D6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2EE954A674F4B01B48D0F3F5952B7D1&lt;/guid&gt;&#10;            &lt;repollguid&gt;D701D3556A504BAE9657C85A02FE134E&lt;/repollguid&gt;&#10;            &lt;sourceid&gt;0CCB3992177F4F369C13BC88EDDD1837&lt;/sourceid&gt;&#10;            &lt;questiontext&gt;Which is the best structure for SO32- that satisfies the Lewis octet rule 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4EC521998841CCB018F81666E2B0DD&lt;/guid&gt;&#10;                    &lt;answertext&gt;All single S-O&lt;/answertext&gt;&#10;                    &lt;valuetype&gt;1&lt;/valuetype&gt;&#10;                &lt;/answer&gt;&#10;                &lt;answer&gt;&#10;                    &lt;guid&gt;033F5BDC170E4309BEBE3CFF0B31E950&lt;/guid&gt;&#10;                    &lt;answertext&gt;1 S=O,2 S-O&lt;/answertext&gt;&#10;                    &lt;valuetype&gt;-1&lt;/valuetype&gt;&#10;                &lt;/answer&gt;&#10;                &lt;answer&gt;&#10;                    &lt;guid&gt;46B2E6FAB24E4F82B649664E3EF562D7&lt;/guid&gt;&#10;                    &lt;answertext&gt;2 =O, 1 S-O&lt;/answertext&gt;&#10;                    &lt;valuetype&gt;-1&lt;/valuetype&gt;&#10;                &lt;/answer&gt;&#10;                &lt;answer&gt;&#10;                    &lt;guid&gt;6676BB21FCF6431F8FC1AED7D225BC89&lt;/guid&gt;&#10;                    &lt;answertext&gt;All S=O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1511</Words>
  <Application>Microsoft Office PowerPoint</Application>
  <PresentationFormat>On-screen Show (4:3)</PresentationFormat>
  <Paragraphs>340</Paragraphs>
  <Slides>42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Wingdings</vt:lpstr>
      <vt:lpstr>Default Design</vt:lpstr>
      <vt:lpstr>Bitmap Image</vt:lpstr>
      <vt:lpstr>Chart</vt:lpstr>
      <vt:lpstr>ChemSketch</vt:lpstr>
      <vt:lpstr>Where we’ve been….</vt:lpstr>
      <vt:lpstr>Where we’ve been ……</vt:lpstr>
      <vt:lpstr>In the land of the spectroscopists: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HINT #2:  the curious case of column 8</vt:lpstr>
      <vt:lpstr>What’s so curious ??</vt:lpstr>
      <vt:lpstr>PowerPoint Presentation</vt:lpstr>
      <vt:lpstr>Lewis dot pix for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Legacies of the American  chemist: Gilbert Newton Lewis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structure below satisfies the Lewis octet rule for SOBr2 ?</vt:lpstr>
      <vt:lpstr>PowerPoint Presentation</vt:lpstr>
      <vt:lpstr>Which is the best structure for SO32- that satisfies the Lewis octet rule  </vt:lpstr>
      <vt:lpstr>PowerPoint Presentation</vt:lpstr>
      <vt:lpstr>PowerPoint Presentation</vt:lpstr>
      <vt:lpstr>PowerPoint Presentation</vt:lpstr>
      <vt:lpstr>Which is the best structure for PO42- that satisfies the minimize formal charge rule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229</cp:revision>
  <dcterms:created xsi:type="dcterms:W3CDTF">2006-08-18T01:25:19Z</dcterms:created>
  <dcterms:modified xsi:type="dcterms:W3CDTF">2015-11-18T19:40:27Z</dcterms:modified>
</cp:coreProperties>
</file>