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e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e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0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03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D613-A9F9-4689-8EB0-D62D77EFE1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3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1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8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8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9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4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6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4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94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1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1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2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0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8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2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8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9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B8F4-40B9-44E6-A2BB-D524CD1C5E6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25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6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0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3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3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3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7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uq9A1n5VC1iOdM&amp;tbnid=-g0kdMnq6Xf_5M:&amp;ved=0CAUQjRw&amp;url=http://prisonphotography.org/2008/10/27/california-propositions-6-and-9/&amp;ei=SE5fUs2KNsaF2gX74YCwAg&amp;bvm=bv.54176721,d.b2I&amp;psig=AFQjCNHih2yWdAbvJOwFFHpHiBMiy_cuUA&amp;ust=138206401293030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zbsQML0-xqanEM&amp;tbnid=dJLhHvMFbaQKLM:&amp;ved=0CAUQjRw&amp;url=http://www.kentchemistry.com/links/bonding/Electronegativity.htm&amp;ei=ZWFfUrGLKoXB2QXoloGQCQ&amp;bvm=bv.54176721,d.aWM&amp;psig=AFQjCNGCiOjBOayRbgVkRXc_GNSdcfzqnQ&amp;ust=138206890581467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/url?sa=i&amp;source=images&amp;cd=&amp;cad=rja&amp;docid=MB34-bI-d3QMrM&amp;tbnid=reGhVpRQkIQJYM:&amp;ved=0CAgQjRwwAA&amp;url=http://www.ced.berkeley.edu/cedarchives/profiles/day.htm&amp;ei=GEVlUsj0OpGy4AOh84C4CA&amp;psig=AFQjCNGCD1NkxKQ7QDUv4bk9ghi-4pbV0g&amp;ust=138245493701013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oogle.com/url?sa=i&amp;rct=j&amp;q=&amp;esrc=s&amp;frm=1&amp;source=images&amp;cd=&amp;cad=rja&amp;docid=-gxl2SEqdM7LMM&amp;tbnid=06weENIRRX5b0M:&amp;ved=0CAUQjRw&amp;url=http://chemconnections.org/organic/chem227/227assign-13.html&amp;ei=iUZlUpaKK5el4AOJ74Fw&amp;psig=AFQjCNH9fRMpZr6t0gAzryZvssc-t1gc4A&amp;ust=1382455294508135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6.bin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6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5.bin"/><Relationship Id="rId5" Type="http://schemas.openxmlformats.org/officeDocument/2006/relationships/tags" Target="../tags/tag9.xml"/><Relationship Id="rId10" Type="http://schemas.openxmlformats.org/officeDocument/2006/relationships/image" Target="../media/image35.wmf"/><Relationship Id="rId4" Type="http://schemas.openxmlformats.org/officeDocument/2006/relationships/tags" Target="../tags/tag8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10.bin"/><Relationship Id="rId3" Type="http://schemas.openxmlformats.org/officeDocument/2006/relationships/tags" Target="../tags/tag11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0.wmf"/><Relationship Id="rId2" Type="http://schemas.openxmlformats.org/officeDocument/2006/relationships/tags" Target="../tags/tag10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9.bin"/><Relationship Id="rId5" Type="http://schemas.openxmlformats.org/officeDocument/2006/relationships/tags" Target="../tags/tag13.xml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9.wmf"/><Relationship Id="rId4" Type="http://schemas.openxmlformats.org/officeDocument/2006/relationships/tags" Target="../tags/tag12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22.bin"/><Relationship Id="rId3" Type="http://schemas.openxmlformats.org/officeDocument/2006/relationships/tags" Target="../tags/tag15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1.w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21.bin"/><Relationship Id="rId5" Type="http://schemas.openxmlformats.org/officeDocument/2006/relationships/tags" Target="../tags/tag17.xml"/><Relationship Id="rId10" Type="http://schemas.openxmlformats.org/officeDocument/2006/relationships/image" Target="../media/image50.wmf"/><Relationship Id="rId4" Type="http://schemas.openxmlformats.org/officeDocument/2006/relationships/tags" Target="../tags/tag16.xml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61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3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7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3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0"/>
            <a:ext cx="6286500" cy="2820591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428750" y="1028700"/>
            <a:ext cx="560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s		d				p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628900" y="2686051"/>
            <a:ext cx="45720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628900" y="30289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628900" y="33718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86050" y="377190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20002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53149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7372350" y="1085851"/>
            <a:ext cx="628650" cy="133882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latin typeface="Arial" charset="0"/>
              </a:rPr>
              <a:t>He</a:t>
            </a:r>
            <a:r>
              <a:rPr lang="en-US" sz="1800"/>
              <a:t> is </a:t>
            </a:r>
            <a:r>
              <a:rPr lang="en-US" sz="2100" b="1"/>
              <a:t>s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not</a:t>
            </a:r>
            <a:r>
              <a:rPr lang="en-US" sz="2100">
                <a:solidFill>
                  <a:srgbClr val="FF0000"/>
                </a:solidFill>
              </a:rPr>
              <a:t> </a:t>
            </a:r>
            <a:r>
              <a:rPr lang="en-US" sz="2100"/>
              <a:t>p</a:t>
            </a: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7315200" y="1428750"/>
            <a:ext cx="1143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1257300" y="4457701"/>
            <a:ext cx="674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IN-CLASS EXERCISE </a:t>
            </a:r>
            <a:r>
              <a:rPr lang="en-US" sz="3000" b="1" dirty="0" smtClean="0"/>
              <a:t>: </a:t>
            </a:r>
            <a:endParaRPr lang="en-US" sz="30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COMPLETE ELECTRONIC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3005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nimBg="1"/>
      <p:bldP spid="58377" grpId="0" animBg="1"/>
      <p:bldP spid="583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42900" y="1063229"/>
            <a:ext cx="7886700" cy="994172"/>
          </a:xfrm>
        </p:spPr>
        <p:txBody>
          <a:bodyPr/>
          <a:lstStyle/>
          <a:p>
            <a:r>
              <a:rPr lang="en-US" dirty="0" smtClean="0"/>
              <a:t>What is the correct, abbreviated, d-switched configuration for Cu</a:t>
            </a:r>
            <a:r>
              <a:rPr lang="en-US" baseline="30000" dirty="0" smtClean="0"/>
              <a:t>+1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900" y="2057400"/>
            <a:ext cx="4229100" cy="3263504"/>
          </a:xfrm>
        </p:spPr>
        <p:txBody>
          <a:bodyPr>
            <a:normAutofit/>
          </a:bodyPr>
          <a:lstStyle/>
          <a:p>
            <a:pPr marL="385763" indent="-385763">
              <a:buFont typeface="Arial" panose="020B0604020202020204" pitchFamily="34" charset="0"/>
              <a:buAutoNum type="alphaUcPeriod"/>
            </a:pPr>
            <a:r>
              <a:rPr lang="en-US" sz="3000" b="1" dirty="0"/>
              <a:t>[</a:t>
            </a:r>
            <a:r>
              <a:rPr lang="en-US" sz="3000" b="1" dirty="0" err="1"/>
              <a:t>Ar</a:t>
            </a:r>
            <a:r>
              <a:rPr lang="en-US" sz="3000" b="1" dirty="0"/>
              <a:t>] </a:t>
            </a:r>
            <a:r>
              <a:rPr lang="en-US" sz="3000" b="1" dirty="0">
                <a:solidFill>
                  <a:srgbClr val="FF0000"/>
                </a:solidFill>
              </a:rPr>
              <a:t>4s</a:t>
            </a:r>
            <a:r>
              <a:rPr lang="en-US" sz="3000" b="1" baseline="30000" dirty="0">
                <a:solidFill>
                  <a:srgbClr val="FF0000"/>
                </a:solidFill>
              </a:rPr>
              <a:t>0</a:t>
            </a:r>
            <a:r>
              <a:rPr lang="en-US" sz="3000" b="1" dirty="0">
                <a:solidFill>
                  <a:srgbClr val="FF0000"/>
                </a:solidFill>
              </a:rPr>
              <a:t> 3d</a:t>
            </a:r>
            <a:r>
              <a:rPr lang="en-US" sz="3000" b="1" baseline="30000" dirty="0">
                <a:solidFill>
                  <a:srgbClr val="FF0000"/>
                </a:solidFill>
              </a:rPr>
              <a:t>10</a:t>
            </a:r>
          </a:p>
          <a:p>
            <a:pPr marL="385763" indent="-385763">
              <a:buFont typeface="Arial" panose="020B0604020202020204" pitchFamily="34" charset="0"/>
              <a:buAutoNum type="alphaUcPeriod"/>
            </a:pPr>
            <a:r>
              <a:rPr lang="en-US" sz="3000" b="1" dirty="0"/>
              <a:t>[</a:t>
            </a:r>
            <a:r>
              <a:rPr lang="en-US" sz="3000" b="1" dirty="0" err="1"/>
              <a:t>Ar</a:t>
            </a:r>
            <a:r>
              <a:rPr lang="en-US" sz="3000" b="1" dirty="0"/>
              <a:t>] </a:t>
            </a:r>
            <a:r>
              <a:rPr lang="en-US" sz="3000" b="1" dirty="0">
                <a:solidFill>
                  <a:srgbClr val="FF0000"/>
                </a:solidFill>
              </a:rPr>
              <a:t>3d</a:t>
            </a:r>
            <a:r>
              <a:rPr lang="en-US" sz="3000" b="1" baseline="30000" dirty="0">
                <a:solidFill>
                  <a:srgbClr val="FF0000"/>
                </a:solidFill>
              </a:rPr>
              <a:t>9 </a:t>
            </a:r>
            <a:r>
              <a:rPr lang="en-US" sz="3000" b="1" dirty="0">
                <a:solidFill>
                  <a:srgbClr val="FF0000"/>
                </a:solidFill>
              </a:rPr>
              <a:t>4s</a:t>
            </a:r>
            <a:r>
              <a:rPr lang="en-US" sz="3000" b="1" baseline="30000" dirty="0">
                <a:solidFill>
                  <a:srgbClr val="FF0000"/>
                </a:solidFill>
              </a:rPr>
              <a:t>1</a:t>
            </a:r>
          </a:p>
          <a:p>
            <a:pPr marL="385763" indent="-385763">
              <a:buFont typeface="Arial" panose="020B0604020202020204" pitchFamily="34" charset="0"/>
              <a:buAutoNum type="alphaUcPeriod"/>
            </a:pPr>
            <a:r>
              <a:rPr lang="en-US" sz="3000" b="1" dirty="0"/>
              <a:t>[</a:t>
            </a:r>
            <a:r>
              <a:rPr lang="en-US" sz="3000" b="1" dirty="0" err="1"/>
              <a:t>Ar</a:t>
            </a:r>
            <a:r>
              <a:rPr lang="en-US" sz="3000" b="1" dirty="0"/>
              <a:t>] </a:t>
            </a:r>
            <a:r>
              <a:rPr lang="en-US" sz="3000" b="1" dirty="0">
                <a:solidFill>
                  <a:srgbClr val="FF0000"/>
                </a:solidFill>
              </a:rPr>
              <a:t>4s</a:t>
            </a:r>
            <a:r>
              <a:rPr lang="en-US" sz="3000" b="1" baseline="30000" dirty="0">
                <a:solidFill>
                  <a:srgbClr val="FF0000"/>
                </a:solidFill>
              </a:rPr>
              <a:t>1</a:t>
            </a:r>
            <a:r>
              <a:rPr lang="en-US" sz="3000" b="1" dirty="0">
                <a:solidFill>
                  <a:srgbClr val="FF0000"/>
                </a:solidFill>
              </a:rPr>
              <a:t>3d</a:t>
            </a:r>
            <a:r>
              <a:rPr lang="en-US" sz="3000" b="1" baseline="30000" dirty="0">
                <a:solidFill>
                  <a:srgbClr val="FF0000"/>
                </a:solidFill>
              </a:rPr>
              <a:t>10</a:t>
            </a:r>
          </a:p>
          <a:p>
            <a:pPr marL="385763" indent="-385763">
              <a:buFont typeface="Arial" panose="020B0604020202020204" pitchFamily="34" charset="0"/>
              <a:buAutoNum type="alphaUcPeriod"/>
            </a:pPr>
            <a:r>
              <a:rPr lang="en-US" sz="3000" b="1" dirty="0"/>
              <a:t>[</a:t>
            </a:r>
            <a:r>
              <a:rPr lang="en-US" sz="3000" b="1" dirty="0" err="1"/>
              <a:t>Ar</a:t>
            </a:r>
            <a:r>
              <a:rPr lang="en-US" sz="3000" b="1" dirty="0"/>
              <a:t>] </a:t>
            </a:r>
            <a:r>
              <a:rPr lang="en-US" sz="3000" b="1" dirty="0">
                <a:solidFill>
                  <a:srgbClr val="FF0000"/>
                </a:solidFill>
              </a:rPr>
              <a:t>3d</a:t>
            </a:r>
            <a:r>
              <a:rPr lang="en-US" sz="3000" b="1" baseline="30000" dirty="0">
                <a:solidFill>
                  <a:srgbClr val="FF0000"/>
                </a:solidFill>
              </a:rPr>
              <a:t>10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0</a:t>
            </a:r>
            <a:endParaRPr lang="en-US" sz="3000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4524375" y="2057400"/>
          <a:ext cx="4572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75" y="2057400"/>
                        <a:ext cx="4572000" cy="385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778193" y="3646170"/>
            <a:ext cx="1933623" cy="54864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11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14452" y="1273118"/>
            <a:ext cx="66865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electrons utterly rule how elements react to make compounds.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What kind of electronic orbitals they possess decides how they behave chemically.</a:t>
            </a:r>
          </a:p>
        </p:txBody>
      </p:sp>
      <p:pic>
        <p:nvPicPr>
          <p:cNvPr id="22533" name="Picture 5" descr="orangekitt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004362"/>
            <a:ext cx="1543050" cy="2103421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14500" y="4915838"/>
            <a:ext cx="16002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</a:rPr>
              <a:t>s</a:t>
            </a:r>
            <a:r>
              <a:rPr lang="en-US" sz="3300" dirty="0">
                <a:solidFill>
                  <a:srgbClr val="FF0000"/>
                </a:solidFill>
              </a:rPr>
              <a:t> is for</a:t>
            </a:r>
            <a:r>
              <a:rPr lang="en-US" sz="3300" b="1" dirty="0">
                <a:solidFill>
                  <a:srgbClr val="FF0000"/>
                </a:solidFill>
              </a:rPr>
              <a:t> s</a:t>
            </a:r>
            <a:r>
              <a:rPr lang="en-US" sz="3300" dirty="0">
                <a:solidFill>
                  <a:srgbClr val="FF0000"/>
                </a:solidFill>
              </a:rPr>
              <a:t>illy cow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714750" y="5086350"/>
            <a:ext cx="2000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0070C0"/>
                </a:solidFill>
              </a:rPr>
              <a:t>p</a:t>
            </a:r>
            <a:r>
              <a:rPr lang="en-US" sz="2700" dirty="0">
                <a:solidFill>
                  <a:srgbClr val="0070C0"/>
                </a:solidFill>
              </a:rPr>
              <a:t> is for </a:t>
            </a:r>
            <a:r>
              <a:rPr lang="en-US" sz="2700" b="1" dirty="0">
                <a:solidFill>
                  <a:srgbClr val="0070C0"/>
                </a:solidFill>
              </a:rPr>
              <a:t>p</a:t>
            </a:r>
            <a:r>
              <a:rPr lang="en-US" sz="2700" dirty="0">
                <a:solidFill>
                  <a:srgbClr val="0070C0"/>
                </a:solidFill>
              </a:rPr>
              <a:t>retty kitty</a:t>
            </a:r>
          </a:p>
        </p:txBody>
      </p:sp>
      <p:pic>
        <p:nvPicPr>
          <p:cNvPr id="22537" name="Picture 9" descr="ist2_604985_pooping_d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5346" y="2878362"/>
            <a:ext cx="1513457" cy="2274221"/>
          </a:xfrm>
          <a:prstGeom prst="rect">
            <a:avLst/>
          </a:prstGeom>
          <a:noFill/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600700" y="5110596"/>
            <a:ext cx="1885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d</a:t>
            </a:r>
            <a:r>
              <a:rPr lang="en-US" sz="2700" dirty="0"/>
              <a:t> is for </a:t>
            </a:r>
            <a:r>
              <a:rPr lang="en-US" sz="2700" b="1" dirty="0"/>
              <a:t>d</a:t>
            </a:r>
            <a:r>
              <a:rPr lang="en-US" sz="2700" dirty="0"/>
              <a:t>umb </a:t>
            </a:r>
            <a:r>
              <a:rPr lang="en-US" sz="2700" b="1" dirty="0"/>
              <a:t>d</a:t>
            </a:r>
            <a:r>
              <a:rPr lang="en-US" sz="2700" dirty="0"/>
              <a:t>og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073612" y="3334516"/>
            <a:ext cx="10001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/>
              <a:t>Dogs drool, cats rule</a:t>
            </a:r>
          </a:p>
        </p:txBody>
      </p:sp>
      <p:pic>
        <p:nvPicPr>
          <p:cNvPr id="22540" name="Picture 12" descr="C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4450" y="3200401"/>
            <a:ext cx="2604893" cy="182641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09255" y="914401"/>
            <a:ext cx="6572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Why (really) the </a:t>
            </a:r>
            <a:r>
              <a:rPr lang="en-US" sz="2700" b="1" dirty="0" err="1"/>
              <a:t>spdf</a:t>
            </a:r>
            <a:r>
              <a:rPr lang="en-US" sz="2700" b="1" dirty="0"/>
              <a:t> song is sung…..</a:t>
            </a:r>
          </a:p>
        </p:txBody>
      </p:sp>
    </p:spTree>
    <p:extLst>
      <p:ext uri="{BB962C8B-B14F-4D97-AF65-F5344CB8AC3E}">
        <p14:creationId xmlns:p14="http://schemas.microsoft.com/office/powerpoint/2010/main" val="5147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8" grpId="0"/>
      <p:bldP spid="225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The specific combo of orbits </a:t>
            </a:r>
            <a:br>
              <a:rPr lang="en-US" sz="3000" b="1" dirty="0"/>
            </a:br>
            <a:r>
              <a:rPr lang="en-US" sz="3000" b="1" dirty="0"/>
              <a:t>creates the unique chemistry of an element</a:t>
            </a:r>
          </a:p>
        </p:txBody>
      </p:sp>
      <p:pic>
        <p:nvPicPr>
          <p:cNvPr id="27653" name="Picture 5" descr="cow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1809750"/>
            <a:ext cx="2055384" cy="264795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371850" y="4514851"/>
            <a:ext cx="245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Cl</a:t>
            </a:r>
            <a:r>
              <a:rPr lang="en-US" sz="2400" b="1" dirty="0"/>
              <a:t>=[Ne]</a:t>
            </a:r>
            <a:r>
              <a:rPr lang="en-US" sz="2400" b="1" dirty="0">
                <a:solidFill>
                  <a:srgbClr val="FF0000"/>
                </a:solidFill>
              </a:rPr>
              <a:t>3s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00CC"/>
                </a:solidFill>
              </a:rPr>
              <a:t>3p</a:t>
            </a:r>
            <a:r>
              <a:rPr lang="en-US" sz="2400" b="1" baseline="30000" dirty="0">
                <a:solidFill>
                  <a:srgbClr val="0000CC"/>
                </a:solidFill>
              </a:rPr>
              <a:t>4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514851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Be= [He]</a:t>
            </a:r>
            <a:r>
              <a:rPr lang="en-US" sz="2400" b="1" dirty="0">
                <a:solidFill>
                  <a:srgbClr val="FF0000"/>
                </a:solidFill>
              </a:rPr>
              <a:t>2s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12" descr="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68" y="2152649"/>
            <a:ext cx="3160752" cy="2216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49149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100% </a:t>
            </a:r>
            <a:r>
              <a:rPr lang="en-US" sz="2100" b="1" dirty="0">
                <a:solidFill>
                  <a:srgbClr val="FF0000"/>
                </a:solidFill>
              </a:rPr>
              <a:t>cow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6150" y="4914900"/>
            <a:ext cx="2228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33% </a:t>
            </a:r>
            <a:r>
              <a:rPr lang="en-US" sz="2100" b="1" dirty="0">
                <a:solidFill>
                  <a:srgbClr val="FF0000"/>
                </a:solidFill>
              </a:rPr>
              <a:t>cow</a:t>
            </a:r>
            <a:r>
              <a:rPr lang="en-US" sz="2100" dirty="0"/>
              <a:t>+66% </a:t>
            </a:r>
            <a:r>
              <a:rPr lang="en-US" sz="2100" b="1" dirty="0">
                <a:solidFill>
                  <a:srgbClr val="0000CC"/>
                </a:solidFill>
              </a:rPr>
              <a:t>kitty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7850" y="4572001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 = [</a:t>
            </a:r>
            <a:r>
              <a:rPr lang="en-US" sz="2400" b="1" dirty="0" err="1"/>
              <a:t>Ar</a:t>
            </a:r>
            <a:r>
              <a:rPr lang="en-US" sz="2400" b="1" dirty="0"/>
              <a:t>] </a:t>
            </a:r>
            <a:r>
              <a:rPr lang="en-US" sz="2400" b="1" dirty="0">
                <a:solidFill>
                  <a:srgbClr val="7030A0"/>
                </a:solidFill>
              </a:rPr>
              <a:t>3d</a:t>
            </a:r>
            <a:r>
              <a:rPr lang="en-US" sz="2400" b="1" baseline="30000" dirty="0">
                <a:solidFill>
                  <a:srgbClr val="7030A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4s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9" descr="Dog-C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1652520"/>
            <a:ext cx="1943100" cy="27367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497205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50% </a:t>
            </a:r>
            <a:r>
              <a:rPr lang="en-US" sz="2100" b="1" dirty="0">
                <a:solidFill>
                  <a:srgbClr val="FF0000"/>
                </a:solidFill>
              </a:rPr>
              <a:t>cow</a:t>
            </a:r>
            <a:r>
              <a:rPr lang="en-US" sz="2100" dirty="0"/>
              <a:t> +50% </a:t>
            </a:r>
            <a:r>
              <a:rPr lang="en-US" sz="2100" b="1" dirty="0"/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3350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5" grpId="0"/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143000" y="857250"/>
            <a:ext cx="2514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A little addendum…</a:t>
            </a:r>
          </a:p>
        </p:txBody>
      </p:sp>
      <p:pic>
        <p:nvPicPr>
          <p:cNvPr id="103430" name="Picture 6" descr="schrodinger(young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1" y="1257301"/>
            <a:ext cx="1878806" cy="2093119"/>
          </a:xfrm>
          <a:prstGeom prst="rect">
            <a:avLst/>
          </a:prstGeom>
          <a:noFill/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3311145" y="42551"/>
            <a:ext cx="53954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Erwin Schrodinger (whiz kid) finally solves H atom to everyone’s satisfaction (in mid 1930s) with equation below* but only after the </a:t>
            </a:r>
            <a:r>
              <a:rPr lang="en-US" sz="2400" dirty="0" err="1"/>
              <a:t>spectroscopists</a:t>
            </a:r>
            <a:r>
              <a:rPr lang="en-US" sz="2400" dirty="0"/>
              <a:t> gave him the benchmarks to measure his predictions against….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143000" y="3429001"/>
            <a:ext cx="41148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dirty="0">
                <a:sym typeface="Symbol" pitchFamily="18" charset="2"/>
              </a:rPr>
              <a:t>“-h(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)/2m +/r  =E  obviously…(duh)”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943835" y="4569411"/>
            <a:ext cx="2628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Schrodinger’s </a:t>
            </a:r>
            <a:r>
              <a:rPr lang="en-US" sz="2400" dirty="0" err="1"/>
              <a:t>eigenvalue</a:t>
            </a:r>
            <a:r>
              <a:rPr lang="en-US" sz="2400" dirty="0"/>
              <a:t> equation for single electron in 1/r electrostatic potential field (H atom)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3637128" y="5840464"/>
            <a:ext cx="4743450" cy="92333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/>
              <a:t>No closed math form for general atoms yet 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4953000" y="5073313"/>
            <a:ext cx="365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“….</a:t>
            </a:r>
            <a:r>
              <a:rPr lang="en-US" sz="2100" b="1" dirty="0" err="1">
                <a:solidFill>
                  <a:srgbClr val="FF3300"/>
                </a:solidFill>
              </a:rPr>
              <a:t>spectroscopists</a:t>
            </a:r>
            <a:r>
              <a:rPr lang="en-US" sz="2100" b="1" dirty="0">
                <a:solidFill>
                  <a:srgbClr val="FF3300"/>
                </a:solidFill>
              </a:rPr>
              <a:t> rule, you drool.”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1143000" y="3429000"/>
            <a:ext cx="171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*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4876" y="2455252"/>
            <a:ext cx="2950745" cy="277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1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03433" grpId="0" animBg="1"/>
      <p:bldP spid="103434" grpId="0"/>
      <p:bldP spid="103435" grpId="0" animBg="1"/>
      <p:bldP spid="103437" grpId="0"/>
      <p:bldP spid="1034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229100" y="4400550"/>
            <a:ext cx="10858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75226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Where we’ve been so far on the chemistry bus trip…</a:t>
            </a:r>
          </a:p>
        </p:txBody>
      </p:sp>
      <p:pic>
        <p:nvPicPr>
          <p:cNvPr id="19" name="Picture 5" descr="tour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144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bjdesign.com/html/images/directory/USAMap50StatesMapNam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742" y="1314450"/>
            <a:ext cx="3549259" cy="2971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400550" y="3943351"/>
            <a:ext cx="360045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23" name="TextBox 22"/>
          <p:cNvSpPr txBox="1"/>
          <p:nvPr/>
        </p:nvSpPr>
        <p:spPr>
          <a:xfrm>
            <a:off x="4457700" y="3486151"/>
            <a:ext cx="914400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3076" name="Picture 4" descr="http://www.da-arts.org/wp-content/uploads/2008/04/school-bu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315200" y="1885950"/>
            <a:ext cx="342900" cy="35937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6" y="2065639"/>
            <a:ext cx="2317583" cy="38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3401 L -0.25677 0.04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543050" y="2686050"/>
            <a:ext cx="5715000" cy="237757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Rutherford &amp; Bohr 1910</a:t>
            </a:r>
            <a:endParaRPr lang="en-US" sz="2700" dirty="0">
              <a:solidFill>
                <a:srgbClr val="FF0000"/>
              </a:solidFill>
            </a:endParaRPr>
          </a:p>
          <a:p>
            <a:r>
              <a:rPr lang="en-US" sz="2700" b="1" dirty="0">
                <a:solidFill>
                  <a:srgbClr val="FF0000"/>
                </a:solidFill>
              </a:rPr>
              <a:t>1) Atomic structure &amp; dimensions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2) </a:t>
            </a:r>
            <a:r>
              <a:rPr lang="en-US" sz="2700" b="1" dirty="0" err="1">
                <a:solidFill>
                  <a:srgbClr val="FF0000"/>
                </a:solidFill>
              </a:rPr>
              <a:t>p+n</a:t>
            </a:r>
            <a:r>
              <a:rPr lang="en-US" sz="2700" b="1" baseline="30000" dirty="0" err="1">
                <a:solidFill>
                  <a:srgbClr val="FF0000"/>
                </a:solidFill>
              </a:rPr>
              <a:t>o</a:t>
            </a:r>
            <a:r>
              <a:rPr lang="en-US" sz="2700" b="1" dirty="0">
                <a:solidFill>
                  <a:srgbClr val="FF0000"/>
                </a:solidFill>
              </a:rPr>
              <a:t> , e</a:t>
            </a:r>
            <a:r>
              <a:rPr lang="en-US" sz="2700" b="1" baseline="30000" dirty="0">
                <a:solidFill>
                  <a:srgbClr val="FF0000"/>
                </a:solidFill>
              </a:rPr>
              <a:t>-</a:t>
            </a:r>
            <a:r>
              <a:rPr lang="en-US" sz="2700" b="1" dirty="0">
                <a:solidFill>
                  <a:srgbClr val="FF0000"/>
                </a:solidFill>
              </a:rPr>
              <a:t>  bookkeeping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3) Crazy quantum models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229100" y="4400550"/>
            <a:ext cx="10858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960010"/>
            <a:ext cx="6858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Where we’ve been….</a:t>
            </a:r>
          </a:p>
        </p:txBody>
      </p:sp>
      <p:pic>
        <p:nvPicPr>
          <p:cNvPr id="32774" name="Picture 6" descr="http://uwlib5.uwyo.edu/blogs/dustyshelves/files/2008/02/union-j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771650"/>
            <a:ext cx="1389595" cy="857250"/>
          </a:xfrm>
          <a:prstGeom prst="rect">
            <a:avLst/>
          </a:prstGeom>
          <a:noFill/>
        </p:spPr>
      </p:pic>
      <p:pic>
        <p:nvPicPr>
          <p:cNvPr id="32776" name="Picture 8" descr="http://www.33ff.com/flags/XL_flags/Denmark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771650"/>
            <a:ext cx="12573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3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229100" y="4400550"/>
            <a:ext cx="10858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11" name="TextBox 10"/>
          <p:cNvSpPr txBox="1"/>
          <p:nvPr/>
        </p:nvSpPr>
        <p:spPr>
          <a:xfrm>
            <a:off x="1143000" y="3086101"/>
            <a:ext cx="6743700" cy="32778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Mendeleev 1865 AD </a:t>
            </a:r>
            <a:endParaRPr lang="en-US" sz="2700" b="1" dirty="0">
              <a:solidFill>
                <a:srgbClr val="FF0000"/>
              </a:solidFill>
            </a:endParaRPr>
          </a:p>
          <a:p>
            <a:r>
              <a:rPr lang="en-US" sz="2700" b="1" dirty="0">
                <a:solidFill>
                  <a:srgbClr val="FF0000"/>
                </a:solidFill>
              </a:rPr>
              <a:t>1)Organizing element behavior to predict chemistry  </a:t>
            </a:r>
          </a:p>
          <a:p>
            <a:endParaRPr lang="en-US" sz="2700" dirty="0"/>
          </a:p>
          <a:p>
            <a:r>
              <a:rPr lang="en-US" sz="2700" b="1" dirty="0">
                <a:solidFill>
                  <a:srgbClr val="FF0000"/>
                </a:solidFill>
              </a:rPr>
              <a:t>2)Periodicity and the Periodic Table</a:t>
            </a:r>
          </a:p>
          <a:p>
            <a:endParaRPr lang="en-US" sz="2100" dirty="0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960010"/>
            <a:ext cx="6858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Where we’ve been ……</a:t>
            </a:r>
          </a:p>
        </p:txBody>
      </p:sp>
      <p:pic>
        <p:nvPicPr>
          <p:cNvPr id="32780" name="Picture 12" descr="http://www.worldstatesmen.org/ru_19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1543050"/>
            <a:ext cx="1771650" cy="118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7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143000" y="971552"/>
            <a:ext cx="68580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Where we’ve been….</a:t>
            </a:r>
            <a:endParaRPr lang="en-US" sz="27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1543050"/>
            <a:ext cx="5829300" cy="857250"/>
          </a:xfrm>
        </p:spPr>
        <p:txBody>
          <a:bodyPr>
            <a:normAutofit/>
          </a:bodyPr>
          <a:lstStyle/>
          <a:p>
            <a:r>
              <a:rPr lang="en-US" sz="2400" b="1" dirty="0"/>
              <a:t>In the land of the </a:t>
            </a:r>
            <a:r>
              <a:rPr lang="en-US" sz="2400" b="1" dirty="0" err="1"/>
              <a:t>spectroscopists</a:t>
            </a:r>
            <a:r>
              <a:rPr lang="en-US" sz="2400" b="1" dirty="0"/>
              <a:t>: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57700" y="451485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`</a:t>
            </a:r>
            <a:r>
              <a:rPr lang="en-US" sz="2700" dirty="0" err="1"/>
              <a:t>fugetabout</a:t>
            </a:r>
            <a:r>
              <a:rPr lang="en-US" sz="2700" dirty="0"/>
              <a:t> theory….let the line spectra rule or I </a:t>
            </a:r>
            <a:r>
              <a:rPr lang="en-US" sz="2700" dirty="0" err="1"/>
              <a:t>breaka</a:t>
            </a:r>
            <a:r>
              <a:rPr lang="en-US" sz="2700" dirty="0"/>
              <a:t> your face 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14450" y="2114550"/>
            <a:ext cx="37147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1s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2s</a:t>
            </a:r>
            <a:r>
              <a:rPr lang="en-US" sz="2400" b="1" baseline="30000" dirty="0">
                <a:solidFill>
                  <a:srgbClr val="FF0000"/>
                </a:solidFill>
              </a:rPr>
              <a:t>2 </a:t>
            </a:r>
            <a:r>
              <a:rPr lang="en-US" sz="2400" b="1" dirty="0">
                <a:solidFill>
                  <a:srgbClr val="FF0000"/>
                </a:solidFill>
              </a:rPr>
              <a:t>2p</a:t>
            </a:r>
            <a:r>
              <a:rPr lang="en-US" sz="2400" b="1" baseline="30000" dirty="0">
                <a:solidFill>
                  <a:srgbClr val="FF0000"/>
                </a:solidFill>
              </a:rPr>
              <a:t>6</a:t>
            </a:r>
            <a:r>
              <a:rPr lang="en-US" sz="2400" b="1" dirty="0">
                <a:solidFill>
                  <a:srgbClr val="FF0000"/>
                </a:solidFill>
              </a:rPr>
              <a:t> 3s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3p</a:t>
            </a:r>
            <a:r>
              <a:rPr lang="en-US" sz="2400" b="1" baseline="30000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……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0" y="2686050"/>
            <a:ext cx="3600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Describing atoms by electronic configurations implied by observation and predicted by Periodic table </a:t>
            </a:r>
          </a:p>
        </p:txBody>
      </p:sp>
      <p:pic>
        <p:nvPicPr>
          <p:cNvPr id="41986" name="Picture 2" descr="http://t2.gstatic.com/images?q=tbn:ANd9GcRA4o3femD6BB-e0rkBzBCPhptWSxzkBhM-ZtMb7UXEz-OXs9gim76R1f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114800"/>
            <a:ext cx="2457450" cy="16353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57350" y="4229101"/>
            <a:ext cx="2628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spectroscopy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7314"/>
            <a:ext cx="2526177" cy="237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14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229100" y="4400550"/>
            <a:ext cx="10858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1600200" y="3086100"/>
            <a:ext cx="5600700" cy="362406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 Dalton  </a:t>
            </a:r>
            <a:r>
              <a:rPr lang="en-US" sz="2700" dirty="0"/>
              <a:t> 1805AD </a:t>
            </a:r>
            <a:endParaRPr lang="en-US" sz="2700" dirty="0">
              <a:solidFill>
                <a:srgbClr val="FF0000"/>
              </a:solidFill>
            </a:endParaRPr>
          </a:p>
          <a:p>
            <a:r>
              <a:rPr lang="en-US" sz="2700" dirty="0">
                <a:solidFill>
                  <a:srgbClr val="FF0000"/>
                </a:solidFill>
              </a:rPr>
              <a:t>            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1)Law of constant proportions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2)Law of multiple proportions</a:t>
            </a:r>
          </a:p>
          <a:p>
            <a:endParaRPr lang="en-US" sz="2700" b="1" dirty="0">
              <a:solidFill>
                <a:srgbClr val="FF0000"/>
              </a:solidFill>
            </a:endParaRPr>
          </a:p>
          <a:p>
            <a:r>
              <a:rPr lang="en-US" sz="2700" b="1" dirty="0">
                <a:solidFill>
                  <a:srgbClr val="FF0000"/>
                </a:solidFill>
              </a:rPr>
              <a:t>Moles till we drop…..</a:t>
            </a:r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960010"/>
            <a:ext cx="6858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Where we’ve been…</a:t>
            </a:r>
          </a:p>
        </p:txBody>
      </p:sp>
      <p:pic>
        <p:nvPicPr>
          <p:cNvPr id="24" name="Picture 6" descr="http://uwlib5.uwyo.edu/blogs/dustyshelves/files/2008/02/union-j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714500"/>
            <a:ext cx="2000250" cy="1233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7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4267200" cy="5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-942975" y="1713363"/>
            <a:ext cx="577215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0"/>
              </a:spcBef>
              <a:buFontTx/>
              <a:buAutoNum type="alphaLcParenR"/>
              <a:tabLst>
                <a:tab pos="348854" algn="l"/>
              </a:tabLst>
            </a:pPr>
            <a:r>
              <a:rPr lang="pt-BR" sz="2700" dirty="0" smtClean="0"/>
              <a:t>Cl</a:t>
            </a:r>
            <a:endParaRPr lang="pt-BR" sz="27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r>
              <a:rPr lang="pt-BR" sz="2100" dirty="0"/>
              <a:t>	</a:t>
            </a:r>
            <a:endParaRPr lang="en-US" sz="2100" dirty="0"/>
          </a:p>
          <a:p>
            <a:pPr marL="342900" indent="-342900">
              <a:spcBef>
                <a:spcPct val="0"/>
              </a:spcBef>
              <a:buFontTx/>
              <a:buAutoNum type="alphaLcParenR" startAt="2"/>
              <a:tabLst>
                <a:tab pos="348854" algn="l"/>
              </a:tabLst>
            </a:pPr>
            <a:r>
              <a:rPr lang="pt-BR" sz="2700" dirty="0"/>
              <a:t>K</a:t>
            </a:r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en-US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r>
              <a:rPr lang="pt-BR" sz="2100" dirty="0"/>
              <a:t>c)   </a:t>
            </a:r>
            <a:r>
              <a:rPr lang="pt-BR" sz="2700" dirty="0"/>
              <a:t>Mn</a:t>
            </a:r>
            <a:endParaRPr lang="en-US" sz="27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r>
              <a:rPr lang="pt-BR" sz="2100" dirty="0"/>
              <a:t>d</a:t>
            </a:r>
            <a:r>
              <a:rPr lang="pt-BR" sz="3000" dirty="0"/>
              <a:t>)  Se	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971800" y="1714500"/>
            <a:ext cx="371475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933086" y="2649193"/>
            <a:ext cx="371475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914650" y="3714750"/>
            <a:ext cx="48006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3333CC"/>
                </a:solidFill>
              </a:rPr>
              <a:t>3d</a:t>
            </a:r>
            <a:r>
              <a:rPr lang="en-US" sz="3000" b="1" baseline="30000" dirty="0">
                <a:solidFill>
                  <a:srgbClr val="3333CC"/>
                </a:solidFill>
              </a:rPr>
              <a:t>5</a:t>
            </a:r>
            <a:endParaRPr lang="en-US" sz="3000" b="1" dirty="0">
              <a:solidFill>
                <a:srgbClr val="3333CC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857500" y="4743450"/>
            <a:ext cx="51435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3333CC"/>
                </a:solidFill>
              </a:rPr>
              <a:t>3d</a:t>
            </a:r>
            <a:r>
              <a:rPr lang="en-US" sz="3000" b="1" baseline="30000" dirty="0">
                <a:solidFill>
                  <a:srgbClr val="3333CC"/>
                </a:solidFill>
              </a:rPr>
              <a:t>10</a:t>
            </a:r>
            <a:r>
              <a:rPr lang="en-US" sz="3000" b="1" dirty="0">
                <a:solidFill>
                  <a:srgbClr val="FF0000"/>
                </a:solidFill>
              </a:rPr>
              <a:t>4p</a:t>
            </a:r>
            <a:r>
              <a:rPr lang="en-US" sz="3000" b="1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304800"/>
            <a:ext cx="5029200" cy="1066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4572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complete electronic configurations for: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3" grpId="0" animBg="1"/>
      <p:bldP spid="706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2057401"/>
            <a:ext cx="531495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“OK…so we know that water is H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O,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salt is </a:t>
            </a:r>
            <a:r>
              <a:rPr lang="en-US" sz="2400" b="1" dirty="0" err="1">
                <a:solidFill>
                  <a:srgbClr val="FF0000"/>
                </a:solidFill>
              </a:rPr>
              <a:t>NaCl</a:t>
            </a:r>
            <a:r>
              <a:rPr lang="en-US" sz="2400" b="1" dirty="0">
                <a:solidFill>
                  <a:srgbClr val="FF0000"/>
                </a:solidFill>
              </a:rPr>
              <a:t>…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Why don’t we ever see HO</a:t>
            </a:r>
            <a:r>
              <a:rPr lang="en-US" sz="2400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 and Na</a:t>
            </a:r>
            <a:r>
              <a:rPr lang="en-US" sz="2400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sz="2700" b="1" dirty="0">
                <a:solidFill>
                  <a:srgbClr val="FF0000"/>
                </a:solidFill>
                <a:sym typeface="Wingdings" pitchFamily="2" charset="2"/>
              </a:rPr>
              <a:t>l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…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…and what holds H</a:t>
            </a:r>
            <a:r>
              <a:rPr lang="en-US" sz="2400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O and </a:t>
            </a:r>
            <a:r>
              <a:rPr lang="en-US" sz="2400" b="1" dirty="0" err="1">
                <a:solidFill>
                  <a:srgbClr val="FF0000"/>
                </a:solidFill>
                <a:sym typeface="Wingdings" pitchFamily="2" charset="2"/>
              </a:rPr>
              <a:t>NaCl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 together in the first place ?”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143001"/>
            <a:ext cx="6858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/>
              <a:t>Doc asks a few more of his dumb questions.</a:t>
            </a:r>
          </a:p>
        </p:txBody>
      </p:sp>
      <p:pic>
        <p:nvPicPr>
          <p:cNvPr id="11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240" y="2019870"/>
            <a:ext cx="1863519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9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914400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 answer Doc’s dumb questions we take a forced hike  through several chemical bonding theories </a:t>
            </a:r>
          </a:p>
        </p:txBody>
      </p:sp>
      <p:pic>
        <p:nvPicPr>
          <p:cNvPr id="16388" name="Picture 4" descr="http://prisonphotography.files.wordpress.com/2008/10/david-alan-harvey-chain-ga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28801"/>
            <a:ext cx="5986463" cy="398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9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43001"/>
            <a:ext cx="7976315" cy="33239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/>
              <a:t>Reading:  </a:t>
            </a:r>
            <a:r>
              <a:rPr lang="en-US" sz="3000" b="1" dirty="0" smtClean="0"/>
              <a:t>Chapter </a:t>
            </a:r>
            <a:r>
              <a:rPr lang="en-US" sz="3000" b="1" dirty="0"/>
              <a:t>8</a:t>
            </a:r>
            <a:endParaRPr lang="en-US" sz="3000" b="1" dirty="0"/>
          </a:p>
          <a:p>
            <a:pPr marL="257175" indent="-2571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/>
              <a:t>  pp. </a:t>
            </a:r>
            <a:r>
              <a:rPr lang="en-US" sz="3000" dirty="0"/>
              <a:t>352-365 </a:t>
            </a:r>
            <a:r>
              <a:rPr lang="en-US" sz="3000" b="1" dirty="0">
                <a:solidFill>
                  <a:srgbClr val="FF0000"/>
                </a:solidFill>
              </a:rPr>
              <a:t>ionic model </a:t>
            </a:r>
          </a:p>
          <a:p>
            <a:pPr marL="257175" indent="-2571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/>
              <a:t>  pp. </a:t>
            </a:r>
            <a:r>
              <a:rPr lang="en-US" sz="3000" dirty="0"/>
              <a:t>376-380 </a:t>
            </a:r>
            <a:r>
              <a:rPr lang="en-US" sz="3000" b="1" dirty="0"/>
              <a:t>Lewis rules </a:t>
            </a:r>
            <a:r>
              <a:rPr lang="en-US" sz="3000" dirty="0"/>
              <a:t>&amp;</a:t>
            </a:r>
            <a:r>
              <a:rPr lang="en-US" sz="3000" b="1" dirty="0"/>
              <a:t> </a:t>
            </a:r>
            <a:r>
              <a:rPr lang="en-US" sz="3000" b="1" dirty="0"/>
              <a:t>covalent</a:t>
            </a:r>
          </a:p>
          <a:p>
            <a:pPr marL="257175" indent="-257175" algn="l">
              <a:spcBef>
                <a:spcPts val="0"/>
              </a:spcBef>
            </a:pPr>
            <a:r>
              <a:rPr lang="en-US" sz="3000" b="1" dirty="0"/>
              <a:t>				   compounds</a:t>
            </a:r>
          </a:p>
          <a:p>
            <a:pPr marL="428625" indent="-42862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pp. </a:t>
            </a:r>
            <a:r>
              <a:rPr lang="en-US" sz="3000" dirty="0"/>
              <a:t>380-384 </a:t>
            </a:r>
            <a:r>
              <a:rPr lang="en-US" sz="3000" b="1" dirty="0"/>
              <a:t>exceptions</a:t>
            </a:r>
          </a:p>
          <a:p>
            <a:pPr marL="428625" indent="-42862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pp. </a:t>
            </a:r>
            <a:r>
              <a:rPr lang="en-US" sz="3000" dirty="0"/>
              <a:t>384-389  </a:t>
            </a:r>
            <a:r>
              <a:rPr lang="en-US" sz="3000" b="1" dirty="0"/>
              <a:t>formal </a:t>
            </a:r>
            <a:r>
              <a:rPr lang="en-US" sz="3000" b="1" dirty="0"/>
              <a:t>charge, resonance</a:t>
            </a:r>
          </a:p>
          <a:p>
            <a:pPr marL="428625" indent="-42862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</a:t>
            </a:r>
            <a:r>
              <a:rPr lang="en-US" sz="3000" dirty="0"/>
              <a:t>p. 389-402   </a:t>
            </a:r>
            <a:r>
              <a:rPr lang="en-US" sz="3000" b="1" dirty="0"/>
              <a:t>VSEPR theory	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082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7350" y="1600200"/>
            <a:ext cx="3314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0" y="2228850"/>
            <a:ext cx="491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CONDUCTIVITY DEMO….</a:t>
            </a:r>
          </a:p>
        </p:txBody>
      </p:sp>
      <p:pic>
        <p:nvPicPr>
          <p:cNvPr id="8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2571750"/>
            <a:ext cx="1863519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57350" y="1085851"/>
            <a:ext cx="588645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HOW DO YOU KNOW A COMPOUND IS </a:t>
            </a:r>
            <a:r>
              <a:rPr lang="en-US" sz="3000" b="1" dirty="0">
                <a:solidFill>
                  <a:srgbClr val="FF0000"/>
                </a:solidFill>
              </a:rPr>
              <a:t>IONIC</a:t>
            </a:r>
            <a:r>
              <a:rPr lang="en-US" sz="3000" b="1" dirty="0"/>
              <a:t>???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360045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NaCl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900" y="4686300"/>
            <a:ext cx="634365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ym typeface="Symbol"/>
              </a:rPr>
              <a:t></a:t>
            </a:r>
            <a:r>
              <a:rPr lang="en-US" sz="3000" b="1" dirty="0"/>
              <a:t>If it lights up the light bulb, it’s </a:t>
            </a:r>
            <a:r>
              <a:rPr lang="en-US" sz="3000" b="1" dirty="0">
                <a:solidFill>
                  <a:srgbClr val="FF0000"/>
                </a:solidFill>
              </a:rPr>
              <a:t>ionic</a:t>
            </a:r>
          </a:p>
        </p:txBody>
      </p:sp>
    </p:spTree>
    <p:extLst>
      <p:ext uri="{BB962C8B-B14F-4D97-AF65-F5344CB8AC3E}">
        <p14:creationId xmlns:p14="http://schemas.microsoft.com/office/powerpoint/2010/main" val="24439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4773" y="267507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Trends in binary ionic and near-ionic formulas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558" y="537567"/>
            <a:ext cx="1125928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Li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>
                <a:solidFill>
                  <a:srgbClr val="FF0000"/>
                </a:solidFill>
              </a:rPr>
              <a:t>Li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/>
              <a:t>O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Li</a:t>
            </a:r>
            <a:r>
              <a:rPr lang="en-US" sz="3000" b="1" baseline="-25000" dirty="0">
                <a:solidFill>
                  <a:srgbClr val="FF0000"/>
                </a:solidFill>
              </a:rPr>
              <a:t>3</a:t>
            </a:r>
            <a:r>
              <a:rPr lang="en-US" sz="30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47" y="2730356"/>
            <a:ext cx="1122218" cy="1938992"/>
          </a:xfrm>
          <a:prstGeom prst="rect">
            <a:avLst/>
          </a:prstGeom>
          <a:solidFill>
            <a:srgbClr val="92D05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Na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>
                <a:solidFill>
                  <a:srgbClr val="FF0000"/>
                </a:solidFill>
              </a:rPr>
              <a:t>Na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/>
              <a:t>O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Na</a:t>
            </a:r>
            <a:r>
              <a:rPr lang="en-US" sz="3000" b="1" baseline="-25000" dirty="0">
                <a:solidFill>
                  <a:srgbClr val="FF0000"/>
                </a:solidFill>
              </a:rPr>
              <a:t>3</a:t>
            </a:r>
            <a:r>
              <a:rPr lang="en-US" sz="3000" b="1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998" y="4731540"/>
            <a:ext cx="1467715" cy="1938992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K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>
                <a:solidFill>
                  <a:srgbClr val="FF0000"/>
                </a:solidFill>
              </a:rPr>
              <a:t>K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/>
              <a:t>O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K</a:t>
            </a:r>
            <a:r>
              <a:rPr lang="en-US" sz="3000" b="1" baseline="-25000" dirty="0">
                <a:solidFill>
                  <a:srgbClr val="FF0000"/>
                </a:solidFill>
              </a:rPr>
              <a:t>3</a:t>
            </a:r>
            <a:r>
              <a:rPr lang="en-US" sz="3000" b="1" dirty="0"/>
              <a:t>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6783" y="1684077"/>
            <a:ext cx="28575" cy="3714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940" y="2296977"/>
            <a:ext cx="5702011" cy="37576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67940" y="1458595"/>
            <a:ext cx="457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ym typeface="Symbol"/>
              </a:rPr>
              <a:t>Trends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d</a:t>
            </a:r>
            <a:r>
              <a:rPr lang="en-US" sz="2700" b="1" dirty="0">
                <a:solidFill>
                  <a:srgbClr val="FF0000"/>
                </a:solidFill>
              </a:rPr>
              <a:t>own</a:t>
            </a:r>
            <a:r>
              <a:rPr lang="en-US" sz="2700" b="1" dirty="0"/>
              <a:t> a column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190" y="2296977"/>
            <a:ext cx="2857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M</a:t>
            </a:r>
            <a:r>
              <a:rPr lang="en-US" sz="2700" b="1" baseline="-25000" dirty="0"/>
              <a:t>a</a:t>
            </a:r>
            <a:r>
              <a:rPr lang="en-US" sz="2700" b="1" dirty="0"/>
              <a:t> </a:t>
            </a:r>
            <a:r>
              <a:rPr lang="en-US" sz="2700" b="1" dirty="0" err="1"/>
              <a:t>X</a:t>
            </a:r>
            <a:r>
              <a:rPr lang="en-US" sz="2700" b="1" baseline="-25000" dirty="0" err="1"/>
              <a:t>b</a:t>
            </a:r>
            <a:r>
              <a:rPr lang="en-US" sz="2700" b="1" dirty="0"/>
              <a:t>  …all </a:t>
            </a:r>
            <a:r>
              <a:rPr lang="en-US" sz="2700" b="1" dirty="0">
                <a:solidFill>
                  <a:srgbClr val="FF0000"/>
                </a:solidFill>
              </a:rPr>
              <a:t>M</a:t>
            </a:r>
            <a:r>
              <a:rPr lang="en-US" sz="2700" b="1" dirty="0"/>
              <a:t>’</a:t>
            </a:r>
            <a:r>
              <a:rPr lang="en-US" sz="2700" b="1" dirty="0">
                <a:solidFill>
                  <a:srgbClr val="FF0000"/>
                </a:solidFill>
              </a:rPr>
              <a:t>s</a:t>
            </a:r>
            <a:r>
              <a:rPr lang="en-US" sz="2700" b="1" dirty="0"/>
              <a:t> combine the same for a given X</a:t>
            </a:r>
          </a:p>
        </p:txBody>
      </p:sp>
    </p:spTree>
    <p:extLst>
      <p:ext uri="{BB962C8B-B14F-4D97-AF65-F5344CB8AC3E}">
        <p14:creationId xmlns:p14="http://schemas.microsoft.com/office/powerpoint/2010/main" val="25831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255" y="-23064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Trends in ionic and not ionic compound formulas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255" y="3176789"/>
            <a:ext cx="6569651" cy="306284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05470" y="4457701"/>
            <a:ext cx="4572000" cy="5078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>
                <a:sym typeface="Symbol"/>
              </a:rPr>
              <a:t>Trend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across</a:t>
            </a:r>
            <a:r>
              <a:rPr lang="en-US" sz="2700" b="1" dirty="0"/>
              <a:t> columns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7260" y="1141427"/>
            <a:ext cx="1511879" cy="1938992"/>
          </a:xfrm>
          <a:prstGeom prst="rect">
            <a:avLst/>
          </a:prstGeom>
          <a:solidFill>
            <a:srgbClr val="B091DD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Mg</a:t>
            </a:r>
            <a:r>
              <a:rPr lang="en-US" sz="3000" b="1" dirty="0"/>
              <a:t>Cl</a:t>
            </a:r>
            <a:r>
              <a:rPr lang="en-US" sz="3000" b="1" baseline="-25000" dirty="0"/>
              <a:t>2</a:t>
            </a:r>
          </a:p>
          <a:p>
            <a:r>
              <a:rPr lang="en-US" sz="3000" b="1" dirty="0" err="1">
                <a:solidFill>
                  <a:srgbClr val="0070C0"/>
                </a:solidFill>
              </a:rPr>
              <a:t>Mg</a:t>
            </a:r>
            <a:r>
              <a:rPr lang="en-US" sz="3000" b="1" dirty="0" err="1"/>
              <a:t>O</a:t>
            </a:r>
            <a:endParaRPr lang="en-US" sz="3000" b="1" dirty="0"/>
          </a:p>
          <a:p>
            <a:r>
              <a:rPr lang="en-US" sz="3000" b="1" dirty="0">
                <a:solidFill>
                  <a:srgbClr val="0070C0"/>
                </a:solidFill>
              </a:rPr>
              <a:t>Mg</a:t>
            </a:r>
            <a:r>
              <a:rPr lang="en-US" sz="3000" b="1" baseline="-25000" dirty="0">
                <a:solidFill>
                  <a:srgbClr val="0070C0"/>
                </a:solidFill>
              </a:rPr>
              <a:t>3</a:t>
            </a:r>
            <a:r>
              <a:rPr lang="en-US" sz="3000" b="1" dirty="0"/>
              <a:t>P</a:t>
            </a:r>
            <a:r>
              <a:rPr lang="en-US" sz="3000" b="1" baseline="-250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43100" y="5200650"/>
            <a:ext cx="5543550" cy="0"/>
          </a:xfrm>
          <a:prstGeom prst="straightConnector1">
            <a:avLst/>
          </a:prstGeom>
          <a:ln w="193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5701" y="1184166"/>
            <a:ext cx="1350477" cy="2631490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H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 err="1">
                <a:solidFill>
                  <a:srgbClr val="FF0000"/>
                </a:solidFill>
              </a:rPr>
              <a:t>Na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>
                <a:solidFill>
                  <a:srgbClr val="FF0000"/>
                </a:solidFill>
              </a:rPr>
              <a:t>Na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/>
              <a:t>O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Na</a:t>
            </a:r>
            <a:r>
              <a:rPr lang="en-US" sz="3000" b="1" baseline="-25000" dirty="0">
                <a:solidFill>
                  <a:srgbClr val="FF0000"/>
                </a:solidFill>
              </a:rPr>
              <a:t>3</a:t>
            </a:r>
            <a:r>
              <a:rPr lang="en-US" sz="3000" b="1" dirty="0"/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5225" y="779752"/>
            <a:ext cx="1131311" cy="1246495"/>
          </a:xfrm>
          <a:prstGeom prst="rect">
            <a:avLst/>
          </a:prstGeom>
          <a:solidFill>
            <a:srgbClr val="51F52B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Al</a:t>
            </a:r>
            <a:r>
              <a:rPr lang="en-US" sz="30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3000" b="1" dirty="0" smtClean="0"/>
              <a:t>O</a:t>
            </a:r>
            <a:r>
              <a:rPr lang="en-US" sz="3000" b="1" baseline="-25000" dirty="0" smtClean="0"/>
              <a:t>3</a:t>
            </a:r>
            <a:endParaRPr lang="en-US" sz="3000" b="1" baseline="-25000" dirty="0"/>
          </a:p>
          <a:p>
            <a:r>
              <a:rPr lang="en-US" sz="3000" b="1" dirty="0" err="1">
                <a:solidFill>
                  <a:srgbClr val="C00000"/>
                </a:solidFill>
              </a:rPr>
              <a:t>Al</a:t>
            </a:r>
            <a:r>
              <a:rPr lang="en-US" sz="3000" b="1" dirty="0" err="1"/>
              <a:t>P</a:t>
            </a:r>
            <a:endParaRPr lang="en-US" sz="30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75701" y="5441811"/>
            <a:ext cx="296920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Is there a simple pattern here ??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5277" y="2089735"/>
            <a:ext cx="922193" cy="553998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sz="3000" b="1" dirty="0"/>
              <a:t>H</a:t>
            </a:r>
            <a:r>
              <a:rPr lang="en-US" sz="3000" b="1" baseline="-250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6536" y="2669194"/>
            <a:ext cx="926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600"/>
                </a:solidFill>
              </a:rPr>
              <a:t>N</a:t>
            </a:r>
            <a:r>
              <a:rPr lang="en-US" sz="3000" b="1" dirty="0"/>
              <a:t>H</a:t>
            </a:r>
            <a:r>
              <a:rPr lang="en-US" sz="3000" b="1" baseline="-25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6244" y="3080419"/>
            <a:ext cx="1117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3000" b="1" baseline="-25000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3000" b="1" dirty="0"/>
              <a:t>O</a:t>
            </a:r>
            <a:endParaRPr lang="en-US" sz="3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1997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3" grpId="0" animBg="1"/>
      <p:bldP spid="19" grpId="0" animBg="1"/>
      <p:bldP spid="7" grpId="0" animBg="1"/>
      <p:bldP spid="20" grpId="0" animBg="1"/>
      <p:bldP spid="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RUUExQUFRUVGBgaGRgYFxYdHhoZHhkZHRcZIR4cHiYeGCIjHxwdIS8gIycqLC0sHB4xNTAqNSYrLCkBCQoKDgwOGg8PGiwkHCQyLCksLCwqLSksLCwsLywsLCwsLCwvLCwsLCwsLCwsLCwsLCwpLCwsLCwsKSkpLCwsLP/AABEIAJQBVAMBIgACEQEDEQH/xAAcAAACAgMBAQAAAAAAAAAAAAAABAUGAQMHAgj/xABOEAACAQMCBAIFBwUNBwMFAAABAgMABBESIQUTIjFBUQYUMmGBByNCVHGR0SQzU4KTFRY0Q1JydJKhsbPS8ERic5SistMIo8FjZMLh8f/EABkBAQADAQEAAAAAAAAAAAAAAAABAgMEBf/EACcRAAICAgICAgEEAwAAAAAAAAABAhESIQMxE0FRYTIEIpHwFHGB/9oADAMBAAIRAxEAPwDuGaM1QOMcduReXEaTFEjMYUBIj3iRjksjE7sartl8olxI0Sid9UjyIRpt+nl6yT+ZAIOg/eKvgzRccmkzsOqs1zex9MJYr21jnmLx3LPH1LEMSYBjIKKp3OV/WFdHXtVZRcXTKyi4umZoooqCoUUUUAUUUUAUUUUAUUUUAUUUUAUUUUAUUUUAUUUUAUUUUAUUUUAUUUUAUUUUAUUVjNAZrGqsavdVF9NruUXcUaTTRryXYiNyuW5ijJx32JqYq3SLRjk6RetYqoekvpHPHdcqIxhRCj5ZCxJZ5F/lDbCCqBc8augtxIt1cBbeTQUMkmXA0EnVnp1aunAOdu+ac1kXUpkld8QREtI5bADz53PYf/2tY8e9m0OLe+iRk9P7sXIgzD7KNqK4OG1DZcnVjSc9Q8K38R+UGe1EckrRNEZo0kxGVIRyQzA6zuvft4VXrS/V9U8Y65JEgAL5XAJKMQucbMxx33qG+UC65vCw5GktJHkZzgguCM+PbvV3GOLLyhFRbR9Bxn7K91VPkw9IhecNgkzl1Xlye50wD94w3xFWuuY5AooooAooooDmHG8+vXmkAtqixk4GeRF3qtxFUtopTEw5cx0qZZMZkl5bSAn2lbWWAI7H41O+l1rL67dJykkSZYm6pmQlTGIyOlGPdDvkVCrwlwpQWsWk6f8Aa5j7LFl35WdmJI+FdEZqkdUeSKilZBfKtOyJaspIZZWIPkQFwfvrvXo5xgXVpBOpGJY0b7CR1D4HIr59+VFJmgiaSNEVZCMrKX3K7bFFx2O+9XX/ANO/Hy9tNasfzDB0/mSZyPgwJ/WrLkacrRjyyUpWjsFFFFUMwooooAooooAooooAooooAooooAooooAooooAooooAooooAooooAoopDivGorfRzX0ayQuzEkgZOygnYA0A/S9zepH7bogPbUwH95qJ/ftaZxztz4cuXP/bvVZ9LuMwXEtuIzr084nKOMdK79QAJ3q0YtuiYpSaRdv3bg/TQ/tE/GqX6a3iTXUCrIrqIZyQrggHXAATpPln+2qneWq+sMJkIiMacoorga9TczOjHV7OnPh23zTTRhbxcKB8xLsBj+Mh8Ns1tHip2dUeGpXZD8XuGj9YIOYxhFKnqhcxoVPjlGZsHIypx4dpblhLzA2Hq7Hf3Sjc0gLqREmGqRwzxaGwxOhtPOxlBgqNTY3C5AGcYrfBHJzomDL1JNGC4YkhZdcfiMkxjOfdmr2lsvaWxaJmfnZ5JuFeMRyMIhlToKtndSRqONsrlc716sL92kRuWZDLbL7RjTPLlkD7YKn84p22IIPiamfVZMYzDj/ht/npbiMTqElZkxC4Y6UYdBBSQe0dtLE/qiqOarTM3yKtPZoWxIBAswMsW2uFHUSDqBG4OQNxioX0+ikPD2UQctEaM7SK2ADjsBnuavFaby1WWN429l1ZD9jAg/31k+R9GL5ZNUVf8A9OfHwk9xasfziiRBnbUmz/Egg/q+6u9g18ecB4i/D+IRydmgm6vDKg6XHxXP319gQSBlBBBBGQfMHcH7qoZmyiijNAFFYzRQFN9O7HS0FyB2bkyfzJCOWf1ZNI/XaoOr/wAc4bz7eWIHBdGVW/ktg6W+DYPwrmFtxZmRWMFzuNysRK6gSGw2cEZBwfGgPHpNwkXNrLEe5Ulfc67qfvGD7iaqvyRcNubC9FxNBMsLwsMgA51aWXYHPhVvnv20N+T3fsn+IPke+9HF+Fme0sVC6saCd4gcG3dMLzQVJyy7b9s4zVXKikpUX4+mcX6K5/YPUhwnjcdwGKagUbS6spVlbAOCDuNiD9hrm3o2txHNyriWLpjAWNGXSV0R4IUtrBUhyTp6g2dRwMefRP0jMXpDd2rHouEjZfdIkSn+1NQ/VWoUrdERlbo61RWFrNXNAooooAooooAooooAooooAooooAooooAooooAooooAooooAqo+mx+fs/50/8AgmrdVR9Nv4RZ/wA6f/BNacf5opyfiylelPC2uXHKCuUilQkNH0yF4WQPk6lA0sTjDDwxmpDikwaW3ZWDD5/cHI9lPEUvc8DZhdBUSNp0MYZWGNPXgkBcliWYknJw2AcDfRxPhuhVkfKj1hmPLcroWVVj7rjOHCE48zXdK0m6Ofhmozi/gRgtDi4AjnjWUFQBv4ODLu3tNnO22Ag79tMPD3iMHUYl1Sw5ULnS7B4SQ2oAkpg+8ipn9xl/lz/tpPxrTe8DyjaHl1gZTVLIRrU6kJBPbUBXI+RVo9N8qrVm79z5PrEv9WH/ACUpxLhsgTWsryPERIilYhkr3Gyg9Sll/WqSsr1ZY0kGwdQ2CRlc91PvByPhTCEZHbuP76yc5P2ZOcnqzzFIGUMvssAR9hAIoeMMCrDKsCpHmDsw+6q/wW0ZrdW51wD14AkAGBI4VRldtgBRwZZJdQkmuUddOULOrLkH+UvWNjh12NX8TL+GWjFneTpboxlh0joXVDIzthzGg2lGpjgdgN6YjvLguE1wqxDHBt5QMKFJwefg+2P7fKkHYLYIW5nQxcMmgspSV2DnVhW7br9InGMmnZJ9FxEJH1MBoysYVQZjiMHrJGTEw8ffjatFCPwbLjjr/hzL5R7Qx3pLFC0iq50KVGd17FmO+nPfxrsfyfelzy+j0rhsTWccsYbY+wmqJsfzSBv/ACTXJvlYP5Yn/BT/ALpK3fJj6Sclb22YnTc2s2kf/USNmX711D7dNYTVSaRzTVSaOupxm4wPymXsP0fl/Mr1+7Fx9Zl/9v8AyVXr7h7yT2zrlRGkgZwIyRqRQoAcHO6+W2ffSvArK5jaJGGiJEA0jlkE9eoHSdiSVbIB8tq6qjdUdmMbrE6l6DX8k9qWlYuwmnTUQAcJKyr227AUUv8AJt/A2/pFz/jPRXI+zhktstRrk13Br4aigKWaRMAsq6it0GKgsQMkKQBXWa5QEElnCqmIskyPhpEXAS51tgnscLgdu/es5mU/Q1HPIbmXmKIleDCIzwltStLk4U6vZKnuQN99jSpxJDYFGgJhaCRi0qKQqxEEDOd+oHG3avU9iXu1lLwBA8Lk85CQIhcLoA22k5oJ8B1g+BqHs4Y1BjNssmiWSFXVLfEhVsqAWcFm0EZHmO5qiVmaSZM20ObsXDPDGSp5gWdXD9AVVwVGkqwzrB3GB4nHMPTTjZtuOm5iIYxPEwwcg4RcrkeYyvxroItEJKixYsACRy7bIB7EjmeNc0+U/hXKuI5BC0IlT2SqL1KcEgIxHYr8auls0ikn2fVi1msCs1c0CiiigCiiigCiiigCiiigCiiigCiiigCiiigCiiigCiiigCqv8ofCEmtRIwB9XcS4IyCoBWUfFGb4hatFRvpL/A7j/gS/9jUBzQ8Ktv0cJ/q/jXifgls6suiIagRkacjO2RvsR3HvAr3xHgluLaJIreATzKioRBEzA6AWfqAU4AJ6iN8Uv6PWltPcLm2twDbRs0fJiwswmZJQOn3D4FT41XMzzXwCXVysCyOluV0p1GWTLE4C9IiO7EjYeLbVvtZbp+0MAO2Q0kykZLDcGHY5U/DHnmmZdAs4kYLpcQxgGMOuWKhVZdhpPb3eHatXCII7WcQhyzOqdOn2cNM4+kSF3ZRkYUKoyCRXoeGGjnfLKmR3o/ZqYcyJHq5k2rYHB50mcEjO3htWn0X4exVXl0sGCgKygkMHbLHKjTkYGnftnxxWuRiLRtJlDGacKYteQ3OlAY6AW0rnUcbnHj2Mibk823IMpGXDZVlBwmzMMbZPbOw8Kilo9uFNR/0hCwnMdihUxr+dADAnUeZLpQAEbk4HuGaYWTkSIsaKsRMYYrhsOSQEJ5moAYUDCkAEnAFREFyVjMEkUMgieRcPFcvvrYg9MLLkq3gfGt6cWwwZYbcN4EQ3fxwRB/reqZor5EbLfU9uIuVcEK0yPpFuQ3W4I65MjGcg4BBwR51tFt1q3Iuzp0dJ9WIPLLGL+Mz0ayO++xOaxawCaOaUl0bU56JLlFGEGDoJX4kqPjUbwW41lUf1iR25RGLmVdIeJXYnExUj2sAHVgDIyRVf3FXn9FU+VEs10jNG8YMQAD6cnDPnGlmB7jxqp2rkMCDg5q9/KvYrGLfSXJPM9uSV/wCR21scd/DGaoMXcfbWU01LZzzTUtnfR61gbW3YeMvb7qzm68rb75fwpfiV1IksXK6sIzNF09agoDpJ3DAFiN8HGK1cO42WkWLSzArq1vhWKkOVbScZAwFIxnO+2N+u1dHfkro6F8mefUjqxnn3OcZxnnP2zv8AfWK9/Jv/AANv6Rc/4z0VxPs86XbLS1cY4j6NwKJJRbmVvWpwURgGK8yUnRkYLADZT37ZrtFcymkwDgLqN7cBWbVhGDzNqIDLnZSO/jVJGc3orcPDeHnBMbFJJRHEyb5DCPSWyMjeQLgA48cb05+4cYtpY1Kxxw3szh2cLo0p0MDjuHZT8DXl7iNvVZDZx/lHLfIVj89LIhlXII0FQqy5YHOjsMEiRS/iCXsTTQo7XFwAJJFX2lQAke0Bv5b1mzNtkRxkS2xy0wSS6cM7K5GplhYOBkZHU0axruDpXVncGufLW+RYkqy5jkOljlhnl7MfEjsfsq83vElcIoubDQCuvMu7BdJ05B2BYav1QNu9Ur5YnFy9t6uRPoWUtyuvTkpgnRnGSO59/lUrsR7R9Fis1Bfv0tP0y/1ZP8tabn0+tF04cyMzaVSNHZicE7DA8ATWpvZY6wWqqy/KNAp0tHOpPgYwD7ti2Tk7fCkuP+nebc8hLiN2aNVkMQ0rqlRG3JIBwSNx3qLItF3zRmudcX4ldQGL8smKPMsTsRbjlhtlY/MnPVhe49oGt3C7i7ljR3u50L/R025wpPSTmEYJGDjwzjeoyRXNF/zRmuW23H7s21tIbuUy3JVFXTbqus6icnlHACqT4nbHjTkHFbjmLDJezCZgzBUjjYFASNeowAL27HscDxpkhmjo2aM1y699Kr6D1vlyrPyBbsokiUs3NyCoMZQDcbAqd/GvbfKFccwgTQtEI421rbO2XkdVRAFlOcFlyc7FgPOmSJyRfOJeklvbsEllVGYagDnJXOM4AO2dqVPpxZ/p1+5/8tVDhfFnuLoymRXDWyaSIzHjE8wKspdiGDAgj3ePeolbaeHmTQoVLTzIS0cxYRtISj6csHXpUABNgx95EZbK57OiN6d2Qxm4QZOBs25PYdu9H7+bL9Ov3P8A5aq3F2Ypalz1esW+rAIGrDasA7ge40hcQtzpzNFLK+sNasOYUCBVMaalOIiJA2stjIbJz4RkQuQvB9OrLGfWE+5vwrC+nlie1wh+wN9/aqrw69nkhmMwYfNgjUhQ6jGTMmnyRtg3jnucZKk1k81tYqjPGyiNhIu+gi3bSTuMqWwCviM0zHkLt+/qy/Tr9z/5awvp5ZHOLhTgkbK53HcbL391Uv0eEyzNzY+Wzc92C6cAmVNODnVpYAkZGO3jtWqWKRoX0ZZUv5Xlj1AcyNZDqXJIHfDYOx048anIZl6/f1Zfp1/qv/lprh3pNbTuUilV2A1FcEHTkDOCBkZI+zIrnl3eXCSLyIpI45dJ0lYlPMEyc06S2eqHOw8R2FeONx6+LWalnA5Fz7Dup2KnupB7jPvpkTmdZzUb6Sn8juf+DL/htXLbm5KTTEXErxW4YyKJpgdWCVgRzP1OFGpiRtsMZOzV0Vls7ts3KPEJUZTdTuNQjDd9eGBVx3FTkTmiRnlZRZaTIAWRWC6ipTkuTqwDjqCbnzrVwm6d7wsHdomydLLcJy+mPR0viM6jnsMjx8cIX1ggnMCySwhIFl1GW4csMsCETmDITSCcZPUO3ejgc1vPKsStO5MfMEqXFyFfBjD4BfK+2pxk7bHBFZ+jE8NfRSQRITOvLMTZW3lO6MCoyYyMZHcUc6AypMxuHZDqUm2lznrAAZYwQuHIKjYkZO/fbJCQtk+A6RqVMZZcsXjVUZdZCuy4OxOTqJG9Fq8/ORWCwqcsEjMeCMy6gyls6j0NlQ2CCM7GvaXq/ow0RtlwuZjJyWm5Zlk09cUZ6m140SRFhgsRk98ZFe7ewuJFDpJKynOCLi2IOCQe0PmCKnLxyIrjBYEuygqjO2WWMDSq7s3l5GoKWxiSDVHcMsLtzoyUZmQaFEpYHumQCdSjSSfHes3xq+3/ACbrn5OkzFpC6wXSSF9XMlBPMj1bxx/TwqZ3G5AHgfGluHwXSSKDhYCwIKpEuxI1cxVbSpYAAFMg98ZOKk7mNz61y0WRue2FcgLnRFvuCNu4GNyMUjNweblQoiqghMeEY6/ZKnVqyu4AbAxvnw2rNqj1eNuUIv6GrqcLHcM0nKUP1OQpIGmPIAbYk9hnPfsairi8KW8Rj5LSIjO3L5Gx07MABpYkd0TBfBwcYqQluWSeZGlgiBKuvNX2gy4JBMig4ZCCANtvOvXrf/3Vl/VX/wA9VlNXRM+SNtWVD5Ye1tgYHzn/AOFc5i7j7a6H8pq64on58EuhmBEeARqAOT84+RtjtXPY+4+0f31hNpytHNySUpWjvY4wP0Nz2/Qt5VkcYGfzNz+xavXFeIGGEuF1sMBVzjJ8s+GwP3Vm34tHI4RdRLRrIDpbToYEqdXYE47faPCuy90d97qy5/Jk+bEnBGZ7k4IwR88/ceFYr38m4/I2/pFz/jPWK4X2ebLtlqauScVe4SW4gMMckfPkYaoLmQEOeYuTH056ht4V1s1UrtgJ5yewkBPbtyYc99u1Ul0ZzdIpcfE7lTqW3iB6txaXn0sauw8cDP2CtVkbmS5nOIUyiSNzFuIgCMpqGtSfZUZPbpHiTTXohw+SDHORQG18qTWmY1ZyeVgMV6tmDJnPY4IBM1JEGuZFYZDWwUgd8F5AR/bWd10Z3XRB20txIFYerhWTWrsbhVK7b5ZNs6gRqwSCMDFPcIglS9PNMeTbDHLZiMc/x1AHOaQaBpbFVaZjHrESK0CCRyshiEb5k05JXGQV8CSMEF30cKtJBoYuvqEYDEYJAmC5IycHpORnvmpbbQcm0Keq3UdyWjDmORpBLJywJUUnKAAuUnGcANpyqg1NcYY5tMkk+sJnO2TyZsnHh9lKQ8MYWrxNbOVaSUhPmmwpk1IcM+ltjnSx+jg+R8yWzQw2Cy6VKTIpPYDEU4G57bYzvjPbbFVKmzjFist1bEJHIIXczbxkqrQuqAhjk7nPu3NRttd6+Gr1xuyzRBzG8bAH1tCoJjOnOkqfD31K6ws8zq1viRIlGZVBJUuGJwD9FwAcndfDvUTexcq0lAeNuu2aOHnB9IR4coGO51MpO42zRBfBPcS+emNpIitDNDIT1HJw6KVxjYdY3B7159H+NidjpXSgI5YIYFow7JrBOFwWUgAZI2z3FRN7xF3eUyWtuWiQrJm8GUjbqOrCdIOnOf8Ad77V5teIzLDJLb2cAULJhluVIDJrZsDR4MWJUY3z57K0K0bOHw6uHWgKhhmLJ1srJmXAdCu+oE7YI8c7VtjmjivljBlLiNUaR3kYfOlnjj8V1MULZbA2AG5FQyqkYgtpbi5SP1eOZXBttIYBn5f5nVq6WZck5xjuBXvgghlKSc+5ild8YK2xKvrlEYZhb6VZiJCoPbJA8KmiaJuCwE13eo2cFbM5GRghZGB7jsQDjttUC9ojWNvIugS4ViBIkeoK8kz6Q2U1GVdWNJ3Uj7JPh/o8kkUrE5lM0ytM2SzKkzqMhSqHCDSBgAZ7ea3AOGxPHEJI0laSOKY4+bCK22w1EPhgTnYj3mgsc4fphlLrFKsXq8YOQo0u8jysCGYaT85nbYEkDtS2hntRFHFLoa4Zta8lgsQn1DYyESdP0DkeY8C3xPhqi1v4k0IHTGXYhQWiA1MzZ0jsfgai5YZI4C8dxCiymbEonVFkeSNRbt0jTqjZSvT3C58SKfZC+SQDOIrOExS8xJEY4RBlY9Wsga8DYqdI23IHat37qIJ5ZFRyGjjRirxZDcx18ZenAIx232G9SU4/KLfPfRP7/oJ99VROE62uWV4HGqcEiVfmNcqyEkqv0kXfV7JRSDucQh2PcODWkFxzVmK4CqeVGuQE0a2AkPU7EaiT3GcDsC44ikYsYpImE0TQ5BMAZQEKOV1SDVk4HT3xWy+kLcOnbmCVWkYxuH15iNwpjGrxIGx+zvTPGbWKXiKpIyYMLLytZ1M3NEi5UDqX5snBO+nyBqQI20Za/wCYEnVlXXJGRAzBnjESDIfWE0qWwenUMgbGtD8UglsruPXDrkmudMckkSHUX2JDt04Izv5U/wCi2TcylpY5JBFDHJpkZm1o8mtyGA0hiew7EEHetfolb6rOfSsfMNxd6WZVOG5rBScgk474oSzRxq4guJY2FzDGQVUnn25AQPHKT7RZXLLpyvgN9sV7ueIRy8XszHJHIBBc50MrYJ07dJIFe7LhM8U8UR64V1dQReoFmIVshjsD4tnGnBJLAauPQP8AurZCDlRuYbndo8j6J3Clc+Q3oDaHhSe9EiW78sRFByoQxaSOQtHkDLklcb5PfPespe83h12SoDrG4dl5elmMKsCrR7MAGA3JIxgk1i1vrtwXR7Xl63UymBh7GoM5HPzp1KRqJz2OMb0rc3txNaXZSW10RCWMhbeUZwgY6fnds6vEd80BM8dZefaJJy2R2kDI6Rt7MEjhgWBZdwo2xWjgHE0kvHCxxhSW5bxiLdEEWWYqNfWGUqfZKgY7ZPviE9zFyy0lqQ7KmeTJ05VjqOZe2FPavXC7qabqguLJwCAWWCTyBXOJc9iCPcagj0aJ+HvLbWwRAxR7d8nAwqMrNgkdyBj++sPwmZ7lJSNIUqdIbUpCrKmdJX2zrGGGMAkHUe6n7gRCzidLWKSZtGrpGTlutlVmUM2NwuoZ8z2rTwlbGTlKbRCXZUL6Ao5hR3wULl12jYEb4I2yMGu7/KVdFMPsb4nxuKMzwm5FvIX9rQzFQUjOQMYOR41GSX1m0axteJhY2i6YGUctlUOAAuxOkb748jUtFwO3VrrTBD0uNOpVwPyeI7nfAyf76g4rlEdhLbxnlxu8icm3U7LERoZSyyDqbAyDuoO+56FNySl8kUv7RuWO1nuZjGi3CssbnSDlG3Q51ldiEU+O+qvVtaWch0pAjtgnSpiJGMZ2EtWC3so45vm40QGLJCqFz1nvj7qiSmsTywzwiNpo21rIuOWkapIhYDEZOkH7AKiXAntlo8zWkKQcLiS7IEAQG3zhlQ5POxnuR2rfPZp6zCNC4KS5HLGCRo056cfysZrfMmm5QFmYizALE5JPN9okAZJ88b1FQFmhkXF1GHkUjXHKxRRo2xq1NnBJ0nu5xgA1FKKpHq8Er4kxf5RLZF4fKQiA5j3CKD7Y8QM1x2PuPt/+a696a6v3JYOAHHKyAScHWPMk+/ck1yKPuPtFYcv5FOf8kfQbGMsjFl1JnSdfbIwds4O3nWmzs4IjmMqOkL+cz0gswG52wWY/E1ruLW2j0aoYhq2zyo8DCliTt0jCk591e4LC3dQRDENQyAYkBx7wRn7xXRu/R17v0Xj5Nj+Rtj6xc/4z0Vj5NEAsiAAALi5AAGABznwMeFYrifZ50u2Ws1QvSe2MjXCrpJE8D6SQNQQW7smT21KpG+3ntV9Irmfp1Zwhb6dooDIgJV5I42ORBFpGXBzvtj31SXRnPojeI8Cmkt1iCoukyEYlQj5wlgrKRjQuQDpy3YrjFStxxAR3Zysj5gT81G74PMfuFzp92ap5liSQZtrOQfP5hMcCv0tDy1BWMiSRg7MunpYMu+xNXPh/DoobtxFHHEDAhIRFXJ5j7kKMHHxrNmTIa3KBRGGvCYpDJgWhykpl5oYqFzsSwCnGVb7K0TcLjkmtIY0kTTFOmZ4JMMq6HGzFctqycjtqPmKIrOZV1RMYodWHk12xYDns0pWUe1GAze11BmAHZqsN2wN3ZkEEFbkgjGD83GQcjY/aO9Og3XRXeIcGWF9LcvqUlCLcHmOCByl+dyXOQcEYIyc7HDE3ouIpbVm5LAzgFREB3ilO5LsDgj39hUvJILhmIjk12U50oCmZH5Ww8QAVlx3GPHyrTJxLnpaSaCn5XpIJDbqlwpww2cEjYjuN6WxkxLi1hGbpVX5pUCPIQg0kZOmJVCdbOd2J9lceLbE6rLw/nPBDG7GMgJHjSOcgA3Gc7f3VLxyutxP+dZeXEVB1adZMgKqcYUHKZ8gST22hZryU2Ny1wroyyqSXxjTriJ04z0Lhsf8AycmhCGuOcEaWefRLHHPIhEftHMWgxypIMbqSykYJIYKR40tw/gphF2dat0XmQhkOrmEyAOGGgNHuvTk9ZzjIy3fekUDTrIl1ANCSqNUcrdTmMg7YGAUG3jk71GcOltolnUXaMZVlUbTbtIZGDvnI1AvpBUDK5zTZO6JGS1TTZOY1cSC0jOpm6SiF4mVfZyp1bnzI7UtZWsMd9yFiYYbOpmkKuypzVck9DOrSMAp6gN9xjC9nxeWS3tmNmGCLGY2M8o6ggCkYhwT7iT8a22tzJG4KWCKwzgCeXbYKWAMJ6sYUt3xgE4pTFMZubt4uH3ckbBGSS8YEhTkiWXC4Oxz8aOM3bK8PIRGxoUKohJDl4ywII1Kmhi2U7ZBONqRtrm6S2nuOcIlSa4LQi3SRl+ebV1OyatyTuBTFnxGdxk38cZLtGA9pEMspVdmWUqykkAMDgkgd9qAk7/iKI1yvNt1kPLKLPIqqToGliCc4yP8AXhCzODa8gT8NOotrJufaDszTYOnpLk+AGAzgDYVIzQTpDdnK3FwukqwhQHGheyZIJA1EeZqMv+JGFtdtqngKdXMj1ETaulVBCMWK51IDsQMDVhahEImZuN2/Pt/n7bZJs6Zo9IJVBjJbYZzjNI23EtLTMZuF5fCqPWBpCLzCikYGepsk+Opu21TE8C+sW/QoykxxpA+inh+NRfHLpop25SqTyosIyMY9T3AQsQg3KocnfsDRBCVzeRJw+VHntDKza25U6trZpkZm3wcnfbGAAKluI8Sje4V1u7IIpYhWkTJkwVDkiQZwDgDG2pj3xj36UWyiykyqagI86VA35keceI+Pga8+lXDy7wrGCpaSQMy8wKAYn0sxjx2fTjJG+N8E0Q0zXZcTiSWSaW6s2yuFCSoCqKSwQAuRuSST3JPuFR3DmntrRleKHE8kjKxuABm4YmNMcs5PUB+FSXBLeTlXKXGHMbyKjGEIWjEY0vkbNq75HYk/BXjNossUKySOicgAaEY6ZHCRpIzAkADOMYz1E5FSDzDwy6D27GFMwIiMFuVw+hSB7UWV3JJwRnYHOK0tftLxa01Jy2jW7RhqDDIWM5DADIww8KcXh/5bCHmjMqnnlVhZSxEIhkbVrwgOVbTgnPwqr23Of0inWN1HKEjKHVmUFkjV9lZCM7ePhQlFnh4Yrvd24EwjUauUJEKuZxIek6NUWWGrTqO5B91aYQ3qN+zA5fmksZBIHYRKrsCI4wBldOMYypxtSFtxF3lVhNCJLktqA19AgV/bC3WUXBbbfvTXEp5F4dPypbR4oomQrHFKCAFwVyZjpbHmO/egomeOdUtrEQ4V3Yh1ZBhlhkbBUqxYac77YzWj0ftzBctCqdHLj6jKGYLEFjhLKIwFLqD9I50E489PGONRo0Uk9vdpoLaDmEDJQoTtLvs2B9tZ4FxuPr9Xtbt+teYWMZbUEUKCWl1Z0hf7fOo9EejzfXPLsbY5jwZYFIdVOVaUK2NWykAk5rFzf6b2GONYjCWQMVEZIfEy40+3tpA5i7J1A99vM8jwWlvJzJSHMK6SYVCmTxzym9k98ZwPOvPB+L819MklxA5KqgZYstrj5mNXJAUkaiFJ6gM+6gJCRuq8OoLhgdRAIH5NDuQdj8fOoSS+b1KCSNUaUxK5VFh1cxosphWGMMykEKNWFGOxxNWXCmaW4zcTfnEH8Vv8xDucx/D4Com144Hk5ZluFbWF9u3O7TGLf5vI3XPvyOxruh+oioKO+jPF3olrm8RJF5rxoWh7OyqCdRyNzuPvqFjlBhuEeew13CyBmWbbJQJHscYVVztv7I8TUtcejsUlyiz5uAIXKiUIdJ5kYJGFHce/wqs8N4XCdchgtHi9YlgBZUChueFiYlRlUVB1Fu+pceYl/qk3pCMB7ik8TSQOLgZ0NE4t5A7dg6EBVZmAZSD0/SB8KxrT9Nff1JP/AA/62qS4Zwu20W1xFaxwO7fRG4ysgI1eIOMg+IIO2axxwztKrQjJt9EgTxlLEq6DDbDl53bxYdtOatFeVOe16o1jyyh+1Fa9J7ZJbSVBLeMdOoB0lKkr1AH5oeXntXIUHUPtFfQ0fMFtdiQvnVdFdRB6TrKYwTsFIGPA7eFfPEZ3HwrPlhjRpDkc27O+8U4StwsauelW1YHfOhlBBBypGrIPgVHvziy4WUkaR35jskaFiqgnRq6iR4tq394rK8NO3z8/2Zj8v5nxoHDj9Yn+DR/5P9Zrprd0evW7ou/ybfwNv6Rc/wCM9FefkzTFkRknE9zue5+efvRXC+zzZdstZqhelNwyG4YEgc+DUw+jGfVhK3Y4wmrfG258KvprmvpFDcm8ujFciGNOUxyIsDMK6jlomIGFzufOqS6M59ERxLjMot05bkyDm5JBBIy/I0tpIdyvsp2bcHFWBXAuznbNumxwP4x9qr1tNeP/ALbIilQweSGONWU7ZVntxnOexwcY91bH9HJpLhRcXJf5pipWO2JGHTbqgx4//us6MqQ7bcOdIYoxygI5zNtIMEC5Mqx4xjGlu/gVA3BpGeQWCWBcq4hWaNirKAGePK7se3SQM+AFQsEK82RHMoVDOoKw2mXMUqphdVuFckHJAPTtnvU7w7g6I9nPHI7rI4K6o4E6WhkIPzcSN28M1LSJpCn76bYc0gSKZmLPi5QZYoEzs23SB27YB8BS196RxvFDDAXDrNDyy06NjLiPBK5bGlyOkbVNy30kFzeuI7ly6wmILHKysRCxfBxoHVjO4J8M1mS+mlsQbhSr+swKRpdQQLyIK2l98FcH8NwGhojbya6jeRGlyYoec2JZyNGWG3RknpO3upTiPrUtrc/OAokOXzLL2aPUFwV3Okqd9urGdqn+JcKWe7mRiQ0tnoGqMEKvMbLq2oEsC+4wPDeo8FfVOIqNWtYurVGqnAtwi9nbuI9WGwRntuKWLM+kPozCnIMarGJJYomAAbOs4LZcnBAG2POt3BeG2U8jxi2UmPT16nw/U6McagV64293vNS3EZMTWoLDQ3M1KyqRlYiytkjKkH3+NLcIdvXX6g8Ugdl0aNKaWj2YCMHU2SQS7Z6jiot0RbFbW3L8Kt1Tl8wRwtEHIC8xHDIN/PSR57164LYrBdMkksJYD5kF05pMuHnOk9Qy67AZ2J8q1cOlRrCzAeDUhgYh5EXSEfLd8nOBjG3epBZY2nEkj2qhAdOmSMsznKqzMd+lAMDPd28AMwQJXKqbG91BynOuy4QqG0iV2bBcEdh5UtxCxtreWIs0mAodULR6QhlToRXBJxIdQVTkatsDArEXEtaXcHIllRp7gM8U0KgrI2vAJYEZVxW+S81FS9ncuFZWCvPblQyqoU4L+7OO2rJ3OMTTLUyYupAvrRIkbBQkRAlz0DZcbkntt5moS5vX9TC/l3MydLCO51JqMhTO3MkEQHj7RC52atUt28t22r1m2EkYZQJwNRTpk2jYjIBQ779/Km/UG+sXf/MSfjUqLolQZMTNm4tjv7E3cYPsJ3Hgfd4VF2XEcNcZW+0nYBo5ixIEhaRSdl1YCgL5Ie7Cozits0Zil9YusI+lszybJJ0Fgc9OG0k+7NP+ot9Yu/8AmJPxpgx42eJWY8Ml1c32tllDhkUzIVTLgM4UHGo9znwqQ4uxF4jLFctp1FnQkoRpcCMLqC5JOSSPBQD5RPEeDNLE6esXOWU41TyEau65BO41AV6sAZo0kE92NYBINxJkH6S9/A5HwqcGTgx7hyHnXLaLiNTGQBJqKu3UWcZc4JyAFAHSN/AUjNxq3lS2xerGsaxsyclnDsoQjJK7YxtjIyc+FbxZN9Yu/wDmJPxrTwPMavBlsQthCSTmNuqPfxxkp+oKnH5HjCPiNoLiO4N7qZEdWHKkAcuFBY4GF2RdgMbVAejF4snpHcvG2pWjbSd99o8bEA1ceYfM/eahJYRBxGO60SScyGSJlTRqLDDK3WygjSCDv9GjjSDhSHbnhcD2zcufPqouE1SY0hpE61fCDUAHGCvn40vd2xThV4OYZBiYgsOsHYSCQ6VJfmBicqCNgc4rIvyeeHtp3S4kZ2Vki9kxJGFyJ/NA2R7/AHEJ8QvRFw24hEF3lklZpHWLGpyWZjiVmx/WOB41WmVplm9JgsierB0WaYgxhtW+hg7bhTjpQ1jhDgXd11KTLIrgDVty44kkGSoUkMVyATjWM0lxD0jtnkhcXCjks7YMU+5aJ4/BB21Z+FKcN4laR3BnNwuttesrFcDXqMeMgqQAmjbAyc7nbeK0Vp0SF/gWVuzJrCNbHGsphtaBH2B1aSwOnYbV44ldRxXqAoS0skXdpN3YPGrquNBKIuGJIOGG3iUrPiD3FrGphheMYxmWVTmNtIJAQEEFc4PYgU2k8gYMLeDILEfPSnBYkuQCmxOT2x38BtUqLLKLol+Gk825wMnmpj3n1eDxqszrbi3t7lg4LMXj1z4WNgXnK6tOOp12GNzgbbUzacXuBPcJy4QzGOT87JupjWPKkJnYxHfbesR2zBAghi0BQunn3BBUEnSRjqGSTvnIwDkACiiwotEzDcB5onGVD2zMM+ALxkZ+zPaoaw42pilxPJIC6BdatqCLoEzHoAUEZcDwHl7I18R4hc8+A6o4AwaLUiiTc4eMEOoCg6CBjx0jtTZa7+uN/wAvBTFkqDGLKZ3hiLkt+USBGPdog0oib39GN8bjB8a1JYMLlpRCg2IDKyBn1FNbMe+wUaV7DSfPaN4zFcNEWefnCMiTlmCJdejJK5XfJGrHv+2m4+HwMAyxxlWAIOBuCAQfuNdfDyeONNe7Kvhbd2eorBora6UqFDNcuoUjGlwSuw7fZXzxH3Hwr6GbhMJBBjTBBB2HYjB/srhHF+Gm3uXhbvG+AfMfRP2EYNOTkzo044Y3Z2vjVi8sarHhXHUsh+gQDtsQ3XnSceBJ74rxwuKcSHWojjA6EXSVAwoCZDd1IbfTvnv4U0GmwNoe3m/l9lZzP5Q/e/8Alrprdnr1uy5/Jt/A2/pFz/jPRXn5NM+pHOM8+5zjt+eeiuF9nnS7ZazXPPSMRcziInJERSNXxnOlocHGPHfb34robGufeklgXmu43guXjnWLDRRlhsmDgjsVYA4x4VSXRlPoguKQGS1w8kpETMpKRASRmNXRy3zwUkLkeKnyIIqcSTM0TYb+DOcEANjVGdx2B93nSPqZOzw37Kz8x19XAWR9TOxIG+GYrlQcYRR55OJ3t1zo5ILSdsI6tzIZNiWRlxpOTnB+yqUzKm9EbYWqSwvL6tGzyrBOAquTmUiR8AtqYqV1HTp1YX3U/wAKmDQ2elQqrcOqBQQCiLcLGwBJKhgAcZ2+ykQlyBgcMQDqOPVpvpDD+PiNiO2KxxN76VUU2MgVHRsRx3CNgbEKdQx0k0xZbBkoLSVJ7xkjkxKsIjbbGsJIGfdtgGKk7fYDUe9o8NpKzoyqJbOTT3I0G29YbAPi6u3vwT41n9zX+q8R++5/8teZeEsylTbcRwwI/wBoPcY7GTB+NTiTgSVxcoZuaPWUblmPaIdi2onqB3yP9ZpW4hjZLgYuDJcQmIu0QG2H05xjJy5yxyTXmxNzyk5tpd8wKA+ISQWGxPfx7/HHhW/Mv1S8/YH8anBFsEeOHcRnkiRzJpZlGQYkyrDZh3zscj4Uz61N+m/9tPxqNsILhGlBtLvQz60+ZORqAMinfbDAsP51OZl+qXn7E/jVsUTivgjOFcNjXmRNHE2hyVJjTJR+tc7bYYuv6tP/ALmQ/oYv2afhS8ttPz0kW0u8FWjk+ZI6fajbvvpbI+xzTmqX6pefsT+NSWElgWG4XThVmQrpAAGuPLKQBtnQzD9UeVSVR3Frad4+i0u+YjK8eYT7anIGc7AjKn3MaczL9UvP2J+7vQCnGcKiynPzDCTb+Tusnw0M33DyqQrSwkIINpdkHYjkHcHuO/iKV4XBcRxKj2t2SmVB5J3UHoJ376cZ94NAN3NsJEZG9l1Kn7CMGtHCbsyRKW2cZVx5Op0uPvGa35m+qXn7A/jSttbTJLKwtLzTJpbHJOzgFX8fEBD9oNAPGkbGQrNNEcdxKnvR/b+6QN/WFNZl+qXn7A/jStzbTGSKRbS8yhYH5k7ow6vHfDBG89j50A9UfduY54nz0yfMv5BiS0Tf1tSfrinMzfVLz9ifxpbiME8kTqtpd6sZTMJwHXqQ9/5QG9AO0jxmFjFqQZeIiRB5suen9ZSy/EUyrTYBNneAnGRySce7Od8dqzqm+qXn7E/jQHqGVXVWU5VgGU+YIyD91EkYYFWGQwII8wRgikuGxXCIUa0u8KzBDyTvHnKeOxAOnH+7nxpvM31S8/Yn8aAX4NK4iEbk6oiYycnqC40N3+khQ/aTT3MPmfvNRsdvOs7sLS70SIufmTtIpwDjO4ZT/wBHvpzMv1S8/Yn8aAUtkKXEq/RlAlG/0hhJR/2N+sakKjuI207NE6Wl3rjf9CRlG6ZR38iGHvQDxpzM31S8/Yn8aAU4goWSKXOMNy296yYC/dIE395qQpS9tpJY3ja0vMOpXPIO2ex7+BwR7xWbRrjQnMtLsSaRqxCSNW2d87g0BjilpzImUe1gMuO+tSGT/qArbaXYljSRezqGH2H/AFj7QazmX6pefsT+NJ8Otp4+Yvql3oLlkxAdg2Gde/8ALLEe4+6gJGo/gzBVeHGOS5UD/cPVGfs0kD9U+VN5m+qXn7E/jSptphOJBaXeChR/mTvg6oz38CXH2N7qAfrl/wArHCiJ4px7LgIx/wB5TkZ+1T/010vVL9UvP2B/Gof0s4PNdWrxLZ3ZfpZMwkDUpyN87ZGR8aA0ek17KnJEJfLCXITTnCoCrYZTnSctpGC2MDcimOF8aaV8dBQl1DrqyxVUYMQRhQwJ291SgSbH8Fu/2LV60zH/AGW7/YtXbau7PQyV3kWr5Nv4G39Iuf8AGeitvoBbPHaYlRo2aad9LjDBWlZlyPDYiiuN9nBLtlloooqCAooooAooooAooooAooooAooooAooooAooooAooooAooooAooooAooooAooooAooooAooooAooooAooooAooooAooooAooooAooooAoooo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59681" y="211932"/>
            <a:ext cx="3086100" cy="1350169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100"/>
          </a:p>
        </p:txBody>
      </p:sp>
      <p:pic>
        <p:nvPicPr>
          <p:cNvPr id="22532" name="Picture 4" descr="http://www.kentchemistry.com/links/bonding/electronegativ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1" y="2171700"/>
            <a:ext cx="6270172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6780" y="237052"/>
            <a:ext cx="7465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HINT #1: The Periodic Trend of Pauling’ </a:t>
            </a:r>
            <a:r>
              <a:rPr lang="en-US" sz="2100" b="1" dirty="0" err="1"/>
              <a:t>Electronegativity</a:t>
            </a:r>
            <a:r>
              <a:rPr lang="en-US" sz="2100" b="1" dirty="0"/>
              <a:t> (=electron </a:t>
            </a:r>
            <a:r>
              <a:rPr lang="en-US" sz="2100" b="1" dirty="0" err="1"/>
              <a:t>suckativity</a:t>
            </a:r>
            <a:r>
              <a:rPr lang="en-US" sz="2100" b="1" dirty="0"/>
              <a:t>) scale reveals a </a:t>
            </a:r>
            <a:r>
              <a:rPr lang="en-US" sz="2100" b="1" dirty="0">
                <a:solidFill>
                  <a:srgbClr val="FF0000"/>
                </a:solidFill>
              </a:rPr>
              <a:t>cliff….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4450" y="1771650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3">
                    <a:lumMod val="75000"/>
                  </a:schemeClr>
                </a:solidFill>
              </a:rPr>
              <a:t>1      2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100" y="1771650"/>
            <a:ext cx="1771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</a:rPr>
              <a:t>3  4   5  6    7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750" y="2000250"/>
            <a:ext cx="74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15100" y="1600200"/>
            <a:ext cx="6858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85850"/>
            <a:ext cx="61722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HINT #2:  the curious case of column 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314450" y="2000251"/>
            <a:ext cx="62293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latin typeface="Arial" charset="0"/>
              </a:rPr>
              <a:t>1  2                          3 4  5  6 7 </a:t>
            </a:r>
            <a:r>
              <a:rPr lang="en-US" sz="33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585775"/>
            <a:ext cx="6229350" cy="28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3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1464306" y="2010948"/>
          <a:ext cx="510779" cy="347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3" imgW="266737" imgH="1638529" progId="PBrush">
                  <p:embed/>
                </p:oleObj>
              </mc:Choice>
              <mc:Fallback>
                <p:oleObj name="Bitmap Image" r:id="rId3" imgW="266737" imgH="16385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306" y="2010948"/>
                        <a:ext cx="510779" cy="3475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253163" y="1924481"/>
            <a:ext cx="2228850" cy="391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u="sng" dirty="0">
                <a:solidFill>
                  <a:srgbClr val="009900"/>
                </a:solidFill>
              </a:rPr>
              <a:t>Noble gas chemistry</a:t>
            </a:r>
          </a:p>
          <a:p>
            <a:pPr>
              <a:spcBef>
                <a:spcPct val="50000"/>
              </a:spcBef>
            </a:pPr>
            <a:r>
              <a:rPr lang="en-US" sz="4050" b="1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sz="4050" b="1" dirty="0">
                <a:solidFill>
                  <a:srgbClr val="FF0066"/>
                </a:solidFill>
              </a:rPr>
              <a:t>None</a:t>
            </a:r>
          </a:p>
          <a:p>
            <a:pPr>
              <a:spcBef>
                <a:spcPct val="50000"/>
              </a:spcBef>
            </a:pPr>
            <a:r>
              <a:rPr lang="en-US" sz="4050" b="1" dirty="0">
                <a:solidFill>
                  <a:srgbClr val="FF0066"/>
                </a:solidFill>
              </a:rPr>
              <a:t>Nada</a:t>
            </a:r>
            <a:r>
              <a:rPr lang="en-US" sz="1500" b="1" dirty="0">
                <a:solidFill>
                  <a:srgbClr val="00259C"/>
                </a:solidFill>
              </a:rPr>
              <a:t>            </a:t>
            </a:r>
            <a:endParaRPr lang="en-US" sz="1500" b="1" dirty="0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6091742" y="4151711"/>
            <a:ext cx="1847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500" b="1"/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5577610" y="4171951"/>
            <a:ext cx="184731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100"/>
          </a:p>
          <a:p>
            <a:endParaRPr lang="en-US" sz="2100"/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314450" y="1236133"/>
            <a:ext cx="571500" cy="6001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079" name="Rectangle 13"/>
          <p:cNvSpPr>
            <a:spLocks noGrp="1" noChangeArrowheads="1"/>
          </p:cNvSpPr>
          <p:nvPr>
            <p:ph type="title"/>
          </p:nvPr>
        </p:nvSpPr>
        <p:spPr>
          <a:xfrm>
            <a:off x="1717098" y="857250"/>
            <a:ext cx="5829300" cy="85725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What’s so curious ??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2364839" y="3570491"/>
            <a:ext cx="3631367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Noble</a:t>
            </a:r>
            <a:r>
              <a:rPr lang="en-US" sz="2400" b="1" dirty="0">
                <a:latin typeface="Arial" charset="0"/>
              </a:rPr>
              <a:t>…because like all aristocrats they have nothing to do with any of the lower class elements.</a:t>
            </a:r>
            <a:endParaRPr lang="en-US" sz="24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514600" y="1485900"/>
            <a:ext cx="62655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The “Noble” Elements are utterly stable …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2514600" y="1932530"/>
            <a:ext cx="31170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…And what’s with this number </a:t>
            </a:r>
            <a:r>
              <a:rPr lang="en-US" sz="3000" b="1" dirty="0">
                <a:solidFill>
                  <a:srgbClr val="FF0000"/>
                </a:solidFill>
              </a:rPr>
              <a:t>8</a:t>
            </a:r>
            <a:r>
              <a:rPr lang="en-US" sz="3000" dirty="0"/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32834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 animBg="1"/>
      <p:bldP spid="96271" grpId="0"/>
      <p:bldP spid="962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1" y="857251"/>
            <a:ext cx="6743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 crazy stability of the noble gas electronic configuration is the key to a </a:t>
            </a:r>
            <a:r>
              <a:rPr lang="en-US" sz="3000" dirty="0"/>
              <a:t> </a:t>
            </a:r>
            <a:r>
              <a:rPr lang="en-US" sz="3000" dirty="0"/>
              <a:t>model for predicting ionic and near-ionic compound </a:t>
            </a:r>
            <a:r>
              <a:rPr lang="en-US" sz="3000" dirty="0"/>
              <a:t>formulas.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71900" y="2912222"/>
            <a:ext cx="1428750" cy="7848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</a:rPr>
              <a:t>Ca</a:t>
            </a:r>
            <a:r>
              <a:rPr lang="en-US" sz="4500" dirty="0" err="1"/>
              <a:t>O</a:t>
            </a:r>
            <a:endParaRPr lang="en-US" sz="45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721827"/>
            <a:ext cx="2743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FF0000"/>
                </a:solidFill>
              </a:rPr>
              <a:t>Ca</a:t>
            </a:r>
            <a:r>
              <a:rPr lang="en-US" sz="4050" dirty="0"/>
              <a:t>= </a:t>
            </a:r>
            <a:r>
              <a:rPr lang="en-US" sz="4050" dirty="0">
                <a:solidFill>
                  <a:srgbClr val="002060"/>
                </a:solidFill>
              </a:rPr>
              <a:t>[</a:t>
            </a:r>
            <a:r>
              <a:rPr lang="en-US" sz="4050" dirty="0" err="1">
                <a:solidFill>
                  <a:srgbClr val="002060"/>
                </a:solidFill>
              </a:rPr>
              <a:t>Ar</a:t>
            </a:r>
            <a:r>
              <a:rPr lang="en-US" sz="4050" dirty="0">
                <a:solidFill>
                  <a:srgbClr val="002060"/>
                </a:solidFill>
              </a:rPr>
              <a:t>]</a:t>
            </a:r>
            <a:r>
              <a:rPr lang="en-US" sz="4050" dirty="0"/>
              <a:t>4s</a:t>
            </a:r>
            <a:r>
              <a:rPr lang="en-US" sz="4050" baseline="30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0550" y="3721827"/>
            <a:ext cx="33718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O=[He]2s</a:t>
            </a:r>
            <a:r>
              <a:rPr lang="en-US" sz="4050" baseline="30000" dirty="0"/>
              <a:t>2</a:t>
            </a:r>
            <a:r>
              <a:rPr lang="en-US" sz="4050" dirty="0"/>
              <a:t>2p</a:t>
            </a:r>
            <a:r>
              <a:rPr lang="en-US" sz="4050" baseline="30000" dirty="0"/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97628" y="4414324"/>
            <a:ext cx="0" cy="5005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18347" y="4968323"/>
            <a:ext cx="2514600" cy="7155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</a:rPr>
              <a:t>Ca</a:t>
            </a:r>
            <a:r>
              <a:rPr lang="en-US" sz="4050" baseline="30000" dirty="0">
                <a:solidFill>
                  <a:srgbClr val="FF0000"/>
                </a:solidFill>
              </a:rPr>
              <a:t>2+</a:t>
            </a:r>
            <a:r>
              <a:rPr lang="en-US" sz="4050" dirty="0"/>
              <a:t>=</a:t>
            </a:r>
            <a:r>
              <a:rPr lang="en-US" sz="4050" b="1" dirty="0">
                <a:solidFill>
                  <a:srgbClr val="002060"/>
                </a:solidFill>
              </a:rPr>
              <a:t>[</a:t>
            </a:r>
            <a:r>
              <a:rPr lang="en-US" sz="4050" b="1" dirty="0" err="1">
                <a:solidFill>
                  <a:srgbClr val="002060"/>
                </a:solidFill>
              </a:rPr>
              <a:t>Ar</a:t>
            </a:r>
            <a:r>
              <a:rPr lang="en-US" sz="4050" b="1" dirty="0">
                <a:solidFill>
                  <a:srgbClr val="002060"/>
                </a:solidFill>
              </a:rPr>
              <a:t>]</a:t>
            </a:r>
            <a:endParaRPr lang="en-US" sz="4050" b="1" baseline="30000" dirty="0"/>
          </a:p>
        </p:txBody>
      </p:sp>
      <p:sp>
        <p:nvSpPr>
          <p:cNvPr id="11" name="Freeform 10"/>
          <p:cNvSpPr/>
          <p:nvPr/>
        </p:nvSpPr>
        <p:spPr>
          <a:xfrm>
            <a:off x="3761509" y="3402676"/>
            <a:ext cx="3304310" cy="561456"/>
          </a:xfrm>
          <a:custGeom>
            <a:avLst/>
            <a:gdLst>
              <a:gd name="connsiteX0" fmla="*/ 0 w 4405746"/>
              <a:gd name="connsiteY0" fmla="*/ 748608 h 748608"/>
              <a:gd name="connsiteX1" fmla="*/ 1939637 w 4405746"/>
              <a:gd name="connsiteY1" fmla="*/ 194426 h 748608"/>
              <a:gd name="connsiteX2" fmla="*/ 3214255 w 4405746"/>
              <a:gd name="connsiteY2" fmla="*/ 463 h 748608"/>
              <a:gd name="connsiteX3" fmla="*/ 3782291 w 4405746"/>
              <a:gd name="connsiteY3" fmla="*/ 152863 h 748608"/>
              <a:gd name="connsiteX4" fmla="*/ 4405746 w 4405746"/>
              <a:gd name="connsiteY4" fmla="*/ 526935 h 7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746" h="748608">
                <a:moveTo>
                  <a:pt x="0" y="748608"/>
                </a:moveTo>
                <a:cubicBezTo>
                  <a:pt x="701964" y="533862"/>
                  <a:pt x="1403928" y="319117"/>
                  <a:pt x="1939637" y="194426"/>
                </a:cubicBezTo>
                <a:cubicBezTo>
                  <a:pt x="2475346" y="69735"/>
                  <a:pt x="2907146" y="7390"/>
                  <a:pt x="3214255" y="463"/>
                </a:cubicBezTo>
                <a:cubicBezTo>
                  <a:pt x="3521364" y="-6464"/>
                  <a:pt x="3583709" y="65118"/>
                  <a:pt x="3782291" y="152863"/>
                </a:cubicBezTo>
                <a:cubicBezTo>
                  <a:pt x="3980873" y="240608"/>
                  <a:pt x="4193309" y="383771"/>
                  <a:pt x="4405746" y="526935"/>
                </a:cubicBezTo>
              </a:path>
            </a:pathLst>
          </a:custGeom>
          <a:noFill/>
          <a:ln w="60325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Rectangle 11"/>
          <p:cNvSpPr/>
          <p:nvPr/>
        </p:nvSpPr>
        <p:spPr>
          <a:xfrm>
            <a:off x="3086100" y="3829050"/>
            <a:ext cx="685800" cy="585275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17648" y="4414324"/>
            <a:ext cx="0" cy="5005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43300" y="4983495"/>
            <a:ext cx="4457700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900" dirty="0"/>
              <a:t>O</a:t>
            </a:r>
            <a:r>
              <a:rPr lang="en-US" sz="3900" baseline="30000" dirty="0"/>
              <a:t>2-</a:t>
            </a:r>
            <a:r>
              <a:rPr lang="en-US" sz="3900" dirty="0"/>
              <a:t> =[He]2s</a:t>
            </a:r>
            <a:r>
              <a:rPr lang="en-US" sz="3900" baseline="30000" dirty="0"/>
              <a:t>2</a:t>
            </a:r>
            <a:r>
              <a:rPr lang="en-US" sz="3900" dirty="0"/>
              <a:t>2p</a:t>
            </a:r>
            <a:r>
              <a:rPr lang="en-US" sz="3900" baseline="30000" dirty="0"/>
              <a:t>6</a:t>
            </a:r>
            <a:r>
              <a:rPr lang="en-US" sz="3900" b="1" dirty="0">
                <a:solidFill>
                  <a:srgbClr val="002060"/>
                </a:solidFill>
              </a:rPr>
              <a:t>=[Ne]</a:t>
            </a:r>
            <a:endParaRPr lang="en-US" sz="3900" b="1" baseline="30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8347" y="2912223"/>
            <a:ext cx="211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0250" y="4414326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Lose 2 e-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00" y="4414326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gain 2 e-</a:t>
            </a:r>
          </a:p>
        </p:txBody>
      </p:sp>
    </p:spTree>
    <p:extLst>
      <p:ext uri="{BB962C8B-B14F-4D97-AF65-F5344CB8AC3E}">
        <p14:creationId xmlns:p14="http://schemas.microsoft.com/office/powerpoint/2010/main" val="29354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11" grpId="0" animBg="1"/>
      <p:bldP spid="12" grpId="0" animBg="1"/>
      <p:bldP spid="15" grpId="0" animBg="1"/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-609600" y="411615"/>
            <a:ext cx="10668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/>
              <a:t>2.2	</a:t>
            </a:r>
            <a:r>
              <a:rPr lang="en-US" sz="3200" b="1" dirty="0"/>
              <a:t>Write the abbreviated electron configurations for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	the elements below, assuming they are in the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	 gas phase.</a:t>
            </a:r>
            <a:endParaRPr lang="en-US" sz="3200" dirty="0"/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	</a:t>
            </a:r>
            <a:r>
              <a:rPr lang="en-US" sz="3200" dirty="0"/>
              <a:t>a) Ca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b) Al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c) As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057400" y="2486025"/>
            <a:ext cx="25146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6666"/>
                </a:solidFill>
              </a:rPr>
              <a:t>[</a:t>
            </a:r>
            <a:r>
              <a:rPr lang="en-US" sz="3000" b="1" dirty="0" err="1">
                <a:solidFill>
                  <a:srgbClr val="006666"/>
                </a:solidFill>
              </a:rPr>
              <a:t>Ar</a:t>
            </a:r>
            <a:r>
              <a:rPr lang="en-US" sz="3000" b="1" dirty="0">
                <a:solidFill>
                  <a:srgbClr val="006666"/>
                </a:solidFill>
              </a:rPr>
              <a:t>]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4s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971675" y="3504768"/>
            <a:ext cx="2228850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66"/>
                </a:solidFill>
              </a:rPr>
              <a:t>[</a:t>
            </a:r>
            <a:r>
              <a:rPr lang="en-US" sz="3000" b="1" dirty="0">
                <a:solidFill>
                  <a:srgbClr val="006666"/>
                </a:solidFill>
              </a:rPr>
              <a:t>Ne]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3s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3p</a:t>
            </a:r>
            <a:r>
              <a:rPr lang="en-US" sz="3000" b="1" baseline="30000" dirty="0">
                <a:solidFill>
                  <a:srgbClr val="FF0000"/>
                </a:solidFill>
              </a:rPr>
              <a:t>1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866900" y="4381932"/>
            <a:ext cx="2857500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6666"/>
                </a:solidFill>
              </a:rPr>
              <a:t>[</a:t>
            </a:r>
            <a:r>
              <a:rPr lang="en-US" sz="3000" b="1" dirty="0" err="1">
                <a:solidFill>
                  <a:srgbClr val="006666"/>
                </a:solidFill>
              </a:rPr>
              <a:t>Ar</a:t>
            </a:r>
            <a:r>
              <a:rPr lang="en-US" sz="3000" b="1" dirty="0">
                <a:solidFill>
                  <a:srgbClr val="006666"/>
                </a:solidFill>
              </a:rPr>
              <a:t>]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4s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3333CC"/>
                </a:solidFill>
              </a:rPr>
              <a:t>3d</a:t>
            </a:r>
            <a:r>
              <a:rPr lang="en-US" sz="3000" b="1" baseline="30000" dirty="0">
                <a:solidFill>
                  <a:srgbClr val="3333CC"/>
                </a:solidFill>
              </a:rPr>
              <a:t>10</a:t>
            </a:r>
            <a:r>
              <a:rPr lang="en-US" sz="3000" b="1" dirty="0">
                <a:solidFill>
                  <a:srgbClr val="FF0000"/>
                </a:solidFill>
              </a:rPr>
              <a:t> 4p</a:t>
            </a:r>
            <a:r>
              <a:rPr lang="en-US" sz="3000" b="1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01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6" grpId="0" animBg="1"/>
      <p:bldP spid="7168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857250"/>
            <a:ext cx="58293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Lewis dot pix for atoms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6400800" y="1900022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O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428750" y="2628900"/>
            <a:ext cx="6000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6515100" y="194310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6686550" y="194310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6800850" y="211455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6800850" y="228600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6515100" y="240030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3" name="Oval 15"/>
          <p:cNvSpPr>
            <a:spLocks noChangeArrowheads="1"/>
          </p:cNvSpPr>
          <p:nvPr/>
        </p:nvSpPr>
        <p:spPr bwMode="auto">
          <a:xfrm>
            <a:off x="6686550" y="240030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1657350" y="1943101"/>
            <a:ext cx="857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Ca</a:t>
            </a:r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2286000" y="21717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2286000" y="23431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1143001" y="2686051"/>
            <a:ext cx="2735407" cy="17081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Complete octets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(ns</a:t>
            </a:r>
            <a:r>
              <a:rPr lang="en-US" sz="3000" b="1" baseline="30000" dirty="0"/>
              <a:t>2</a:t>
            </a:r>
            <a:r>
              <a:rPr lang="en-US" sz="3000" b="1" dirty="0"/>
              <a:t> np</a:t>
            </a:r>
            <a:r>
              <a:rPr lang="en-US" sz="3000" b="1" baseline="30000" dirty="0"/>
              <a:t>6</a:t>
            </a:r>
            <a:r>
              <a:rPr lang="en-US" sz="3000" b="1" dirty="0"/>
              <a:t>)</a:t>
            </a:r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 flipV="1">
            <a:off x="3771900" y="2228850"/>
            <a:ext cx="285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100"/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5029200" y="1885951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O</a:t>
            </a:r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5200650" y="188595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5372100" y="188595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1" name="Oval 43"/>
          <p:cNvSpPr>
            <a:spLocks noChangeArrowheads="1"/>
          </p:cNvSpPr>
          <p:nvPr/>
        </p:nvSpPr>
        <p:spPr bwMode="auto">
          <a:xfrm>
            <a:off x="4972050" y="21145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2" name="Oval 44"/>
          <p:cNvSpPr>
            <a:spLocks noChangeArrowheads="1"/>
          </p:cNvSpPr>
          <p:nvPr/>
        </p:nvSpPr>
        <p:spPr bwMode="auto">
          <a:xfrm>
            <a:off x="4972050" y="22860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5200650" y="240030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5372100" y="240030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5486400" y="2228850"/>
            <a:ext cx="114300" cy="114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100"/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5486400" y="2057400"/>
            <a:ext cx="114300" cy="114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100"/>
          </a:p>
        </p:txBody>
      </p:sp>
      <p:sp>
        <p:nvSpPr>
          <p:cNvPr id="104497" name="Text Box 49"/>
          <p:cNvSpPr txBox="1">
            <a:spLocks noChangeArrowheads="1"/>
          </p:cNvSpPr>
          <p:nvPr/>
        </p:nvSpPr>
        <p:spPr bwMode="auto">
          <a:xfrm>
            <a:off x="5600700" y="1657350"/>
            <a:ext cx="5715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0000CC"/>
                </a:solidFill>
              </a:rPr>
              <a:t>-2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057650" y="1885951"/>
            <a:ext cx="857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Ca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57700" y="1600200"/>
            <a:ext cx="571500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/>
              <a:t>+2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14449" y="4572000"/>
            <a:ext cx="2743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</a:rPr>
              <a:t>Ca</a:t>
            </a:r>
            <a:r>
              <a:rPr lang="en-US" sz="4050" dirty="0"/>
              <a:t>= </a:t>
            </a:r>
            <a:r>
              <a:rPr lang="en-US" sz="4050" b="1" dirty="0">
                <a:solidFill>
                  <a:srgbClr val="002060"/>
                </a:solidFill>
              </a:rPr>
              <a:t>[</a:t>
            </a:r>
            <a:r>
              <a:rPr lang="en-US" sz="4050" b="1" dirty="0" err="1">
                <a:solidFill>
                  <a:srgbClr val="002060"/>
                </a:solidFill>
              </a:rPr>
              <a:t>Ar</a:t>
            </a:r>
            <a:r>
              <a:rPr lang="en-US" sz="4050" b="1" dirty="0">
                <a:solidFill>
                  <a:srgbClr val="002060"/>
                </a:solidFill>
              </a:rPr>
              <a:t>]</a:t>
            </a:r>
            <a:r>
              <a:rPr lang="en-US" sz="4050" dirty="0">
                <a:solidFill>
                  <a:srgbClr val="FF0000"/>
                </a:solidFill>
              </a:rPr>
              <a:t>4s</a:t>
            </a:r>
            <a:r>
              <a:rPr lang="en-US" sz="405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57700" y="4572000"/>
            <a:ext cx="33718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O= </a:t>
            </a:r>
            <a:r>
              <a:rPr lang="en-US" sz="4050" b="1" dirty="0">
                <a:solidFill>
                  <a:srgbClr val="002060"/>
                </a:solidFill>
              </a:rPr>
              <a:t>[He]</a:t>
            </a:r>
            <a:r>
              <a:rPr lang="en-US" sz="4050" dirty="0">
                <a:solidFill>
                  <a:srgbClr val="0070C0"/>
                </a:solidFill>
              </a:rPr>
              <a:t>2s</a:t>
            </a:r>
            <a:r>
              <a:rPr lang="en-US" sz="4050" baseline="30000" dirty="0">
                <a:solidFill>
                  <a:srgbClr val="0070C0"/>
                </a:solidFill>
              </a:rPr>
              <a:t>2</a:t>
            </a:r>
            <a:r>
              <a:rPr lang="en-US" sz="4050" dirty="0">
                <a:solidFill>
                  <a:srgbClr val="0070C0"/>
                </a:solidFill>
              </a:rPr>
              <a:t>2p</a:t>
            </a:r>
            <a:r>
              <a:rPr lang="en-US" sz="4050" baseline="30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4114800" y="2654877"/>
            <a:ext cx="857250" cy="63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25" dirty="0" err="1"/>
              <a:t>Ar</a:t>
            </a:r>
            <a:endParaRPr lang="en-US" sz="3525" dirty="0"/>
          </a:p>
        </p:txBody>
      </p:sp>
      <p:sp>
        <p:nvSpPr>
          <p:cNvPr id="57" name="Oval 20"/>
          <p:cNvSpPr>
            <a:spLocks noChangeArrowheads="1"/>
          </p:cNvSpPr>
          <p:nvPr/>
        </p:nvSpPr>
        <p:spPr bwMode="auto">
          <a:xfrm>
            <a:off x="4686300" y="2857500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8" name="Oval 21"/>
          <p:cNvSpPr>
            <a:spLocks noChangeArrowheads="1"/>
          </p:cNvSpPr>
          <p:nvPr/>
        </p:nvSpPr>
        <p:spPr bwMode="auto">
          <a:xfrm>
            <a:off x="4686300" y="30549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4229100" y="26548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1" name="Oval 23"/>
          <p:cNvSpPr>
            <a:spLocks noChangeArrowheads="1"/>
          </p:cNvSpPr>
          <p:nvPr/>
        </p:nvSpPr>
        <p:spPr bwMode="auto">
          <a:xfrm>
            <a:off x="4400550" y="26548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2" name="Oval 24"/>
          <p:cNvSpPr>
            <a:spLocks noChangeArrowheads="1"/>
          </p:cNvSpPr>
          <p:nvPr/>
        </p:nvSpPr>
        <p:spPr bwMode="auto">
          <a:xfrm>
            <a:off x="4400550" y="32263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>
            <a:off x="4229100" y="32263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4057650" y="28834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5" name="Oval 27"/>
          <p:cNvSpPr>
            <a:spLocks noChangeArrowheads="1"/>
          </p:cNvSpPr>
          <p:nvPr/>
        </p:nvSpPr>
        <p:spPr bwMode="auto">
          <a:xfrm>
            <a:off x="4057650" y="30549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153891" y="2712027"/>
            <a:ext cx="857250" cy="63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25"/>
              <a:t>Ne</a:t>
            </a: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5715000" y="2914650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5725391" y="31120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auto">
          <a:xfrm>
            <a:off x="5268191" y="27120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5439641" y="27120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1" name="Oval 24"/>
          <p:cNvSpPr>
            <a:spLocks noChangeArrowheads="1"/>
          </p:cNvSpPr>
          <p:nvPr/>
        </p:nvSpPr>
        <p:spPr bwMode="auto">
          <a:xfrm>
            <a:off x="5439641" y="32835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5268191" y="32835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3" name="Oval 26"/>
          <p:cNvSpPr>
            <a:spLocks noChangeArrowheads="1"/>
          </p:cNvSpPr>
          <p:nvPr/>
        </p:nvSpPr>
        <p:spPr bwMode="auto">
          <a:xfrm>
            <a:off x="5096741" y="29406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4" name="Oval 27"/>
          <p:cNvSpPr>
            <a:spLocks noChangeArrowheads="1"/>
          </p:cNvSpPr>
          <p:nvPr/>
        </p:nvSpPr>
        <p:spPr bwMode="auto">
          <a:xfrm>
            <a:off x="5096741" y="31120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2" name="Freeform 1"/>
          <p:cNvSpPr/>
          <p:nvPr/>
        </p:nvSpPr>
        <p:spPr>
          <a:xfrm>
            <a:off x="3761509" y="4379768"/>
            <a:ext cx="3345873" cy="426027"/>
          </a:xfrm>
          <a:custGeom>
            <a:avLst/>
            <a:gdLst>
              <a:gd name="connsiteX0" fmla="*/ 0 w 4461164"/>
              <a:gd name="connsiteY0" fmla="*/ 568036 h 568036"/>
              <a:gd name="connsiteX1" fmla="*/ 124691 w 4461164"/>
              <a:gd name="connsiteY1" fmla="*/ 471054 h 568036"/>
              <a:gd name="connsiteX2" fmla="*/ 180110 w 4461164"/>
              <a:gd name="connsiteY2" fmla="*/ 443345 h 568036"/>
              <a:gd name="connsiteX3" fmla="*/ 318655 w 4461164"/>
              <a:gd name="connsiteY3" fmla="*/ 346364 h 568036"/>
              <a:gd name="connsiteX4" fmla="*/ 360219 w 4461164"/>
              <a:gd name="connsiteY4" fmla="*/ 304800 h 568036"/>
              <a:gd name="connsiteX5" fmla="*/ 401782 w 4461164"/>
              <a:gd name="connsiteY5" fmla="*/ 277091 h 568036"/>
              <a:gd name="connsiteX6" fmla="*/ 484910 w 4461164"/>
              <a:gd name="connsiteY6" fmla="*/ 207818 h 568036"/>
              <a:gd name="connsiteX7" fmla="*/ 540328 w 4461164"/>
              <a:gd name="connsiteY7" fmla="*/ 193964 h 568036"/>
              <a:gd name="connsiteX8" fmla="*/ 762000 w 4461164"/>
              <a:gd name="connsiteY8" fmla="*/ 152400 h 568036"/>
              <a:gd name="connsiteX9" fmla="*/ 817419 w 4461164"/>
              <a:gd name="connsiteY9" fmla="*/ 138545 h 568036"/>
              <a:gd name="connsiteX10" fmla="*/ 900546 w 4461164"/>
              <a:gd name="connsiteY10" fmla="*/ 110836 h 568036"/>
              <a:gd name="connsiteX11" fmla="*/ 1025237 w 4461164"/>
              <a:gd name="connsiteY11" fmla="*/ 83127 h 568036"/>
              <a:gd name="connsiteX12" fmla="*/ 1094510 w 4461164"/>
              <a:gd name="connsiteY12" fmla="*/ 69273 h 568036"/>
              <a:gd name="connsiteX13" fmla="*/ 1136073 w 4461164"/>
              <a:gd name="connsiteY13" fmla="*/ 55418 h 568036"/>
              <a:gd name="connsiteX14" fmla="*/ 1233055 w 4461164"/>
              <a:gd name="connsiteY14" fmla="*/ 27709 h 568036"/>
              <a:gd name="connsiteX15" fmla="*/ 1274619 w 4461164"/>
              <a:gd name="connsiteY15" fmla="*/ 13854 h 568036"/>
              <a:gd name="connsiteX16" fmla="*/ 1801091 w 4461164"/>
              <a:gd name="connsiteY16" fmla="*/ 0 h 568036"/>
              <a:gd name="connsiteX17" fmla="*/ 2272146 w 4461164"/>
              <a:gd name="connsiteY17" fmla="*/ 13854 h 568036"/>
              <a:gd name="connsiteX18" fmla="*/ 2410691 w 4461164"/>
              <a:gd name="connsiteY18" fmla="*/ 27709 h 568036"/>
              <a:gd name="connsiteX19" fmla="*/ 2867891 w 4461164"/>
              <a:gd name="connsiteY19" fmla="*/ 41564 h 568036"/>
              <a:gd name="connsiteX20" fmla="*/ 3034146 w 4461164"/>
              <a:gd name="connsiteY20" fmla="*/ 69273 h 568036"/>
              <a:gd name="connsiteX21" fmla="*/ 3089564 w 4461164"/>
              <a:gd name="connsiteY21" fmla="*/ 83127 h 568036"/>
              <a:gd name="connsiteX22" fmla="*/ 3131128 w 4461164"/>
              <a:gd name="connsiteY22" fmla="*/ 96982 h 568036"/>
              <a:gd name="connsiteX23" fmla="*/ 3325091 w 4461164"/>
              <a:gd name="connsiteY23" fmla="*/ 110836 h 568036"/>
              <a:gd name="connsiteX24" fmla="*/ 3491346 w 4461164"/>
              <a:gd name="connsiteY24" fmla="*/ 138545 h 568036"/>
              <a:gd name="connsiteX25" fmla="*/ 3560619 w 4461164"/>
              <a:gd name="connsiteY25" fmla="*/ 152400 h 568036"/>
              <a:gd name="connsiteX26" fmla="*/ 3851564 w 4461164"/>
              <a:gd name="connsiteY26" fmla="*/ 166254 h 568036"/>
              <a:gd name="connsiteX27" fmla="*/ 3990110 w 4461164"/>
              <a:gd name="connsiteY27" fmla="*/ 193964 h 568036"/>
              <a:gd name="connsiteX28" fmla="*/ 4045528 w 4461164"/>
              <a:gd name="connsiteY28" fmla="*/ 207818 h 568036"/>
              <a:gd name="connsiteX29" fmla="*/ 4114800 w 4461164"/>
              <a:gd name="connsiteY29" fmla="*/ 221673 h 568036"/>
              <a:gd name="connsiteX30" fmla="*/ 4197928 w 4461164"/>
              <a:gd name="connsiteY30" fmla="*/ 249382 h 568036"/>
              <a:gd name="connsiteX31" fmla="*/ 4281055 w 4461164"/>
              <a:gd name="connsiteY31" fmla="*/ 290945 h 568036"/>
              <a:gd name="connsiteX32" fmla="*/ 4322619 w 4461164"/>
              <a:gd name="connsiteY32" fmla="*/ 318654 h 568036"/>
              <a:gd name="connsiteX33" fmla="*/ 4405746 w 4461164"/>
              <a:gd name="connsiteY33" fmla="*/ 346364 h 568036"/>
              <a:gd name="connsiteX34" fmla="*/ 4461164 w 4461164"/>
              <a:gd name="connsiteY34" fmla="*/ 374073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61164" h="568036">
                <a:moveTo>
                  <a:pt x="0" y="568036"/>
                </a:moveTo>
                <a:cubicBezTo>
                  <a:pt x="41564" y="535709"/>
                  <a:pt x="77594" y="494602"/>
                  <a:pt x="124691" y="471054"/>
                </a:cubicBezTo>
                <a:cubicBezTo>
                  <a:pt x="143164" y="461818"/>
                  <a:pt x="162400" y="453971"/>
                  <a:pt x="180110" y="443345"/>
                </a:cubicBezTo>
                <a:cubicBezTo>
                  <a:pt x="206601" y="427450"/>
                  <a:pt x="289186" y="371623"/>
                  <a:pt x="318655" y="346364"/>
                </a:cubicBezTo>
                <a:cubicBezTo>
                  <a:pt x="333531" y="333613"/>
                  <a:pt x="345167" y="317343"/>
                  <a:pt x="360219" y="304800"/>
                </a:cubicBezTo>
                <a:cubicBezTo>
                  <a:pt x="373011" y="294140"/>
                  <a:pt x="388990" y="287751"/>
                  <a:pt x="401782" y="277091"/>
                </a:cubicBezTo>
                <a:cubicBezTo>
                  <a:pt x="437029" y="247718"/>
                  <a:pt x="442418" y="226029"/>
                  <a:pt x="484910" y="207818"/>
                </a:cubicBezTo>
                <a:cubicBezTo>
                  <a:pt x="502412" y="200317"/>
                  <a:pt x="522090" y="199435"/>
                  <a:pt x="540328" y="193964"/>
                </a:cubicBezTo>
                <a:cubicBezTo>
                  <a:pt x="688683" y="149457"/>
                  <a:pt x="560709" y="172528"/>
                  <a:pt x="762000" y="152400"/>
                </a:cubicBezTo>
                <a:cubicBezTo>
                  <a:pt x="780473" y="147782"/>
                  <a:pt x="799181" y="144017"/>
                  <a:pt x="817419" y="138545"/>
                </a:cubicBezTo>
                <a:cubicBezTo>
                  <a:pt x="845395" y="130152"/>
                  <a:pt x="871905" y="116564"/>
                  <a:pt x="900546" y="110836"/>
                </a:cubicBezTo>
                <a:cubicBezTo>
                  <a:pt x="1109476" y="69052"/>
                  <a:pt x="849144" y="122259"/>
                  <a:pt x="1025237" y="83127"/>
                </a:cubicBezTo>
                <a:cubicBezTo>
                  <a:pt x="1048225" y="78019"/>
                  <a:pt x="1071665" y="74984"/>
                  <a:pt x="1094510" y="69273"/>
                </a:cubicBezTo>
                <a:cubicBezTo>
                  <a:pt x="1108678" y="65731"/>
                  <a:pt x="1122085" y="59614"/>
                  <a:pt x="1136073" y="55418"/>
                </a:cubicBezTo>
                <a:cubicBezTo>
                  <a:pt x="1168276" y="45757"/>
                  <a:pt x="1200852" y="37370"/>
                  <a:pt x="1233055" y="27709"/>
                </a:cubicBezTo>
                <a:cubicBezTo>
                  <a:pt x="1247043" y="23513"/>
                  <a:pt x="1260032" y="14566"/>
                  <a:pt x="1274619" y="13854"/>
                </a:cubicBezTo>
                <a:cubicBezTo>
                  <a:pt x="1449962" y="5301"/>
                  <a:pt x="1625600" y="4618"/>
                  <a:pt x="1801091" y="0"/>
                </a:cubicBezTo>
                <a:lnTo>
                  <a:pt x="2272146" y="13854"/>
                </a:lnTo>
                <a:cubicBezTo>
                  <a:pt x="2318510" y="15961"/>
                  <a:pt x="2364329" y="25553"/>
                  <a:pt x="2410691" y="27709"/>
                </a:cubicBezTo>
                <a:cubicBezTo>
                  <a:pt x="2562996" y="34793"/>
                  <a:pt x="2715491" y="36946"/>
                  <a:pt x="2867891" y="41564"/>
                </a:cubicBezTo>
                <a:cubicBezTo>
                  <a:pt x="2923309" y="50800"/>
                  <a:pt x="2979641" y="55647"/>
                  <a:pt x="3034146" y="69273"/>
                </a:cubicBezTo>
                <a:cubicBezTo>
                  <a:pt x="3052619" y="73891"/>
                  <a:pt x="3071255" y="77896"/>
                  <a:pt x="3089564" y="83127"/>
                </a:cubicBezTo>
                <a:cubicBezTo>
                  <a:pt x="3103606" y="87139"/>
                  <a:pt x="3116624" y="95276"/>
                  <a:pt x="3131128" y="96982"/>
                </a:cubicBezTo>
                <a:cubicBezTo>
                  <a:pt x="3195503" y="104556"/>
                  <a:pt x="3260437" y="106218"/>
                  <a:pt x="3325091" y="110836"/>
                </a:cubicBezTo>
                <a:cubicBezTo>
                  <a:pt x="3436537" y="138698"/>
                  <a:pt x="3322693" y="112598"/>
                  <a:pt x="3491346" y="138545"/>
                </a:cubicBezTo>
                <a:cubicBezTo>
                  <a:pt x="3514620" y="142126"/>
                  <a:pt x="3537140" y="150594"/>
                  <a:pt x="3560619" y="152400"/>
                </a:cubicBezTo>
                <a:cubicBezTo>
                  <a:pt x="3657425" y="159847"/>
                  <a:pt x="3754582" y="161636"/>
                  <a:pt x="3851564" y="166254"/>
                </a:cubicBezTo>
                <a:cubicBezTo>
                  <a:pt x="3897746" y="175491"/>
                  <a:pt x="3944419" y="182542"/>
                  <a:pt x="3990110" y="193964"/>
                </a:cubicBezTo>
                <a:cubicBezTo>
                  <a:pt x="4008583" y="198582"/>
                  <a:pt x="4026940" y="203687"/>
                  <a:pt x="4045528" y="207818"/>
                </a:cubicBezTo>
                <a:cubicBezTo>
                  <a:pt x="4068515" y="212926"/>
                  <a:pt x="4092082" y="215477"/>
                  <a:pt x="4114800" y="221673"/>
                </a:cubicBezTo>
                <a:cubicBezTo>
                  <a:pt x="4142979" y="229358"/>
                  <a:pt x="4173625" y="233180"/>
                  <a:pt x="4197928" y="249382"/>
                </a:cubicBezTo>
                <a:cubicBezTo>
                  <a:pt x="4251642" y="285192"/>
                  <a:pt x="4223694" y="271826"/>
                  <a:pt x="4281055" y="290945"/>
                </a:cubicBezTo>
                <a:cubicBezTo>
                  <a:pt x="4294910" y="300181"/>
                  <a:pt x="4307403" y="311891"/>
                  <a:pt x="4322619" y="318654"/>
                </a:cubicBezTo>
                <a:cubicBezTo>
                  <a:pt x="4349310" y="330517"/>
                  <a:pt x="4378037" y="337128"/>
                  <a:pt x="4405746" y="346364"/>
                </a:cubicBezTo>
                <a:cubicBezTo>
                  <a:pt x="4453507" y="362285"/>
                  <a:pt x="4436983" y="349890"/>
                  <a:pt x="4461164" y="374073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lg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9" name="Freeform 58"/>
          <p:cNvSpPr/>
          <p:nvPr/>
        </p:nvSpPr>
        <p:spPr>
          <a:xfrm>
            <a:off x="2400300" y="2000251"/>
            <a:ext cx="743484" cy="423017"/>
          </a:xfrm>
          <a:custGeom>
            <a:avLst/>
            <a:gdLst>
              <a:gd name="connsiteX0" fmla="*/ 0 w 991312"/>
              <a:gd name="connsiteY0" fmla="*/ 313346 h 564023"/>
              <a:gd name="connsiteX1" fmla="*/ 256374 w 991312"/>
              <a:gd name="connsiteY1" fmla="*/ 48427 h 564023"/>
              <a:gd name="connsiteX2" fmla="*/ 538385 w 991312"/>
              <a:gd name="connsiteY2" fmla="*/ 22789 h 564023"/>
              <a:gd name="connsiteX3" fmla="*/ 692210 w 991312"/>
              <a:gd name="connsiteY3" fmla="*/ 185159 h 564023"/>
              <a:gd name="connsiteX4" fmla="*/ 743484 w 991312"/>
              <a:gd name="connsiteY4" fmla="*/ 347530 h 564023"/>
              <a:gd name="connsiteX5" fmla="*/ 769122 w 991312"/>
              <a:gd name="connsiteY5" fmla="*/ 398804 h 564023"/>
              <a:gd name="connsiteX6" fmla="*/ 914400 w 991312"/>
              <a:gd name="connsiteY6" fmla="*/ 544083 h 564023"/>
              <a:gd name="connsiteX7" fmla="*/ 991312 w 991312"/>
              <a:gd name="connsiteY7" fmla="*/ 518445 h 5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312" h="564023">
                <a:moveTo>
                  <a:pt x="0" y="313346"/>
                </a:moveTo>
                <a:cubicBezTo>
                  <a:pt x="83321" y="205099"/>
                  <a:pt x="166643" y="96853"/>
                  <a:pt x="256374" y="48427"/>
                </a:cubicBezTo>
                <a:cubicBezTo>
                  <a:pt x="346105" y="1"/>
                  <a:pt x="465746" y="0"/>
                  <a:pt x="538385" y="22789"/>
                </a:cubicBezTo>
                <a:cubicBezTo>
                  <a:pt x="611024" y="45578"/>
                  <a:pt x="658027" y="131036"/>
                  <a:pt x="692210" y="185159"/>
                </a:cubicBezTo>
                <a:cubicBezTo>
                  <a:pt x="726393" y="239282"/>
                  <a:pt x="730665" y="311923"/>
                  <a:pt x="743484" y="347530"/>
                </a:cubicBezTo>
                <a:cubicBezTo>
                  <a:pt x="756303" y="383137"/>
                  <a:pt x="740636" y="366045"/>
                  <a:pt x="769122" y="398804"/>
                </a:cubicBezTo>
                <a:cubicBezTo>
                  <a:pt x="797608" y="431563"/>
                  <a:pt x="877369" y="524143"/>
                  <a:pt x="914400" y="544083"/>
                </a:cubicBezTo>
                <a:cubicBezTo>
                  <a:pt x="951431" y="564023"/>
                  <a:pt x="971371" y="541234"/>
                  <a:pt x="991312" y="518445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75" name="TextBox 74"/>
          <p:cNvSpPr txBox="1"/>
          <p:nvPr/>
        </p:nvSpPr>
        <p:spPr>
          <a:xfrm>
            <a:off x="1885950" y="42291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[CORE]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800" y="4229101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VALENCE</a:t>
            </a:r>
            <a:r>
              <a:rPr lang="en-US" sz="27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0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59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1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5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7" dur="2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9" dur="2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71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3" grpId="1"/>
      <p:bldP spid="104458" grpId="0" animBg="1"/>
      <p:bldP spid="104458" grpId="1" animBg="1"/>
      <p:bldP spid="104459" grpId="0" animBg="1"/>
      <p:bldP spid="104459" grpId="1" animBg="1"/>
      <p:bldP spid="104460" grpId="0" animBg="1"/>
      <p:bldP spid="104460" grpId="1" animBg="1"/>
      <p:bldP spid="104461" grpId="0" animBg="1"/>
      <p:bldP spid="104461" grpId="1" animBg="1"/>
      <p:bldP spid="104462" grpId="0" animBg="1"/>
      <p:bldP spid="104462" grpId="1" animBg="1"/>
      <p:bldP spid="104463" grpId="0" animBg="1"/>
      <p:bldP spid="104463" grpId="1" animBg="1"/>
      <p:bldP spid="104464" grpId="0"/>
      <p:bldP spid="104465" grpId="0" animBg="1"/>
      <p:bldP spid="104466" grpId="0" animBg="1"/>
      <p:bldP spid="104477" grpId="0" animBg="1"/>
      <p:bldP spid="104486" grpId="0" animBg="1"/>
      <p:bldP spid="104488" grpId="0"/>
      <p:bldP spid="104489" grpId="0" animBg="1"/>
      <p:bldP spid="104490" grpId="0" animBg="1"/>
      <p:bldP spid="104491" grpId="0" animBg="1"/>
      <p:bldP spid="104492" grpId="0" animBg="1"/>
      <p:bldP spid="104493" grpId="0" animBg="1"/>
      <p:bldP spid="104494" grpId="0" animBg="1"/>
      <p:bldP spid="104495" grpId="0" animBg="1"/>
      <p:bldP spid="104496" grpId="0" animBg="1"/>
      <p:bldP spid="104497" grpId="0" animBg="1"/>
      <p:bldP spid="51" grpId="0"/>
      <p:bldP spid="52" grpId="0" animBg="1"/>
      <p:bldP spid="56" grpId="0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2" grpId="0" animBg="1"/>
      <p:bldP spid="59" grpId="0" animBg="1"/>
      <p:bldP spid="75" grpId="0"/>
      <p:bldP spid="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571751"/>
            <a:ext cx="6229350" cy="28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14450" y="697410"/>
            <a:ext cx="699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Cations</a:t>
            </a:r>
            <a:r>
              <a:rPr lang="en-US" sz="3000" b="1" dirty="0">
                <a:solidFill>
                  <a:srgbClr val="FF0000"/>
                </a:solidFill>
              </a:rPr>
              <a:t>: count left to </a:t>
            </a:r>
            <a:r>
              <a:rPr lang="en-US" sz="3000" b="1" dirty="0" err="1">
                <a:solidFill>
                  <a:srgbClr val="FF0000"/>
                </a:solidFill>
              </a:rPr>
              <a:t>col</a:t>
            </a:r>
            <a:r>
              <a:rPr lang="en-US" sz="3000" b="1" dirty="0">
                <a:solidFill>
                  <a:srgbClr val="FF0000"/>
                </a:solidFill>
              </a:rPr>
              <a:t> 8 for + charge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4450" y="1186132"/>
            <a:ext cx="7296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Anions: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0070C0"/>
                </a:solidFill>
              </a:rPr>
              <a:t>count right to </a:t>
            </a:r>
            <a:r>
              <a:rPr lang="en-US" sz="3000" b="1" dirty="0" err="1">
                <a:solidFill>
                  <a:srgbClr val="0070C0"/>
                </a:solidFill>
              </a:rPr>
              <a:t>col</a:t>
            </a:r>
            <a:r>
              <a:rPr lang="en-US" sz="3000" b="1" dirty="0">
                <a:solidFill>
                  <a:srgbClr val="0070C0"/>
                </a:solidFill>
              </a:rPr>
              <a:t> 8 for - charge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4450" y="57776"/>
            <a:ext cx="62293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 quick visual way to know element charges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2971800"/>
            <a:ext cx="80010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9350" y="2571751"/>
            <a:ext cx="514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-3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28750" y="2914650"/>
            <a:ext cx="514350" cy="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43050" y="2400301"/>
            <a:ext cx="628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+2</a:t>
            </a:r>
          </a:p>
        </p:txBody>
      </p:sp>
      <p:pic>
        <p:nvPicPr>
          <p:cNvPr id="17" name="Picture 5" descr="hearno evil see no evil monk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3771900"/>
            <a:ext cx="3314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71700" y="2743200"/>
            <a:ext cx="32004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…</a:t>
            </a:r>
            <a:r>
              <a:rPr lang="en-US" sz="3000" b="1" u="sng" dirty="0">
                <a:solidFill>
                  <a:srgbClr val="FF0000"/>
                </a:solidFill>
              </a:rPr>
              <a:t>but</a:t>
            </a:r>
            <a:r>
              <a:rPr lang="en-US" sz="2700" dirty="0"/>
              <a:t> don’t do this with transition metals</a:t>
            </a:r>
          </a:p>
        </p:txBody>
      </p:sp>
    </p:spTree>
    <p:extLst>
      <p:ext uri="{BB962C8B-B14F-4D97-AF65-F5344CB8AC3E}">
        <p14:creationId xmlns:p14="http://schemas.microsoft.com/office/powerpoint/2010/main" val="32845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85725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Knowing </a:t>
            </a:r>
            <a:r>
              <a:rPr lang="en-US" sz="3600" dirty="0" err="1">
                <a:solidFill>
                  <a:srgbClr val="FF0000"/>
                </a:solidFill>
              </a:rPr>
              <a:t>cation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70C0"/>
                </a:solidFill>
              </a:rPr>
              <a:t>anion</a:t>
            </a:r>
            <a:r>
              <a:rPr lang="en-US" sz="3600" dirty="0"/>
              <a:t> charges lets us predict binary compound  formulas.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50" y="4171951"/>
            <a:ext cx="8572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Na   </a:t>
            </a:r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6450" y="4171951"/>
            <a:ext cx="800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1900" y="3657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657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0" y="2514601"/>
            <a:ext cx="6457950" cy="12464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EXAMPLE:</a:t>
            </a:r>
          </a:p>
          <a:p>
            <a:r>
              <a:rPr lang="en-US" sz="3000" dirty="0"/>
              <a:t>Predict  compound made of </a:t>
            </a:r>
            <a:r>
              <a:rPr lang="en-US" sz="3000" dirty="0">
                <a:solidFill>
                  <a:srgbClr val="FF0000"/>
                </a:solidFill>
              </a:rPr>
              <a:t>Na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4450" y="36004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1)FIND PREFERRED CHARGES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4450" y="4800601"/>
            <a:ext cx="28003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2)“</a:t>
            </a:r>
            <a:r>
              <a:rPr lang="en-US" sz="2400" b="1" dirty="0"/>
              <a:t>CROSS” CHARGE MAGNITUDES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57700" y="4171950"/>
            <a:ext cx="1714500" cy="74295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2200" y="4572001"/>
            <a:ext cx="40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29150" y="4114800"/>
            <a:ext cx="1200150" cy="685800"/>
          </a:xfrm>
          <a:prstGeom prst="straightConnector1">
            <a:avLst/>
          </a:prstGeom>
          <a:ln w="635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3400" y="4572001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25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 build="allAtOnce"/>
      <p:bldP spid="8" grpId="0" animBg="1"/>
      <p:bldP spid="9" grpId="0"/>
      <p:bldP spid="10" grpId="0"/>
      <p:bldP spid="13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086" y="-52248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In-Class practice:   </a:t>
            </a:r>
          </a:p>
          <a:p>
            <a:r>
              <a:rPr lang="en-US" sz="3600" dirty="0"/>
              <a:t>Deducing formulas for ionic compounds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6100" y="2392982"/>
            <a:ext cx="24574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</a:rPr>
              <a:t>Ca</a:t>
            </a:r>
            <a:r>
              <a:rPr lang="en-US" sz="4050" b="1" dirty="0"/>
              <a:t> + </a:t>
            </a:r>
            <a:r>
              <a:rPr lang="en-US" sz="4050" b="1" dirty="0" err="1"/>
              <a:t>Cl</a:t>
            </a:r>
            <a:endParaRPr lang="en-US" sz="405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86100" y="3085479"/>
            <a:ext cx="205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Al</a:t>
            </a:r>
            <a:r>
              <a:rPr lang="en-US" sz="4050" b="1" dirty="0"/>
              <a:t> + 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4814" y="3777977"/>
            <a:ext cx="205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B</a:t>
            </a:r>
            <a:r>
              <a:rPr lang="en-US" sz="4050" b="1" dirty="0"/>
              <a:t> + 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454352"/>
            <a:ext cx="205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K</a:t>
            </a:r>
            <a:r>
              <a:rPr lang="en-US" sz="4050" b="1" dirty="0"/>
              <a:t> +  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050" y="5029200"/>
            <a:ext cx="24574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  Mg</a:t>
            </a:r>
            <a:r>
              <a:rPr lang="en-US" sz="4050" b="1" dirty="0"/>
              <a:t>+  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100" y="2392982"/>
            <a:ext cx="1714500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Ca</a:t>
            </a:r>
            <a:r>
              <a:rPr lang="en-US" sz="4050" b="1" dirty="0"/>
              <a:t>Cl</a:t>
            </a:r>
            <a:r>
              <a:rPr lang="en-US" sz="4050" b="1" baseline="-25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7686" y="3079663"/>
            <a:ext cx="1698914" cy="7155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Al</a:t>
            </a:r>
            <a:r>
              <a:rPr lang="en-US" sz="4050" b="1" baseline="-25000" dirty="0">
                <a:solidFill>
                  <a:srgbClr val="FF0000"/>
                </a:solidFill>
              </a:rPr>
              <a:t>2</a:t>
            </a:r>
            <a:r>
              <a:rPr lang="en-US" sz="4050" b="1" dirty="0"/>
              <a:t>O</a:t>
            </a:r>
            <a:r>
              <a:rPr lang="en-US" sz="4050" b="1" baseline="-250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7687" y="3777977"/>
            <a:ext cx="1714500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B</a:t>
            </a:r>
            <a:r>
              <a:rPr lang="en-US" sz="4050" b="1" dirty="0"/>
              <a:t>N</a:t>
            </a:r>
            <a:endParaRPr lang="en-US" sz="405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55229" y="4470474"/>
            <a:ext cx="1631372" cy="7155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K</a:t>
            </a:r>
            <a:r>
              <a:rPr lang="en-US" sz="4050" b="1" baseline="-25000" dirty="0">
                <a:solidFill>
                  <a:srgbClr val="FF0000"/>
                </a:solidFill>
              </a:rPr>
              <a:t>2</a:t>
            </a:r>
            <a:r>
              <a:rPr lang="en-US" sz="4050" b="1" dirty="0"/>
              <a:t>S</a:t>
            </a:r>
            <a:endParaRPr lang="en-US" sz="405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87686" y="5141914"/>
            <a:ext cx="2079913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Mg</a:t>
            </a:r>
            <a:r>
              <a:rPr lang="en-US" sz="4050" b="1" baseline="-25000" dirty="0">
                <a:solidFill>
                  <a:srgbClr val="FF0000"/>
                </a:solidFill>
              </a:rPr>
              <a:t>3</a:t>
            </a:r>
            <a:r>
              <a:rPr lang="en-US" sz="4050" b="1" dirty="0"/>
              <a:t>As</a:t>
            </a:r>
            <a:r>
              <a:rPr lang="en-US" sz="405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01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1" y="4057650"/>
            <a:ext cx="2071480" cy="184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50" y="1371600"/>
            <a:ext cx="611505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Another dumb Doc question:</a:t>
            </a:r>
          </a:p>
          <a:p>
            <a:r>
              <a:rPr lang="en-US" sz="2700" b="1" dirty="0"/>
              <a:t>“</a:t>
            </a:r>
            <a:r>
              <a:rPr lang="en-US" sz="3300" b="1" i="1" dirty="0">
                <a:solidFill>
                  <a:srgbClr val="002060"/>
                </a:solidFill>
              </a:rPr>
              <a:t>If the atoms in a compound don’t light up the bulb (not </a:t>
            </a:r>
            <a:r>
              <a:rPr lang="en-US" sz="3300" b="1" i="1" dirty="0">
                <a:solidFill>
                  <a:srgbClr val="FF0000"/>
                </a:solidFill>
              </a:rPr>
              <a:t>ionic</a:t>
            </a:r>
            <a:r>
              <a:rPr lang="en-US" sz="3300" b="1" i="1" dirty="0">
                <a:solidFill>
                  <a:srgbClr val="002060"/>
                </a:solidFill>
              </a:rPr>
              <a:t>)  then how are the electrons distributed if not like </a:t>
            </a:r>
            <a:r>
              <a:rPr lang="en-US" sz="3300" b="1" i="1" dirty="0">
                <a:solidFill>
                  <a:srgbClr val="FF0000"/>
                </a:solidFill>
              </a:rPr>
              <a:t>ionic</a:t>
            </a:r>
            <a:r>
              <a:rPr lang="en-US" sz="3300" b="1" i="1" dirty="0">
                <a:solidFill>
                  <a:srgbClr val="002060"/>
                </a:solidFill>
              </a:rPr>
              <a:t> case ??”</a:t>
            </a:r>
          </a:p>
          <a:p>
            <a:endParaRPr lang="en-US" sz="33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655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229100" y="4400550"/>
            <a:ext cx="10858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143000" y="2800351"/>
            <a:ext cx="6743700" cy="32316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The Americans land…</a:t>
            </a:r>
          </a:p>
          <a:p>
            <a:pPr>
              <a:spcBef>
                <a:spcPct val="50000"/>
              </a:spcBef>
            </a:pPr>
            <a:r>
              <a:rPr lang="en-US" sz="2250" b="1" dirty="0"/>
              <a:t>G. N. Lewis 1925 AD</a:t>
            </a:r>
            <a:r>
              <a:rPr lang="en-US" sz="2250" dirty="0"/>
              <a:t>: </a:t>
            </a:r>
            <a:r>
              <a:rPr lang="en-US" sz="2250" b="1" dirty="0">
                <a:solidFill>
                  <a:srgbClr val="FF0000"/>
                </a:solidFill>
              </a:rPr>
              <a:t>Teaches us how to use the Periodic table to rationalize ionic and covalent compound formulas without breaking a </a:t>
            </a:r>
            <a:r>
              <a:rPr lang="en-US" sz="2250" b="1" dirty="0">
                <a:solidFill>
                  <a:srgbClr val="FF0000"/>
                </a:solidFill>
              </a:rPr>
              <a:t>sweat…The Big Kahuna </a:t>
            </a:r>
            <a:r>
              <a:rPr lang="en-US" sz="2250" b="1" dirty="0">
                <a:solidFill>
                  <a:srgbClr val="FF0000"/>
                </a:solidFill>
              </a:rPr>
              <a:t>of an American-style Chemistry that looks at the big picture and uses simple, intuitive models .</a:t>
            </a:r>
          </a:p>
          <a:p>
            <a:pPr>
              <a:spcBef>
                <a:spcPct val="50000"/>
              </a:spcBef>
            </a:pPr>
            <a:r>
              <a:rPr lang="en-US" sz="2250" b="1" dirty="0">
                <a:solidFill>
                  <a:srgbClr val="FF0000"/>
                </a:solidFill>
              </a:rPr>
              <a:t>(sans calculations …)*</a:t>
            </a:r>
          </a:p>
        </p:txBody>
      </p:sp>
      <p:pic>
        <p:nvPicPr>
          <p:cNvPr id="32770" name="Picture 2" descr="http://www.usageorge.com/Wallpapers/Patriotic/wallpaper/American-Flag-and-Ea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971550"/>
            <a:ext cx="2389584" cy="1714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43450" y="1085850"/>
            <a:ext cx="3371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We </a:t>
            </a:r>
            <a:r>
              <a:rPr lang="en-US" sz="2700" b="1" dirty="0"/>
              <a:t>know how to use the fancy math…but our `style ‘ is visual and practical</a:t>
            </a:r>
          </a:p>
        </p:txBody>
      </p:sp>
    </p:spTree>
    <p:extLst>
      <p:ext uri="{BB962C8B-B14F-4D97-AF65-F5344CB8AC3E}">
        <p14:creationId xmlns:p14="http://schemas.microsoft.com/office/powerpoint/2010/main" val="19130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085850"/>
            <a:ext cx="5829300" cy="857250"/>
          </a:xfrm>
          <a:solidFill>
            <a:srgbClr val="C0C0C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b="1" dirty="0"/>
              <a:t>Legacies of the American  chemist: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3975" b="1" dirty="0">
                <a:solidFill>
                  <a:srgbClr val="FF0000"/>
                </a:solidFill>
              </a:rPr>
              <a:t>Gilbert</a:t>
            </a:r>
            <a:r>
              <a:rPr lang="en-US" sz="3975" b="1" dirty="0"/>
              <a:t> </a:t>
            </a:r>
            <a:r>
              <a:rPr lang="en-US" sz="3975" b="1" dirty="0">
                <a:solidFill>
                  <a:schemeClr val="bg1"/>
                </a:solidFill>
              </a:rPr>
              <a:t>Newton</a:t>
            </a:r>
            <a:r>
              <a:rPr lang="en-US" sz="3975" b="1" dirty="0"/>
              <a:t> </a:t>
            </a:r>
            <a:r>
              <a:rPr lang="en-US" sz="3975" b="1" dirty="0">
                <a:solidFill>
                  <a:srgbClr val="0000CC"/>
                </a:solidFill>
              </a:rPr>
              <a:t>Lewis</a:t>
            </a:r>
          </a:p>
        </p:txBody>
      </p:sp>
      <p:pic>
        <p:nvPicPr>
          <p:cNvPr id="86019" name="Picture 3" descr="250px-GN_Lewis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616" y="2131673"/>
            <a:ext cx="2520884" cy="255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53441" y="4678374"/>
            <a:ext cx="245745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/>
              <a:t>Gilbert Newton Lewis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Am</a:t>
            </a:r>
            <a:r>
              <a:rPr lang="en-US" sz="2100" dirty="0">
                <a:solidFill>
                  <a:srgbClr val="0066FF"/>
                </a:solidFill>
              </a:rPr>
              <a:t>er</a:t>
            </a:r>
            <a:r>
              <a:rPr lang="en-US" sz="2100" dirty="0">
                <a:solidFill>
                  <a:srgbClr val="FF0000"/>
                </a:solidFill>
              </a:rPr>
              <a:t>ic</a:t>
            </a:r>
            <a:r>
              <a:rPr lang="en-US" sz="2100" dirty="0">
                <a:solidFill>
                  <a:srgbClr val="0066FF"/>
                </a:solidFill>
              </a:rPr>
              <a:t>an</a:t>
            </a:r>
            <a:r>
              <a:rPr lang="en-US" sz="2100" dirty="0"/>
              <a:t> </a:t>
            </a:r>
            <a:r>
              <a:rPr lang="en-US" sz="2100" b="1" dirty="0"/>
              <a:t>Chemist UC </a:t>
            </a:r>
            <a:r>
              <a:rPr lang="en-US" sz="2100" dirty="0"/>
              <a:t>Berkeley “at work” ~</a:t>
            </a:r>
            <a:r>
              <a:rPr lang="en-US" sz="2100" b="1" dirty="0"/>
              <a:t>1930 </a:t>
            </a:r>
          </a:p>
        </p:txBody>
      </p:sp>
      <p:pic>
        <p:nvPicPr>
          <p:cNvPr id="2050" name="Picture 2" descr="http://www.ced.berkeley.edu/cedarchives/images/day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64" y="2131673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250" y="5160623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 Lewis: UC Berkeley Chemistry Building ~1915</a:t>
            </a:r>
          </a:p>
        </p:txBody>
      </p:sp>
    </p:spTree>
    <p:extLst>
      <p:ext uri="{BB962C8B-B14F-4D97-AF65-F5344CB8AC3E}">
        <p14:creationId xmlns:p14="http://schemas.microsoft.com/office/powerpoint/2010/main" val="13845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mconnections.org/organic/chem227/UCB-chemlib-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0287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3257550"/>
            <a:ext cx="1600200" cy="1485900"/>
          </a:xfrm>
          <a:prstGeom prst="rect">
            <a:avLst/>
          </a:prstGeom>
          <a:noFill/>
          <a:ln w="825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" name="Rectangle 5"/>
          <p:cNvSpPr/>
          <p:nvPr/>
        </p:nvSpPr>
        <p:spPr>
          <a:xfrm>
            <a:off x="5886450" y="1028700"/>
            <a:ext cx="1600200" cy="742950"/>
          </a:xfrm>
          <a:prstGeom prst="rect">
            <a:avLst/>
          </a:prstGeom>
          <a:noFill/>
          <a:ln w="825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TextBox 4"/>
          <p:cNvSpPr txBox="1"/>
          <p:nvPr/>
        </p:nvSpPr>
        <p:spPr>
          <a:xfrm>
            <a:off x="1371600" y="1200151"/>
            <a:ext cx="2571750" cy="2169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Chemistry `Quad’ </a:t>
            </a:r>
          </a:p>
          <a:p>
            <a:r>
              <a:rPr lang="en-US" sz="3000" b="1" dirty="0"/>
              <a:t>UC Berkeley 2013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57500" y="2743200"/>
            <a:ext cx="800100" cy="685800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00750" y="1943100"/>
            <a:ext cx="200025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+ more `on the hill’ at L-L Labs </a:t>
            </a:r>
          </a:p>
        </p:txBody>
      </p:sp>
    </p:spTree>
    <p:extLst>
      <p:ext uri="{BB962C8B-B14F-4D97-AF65-F5344CB8AC3E}">
        <p14:creationId xmlns:p14="http://schemas.microsoft.com/office/powerpoint/2010/main" val="39119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Lewis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805" y="1123424"/>
            <a:ext cx="3013364" cy="238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143001" y="4056563"/>
            <a:ext cx="3008168" cy="19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The House that Lewis</a:t>
            </a:r>
            <a:r>
              <a:rPr lang="en-US" sz="2700" dirty="0"/>
              <a:t> </a:t>
            </a:r>
            <a:r>
              <a:rPr lang="en-US" sz="2700" b="1" dirty="0"/>
              <a:t>Built:</a:t>
            </a:r>
            <a:r>
              <a:rPr lang="en-US" sz="2700" dirty="0"/>
              <a:t> </a:t>
            </a:r>
            <a:r>
              <a:rPr lang="en-US" sz="2700" b="1" dirty="0">
                <a:solidFill>
                  <a:srgbClr val="FF0000"/>
                </a:solidFill>
              </a:rPr>
              <a:t>Lewis Hall of Chemistry</a:t>
            </a:r>
          </a:p>
          <a:p>
            <a:pPr>
              <a:spcBef>
                <a:spcPct val="50000"/>
              </a:spcBef>
            </a:pPr>
            <a:r>
              <a:rPr lang="en-US" sz="2700" b="1" dirty="0"/>
              <a:t>UC Berkeley</a:t>
            </a:r>
          </a:p>
        </p:txBody>
      </p:sp>
      <p:pic>
        <p:nvPicPr>
          <p:cNvPr id="86023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651" y="1085850"/>
            <a:ext cx="2071480" cy="184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2951018" y="2571750"/>
            <a:ext cx="1792432" cy="51435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100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543551" y="1143850"/>
            <a:ext cx="35906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/>
              <a:t>As young chemistry</a:t>
            </a:r>
          </a:p>
          <a:p>
            <a:r>
              <a:rPr lang="en-US" sz="2100" b="1" dirty="0"/>
              <a:t>nerd …Young Doc </a:t>
            </a:r>
          </a:p>
          <a:p>
            <a:r>
              <a:rPr lang="en-US" sz="2100" b="1" dirty="0"/>
              <a:t>Fong sits in here </a:t>
            </a:r>
          </a:p>
          <a:p>
            <a:r>
              <a:rPr lang="en-US" sz="2100" b="1" dirty="0"/>
              <a:t>staring every day</a:t>
            </a:r>
          </a:p>
          <a:p>
            <a:r>
              <a:rPr lang="en-US" sz="2100" b="1" dirty="0"/>
              <a:t> at a </a:t>
            </a:r>
            <a:r>
              <a:rPr lang="en-US" sz="2100" b="1" dirty="0">
                <a:solidFill>
                  <a:srgbClr val="FF0000"/>
                </a:solidFill>
              </a:rPr>
              <a:t>4’x 6’</a:t>
            </a:r>
            <a:r>
              <a:rPr lang="en-US" sz="2100" b="1" dirty="0"/>
              <a:t> photo of…</a:t>
            </a:r>
          </a:p>
        </p:txBody>
      </p:sp>
      <p:pic>
        <p:nvPicPr>
          <p:cNvPr id="86026" name="Picture 10" descr="Lew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7473" y="3086100"/>
            <a:ext cx="2222897" cy="279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0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utoUpdateAnimBg="0"/>
      <p:bldP spid="86024" grpId="0" animBg="1"/>
      <p:bldP spid="8602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509" y="1085851"/>
            <a:ext cx="6515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Lewis `</a:t>
            </a:r>
            <a:r>
              <a:rPr lang="en-US" sz="2700" b="1" dirty="0">
                <a:solidFill>
                  <a:srgbClr val="FF0000"/>
                </a:solidFill>
              </a:rPr>
              <a:t>octet</a:t>
            </a:r>
            <a:r>
              <a:rPr lang="en-US" sz="2700" b="1" dirty="0"/>
              <a:t>’ model </a:t>
            </a:r>
            <a:r>
              <a:rPr lang="en-US" sz="2700" b="1" dirty="0"/>
              <a:t>(see also pp. 378) </a:t>
            </a:r>
            <a:endParaRPr lang="en-US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75583" y="1570599"/>
            <a:ext cx="610572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The </a:t>
            </a:r>
            <a:r>
              <a:rPr lang="en-US" sz="2700" b="1" dirty="0">
                <a:solidFill>
                  <a:srgbClr val="FF0000"/>
                </a:solidFill>
              </a:rPr>
              <a:t>Entire Lewis </a:t>
            </a:r>
            <a:r>
              <a:rPr lang="en-US" sz="2700" b="1" dirty="0">
                <a:solidFill>
                  <a:srgbClr val="FF0000"/>
                </a:solidFill>
              </a:rPr>
              <a:t>model In a nutshell:</a:t>
            </a:r>
          </a:p>
          <a:p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1" y="2047009"/>
            <a:ext cx="6819034" cy="44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All bonds contain two electrons.</a:t>
            </a:r>
          </a:p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All elements except H and He</a:t>
            </a:r>
            <a:r>
              <a:rPr lang="en-US" sz="3000" b="1" baseline="30000" dirty="0"/>
              <a:t>1</a:t>
            </a:r>
            <a:r>
              <a:rPr lang="en-US" sz="3000" b="1" dirty="0"/>
              <a:t> seek an outer (valence) shell of </a:t>
            </a:r>
            <a:r>
              <a:rPr lang="en-US" sz="3000" b="1" dirty="0">
                <a:solidFill>
                  <a:srgbClr val="FF0000"/>
                </a:solidFill>
              </a:rPr>
              <a:t>8 electrons.</a:t>
            </a:r>
          </a:p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If you can –minimize </a:t>
            </a:r>
            <a:r>
              <a:rPr lang="en-US" sz="3000" b="1" dirty="0">
                <a:solidFill>
                  <a:srgbClr val="0070C0"/>
                </a:solidFill>
              </a:rPr>
              <a:t>formal charge.</a:t>
            </a:r>
          </a:p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For elements from P onwards, you can break the octet rule and use rule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4450" y="5143500"/>
            <a:ext cx="6676159" cy="4385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250" b="1" baseline="30000" dirty="0"/>
              <a:t>1</a:t>
            </a:r>
            <a:r>
              <a:rPr lang="en-US" sz="2250" b="1" dirty="0"/>
              <a:t>H and He are satisfied with 2 electrons= `duet’ rule</a:t>
            </a:r>
          </a:p>
        </p:txBody>
      </p:sp>
    </p:spTree>
    <p:extLst>
      <p:ext uri="{BB962C8B-B14F-4D97-AF65-F5344CB8AC3E}">
        <p14:creationId xmlns:p14="http://schemas.microsoft.com/office/powerpoint/2010/main" val="15098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9679" y="142877"/>
            <a:ext cx="6286500" cy="685800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d</a:t>
            </a:r>
            <a:r>
              <a:rPr lang="en-US" sz="3200" u="sng" dirty="0" smtClean="0">
                <a:solidFill>
                  <a:srgbClr val="006666"/>
                </a:solidFill>
              </a:rPr>
              <a:t> </a:t>
            </a:r>
            <a:r>
              <a:rPr lang="en-US" sz="3200" b="1" u="sng" dirty="0"/>
              <a:t>electron variations</a:t>
            </a:r>
            <a:endParaRPr lang="en-US" sz="3200" u="sng" dirty="0">
              <a:solidFill>
                <a:srgbClr val="006666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914650" y="2228850"/>
            <a:ext cx="154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428750" y="3143250"/>
            <a:ext cx="857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Mn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471612" y="954878"/>
            <a:ext cx="6429375" cy="5078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dirty="0"/>
              <a:t> 1)  </a:t>
            </a:r>
            <a:r>
              <a:rPr lang="en-US" sz="2400" b="1" dirty="0"/>
              <a:t>s      d electron configuration switching 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2343150" y="3200400"/>
            <a:ext cx="234315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D60093"/>
                </a:solidFill>
              </a:rPr>
              <a:t>4s</a:t>
            </a:r>
            <a:r>
              <a:rPr lang="en-US" sz="2400" b="1" baseline="30000" dirty="0">
                <a:solidFill>
                  <a:srgbClr val="D60093"/>
                </a:solidFill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3d</a:t>
            </a:r>
            <a:r>
              <a:rPr lang="en-US" sz="24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686300" y="3429000"/>
            <a:ext cx="3429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314950" y="3200400"/>
            <a:ext cx="20574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[Ar]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3d</a:t>
            </a:r>
            <a:r>
              <a:rPr lang="en-US" sz="2400" b="1" baseline="30000">
                <a:solidFill>
                  <a:srgbClr val="FF0000"/>
                </a:solidFill>
              </a:rPr>
              <a:t>5 </a:t>
            </a:r>
            <a:r>
              <a:rPr lang="en-US" sz="2400" b="1">
                <a:solidFill>
                  <a:srgbClr val="D60093"/>
                </a:solidFill>
              </a:rPr>
              <a:t>4s</a:t>
            </a:r>
            <a:r>
              <a:rPr lang="en-US" sz="2400" b="1" baseline="30000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372100" y="3943350"/>
            <a:ext cx="20574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[Ar]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3d</a:t>
            </a:r>
            <a:r>
              <a:rPr lang="en-US" sz="2400" b="1" baseline="30000">
                <a:solidFill>
                  <a:srgbClr val="FF0000"/>
                </a:solidFill>
              </a:rPr>
              <a:t>5</a:t>
            </a:r>
            <a:endParaRPr lang="en-US" sz="2400" b="1" baseline="30000">
              <a:solidFill>
                <a:srgbClr val="D60093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1443038" y="2057285"/>
            <a:ext cx="3257550" cy="64633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i="1" dirty="0"/>
              <a:t>From  spectra of atomized elements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5086350" y="2049298"/>
            <a:ext cx="2857500" cy="64633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/>
              <a:t>As it behaves </a:t>
            </a:r>
            <a:r>
              <a:rPr lang="en-US" sz="1800" b="1" dirty="0">
                <a:solidFill>
                  <a:srgbClr val="FF0000"/>
                </a:solidFill>
              </a:rPr>
              <a:t>chemically in solution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1381823" y="4000501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Mn </a:t>
            </a:r>
            <a:r>
              <a:rPr lang="en-US" sz="2400" b="1" baseline="30000"/>
              <a:t>2+</a:t>
            </a: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4800600" y="4286250"/>
            <a:ext cx="28575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428750" y="4857750"/>
            <a:ext cx="617220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Evidenced by fact that </a:t>
            </a:r>
            <a:r>
              <a:rPr lang="en-US" sz="2400" b="1" dirty="0"/>
              <a:t>all </a:t>
            </a:r>
            <a:r>
              <a:rPr lang="en-US" sz="2400" dirty="0"/>
              <a:t>transition metals have a stable </a:t>
            </a:r>
            <a:r>
              <a:rPr lang="en-US" sz="2400" b="1" dirty="0"/>
              <a:t>2+ </a:t>
            </a:r>
            <a:r>
              <a:rPr lang="en-US" sz="2400" dirty="0"/>
              <a:t>state… =&gt; outer </a:t>
            </a:r>
            <a:r>
              <a:rPr lang="en-US" sz="2400" b="1" dirty="0">
                <a:solidFill>
                  <a:srgbClr val="D60093"/>
                </a:solidFill>
              </a:rPr>
              <a:t>4s</a:t>
            </a:r>
            <a:r>
              <a:rPr lang="en-US" sz="2400" b="1" baseline="30000" dirty="0">
                <a:solidFill>
                  <a:srgbClr val="D60093"/>
                </a:solidFill>
              </a:rPr>
              <a:t>2</a:t>
            </a:r>
            <a:r>
              <a:rPr lang="en-US" sz="2400" baseline="30000" dirty="0"/>
              <a:t> </a:t>
            </a:r>
            <a:r>
              <a:rPr lang="en-US" sz="2400" dirty="0"/>
              <a:t>are removed first </a:t>
            </a: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2617811" y="1208793"/>
            <a:ext cx="40005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886217" y="1487903"/>
            <a:ext cx="3429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Example: behavior of </a:t>
            </a:r>
            <a:r>
              <a:rPr lang="en-US" sz="2100" b="1" dirty="0" err="1"/>
              <a:t>Mn</a:t>
            </a:r>
            <a:endParaRPr lang="en-US" sz="2100" b="1" dirty="0"/>
          </a:p>
        </p:txBody>
      </p:sp>
      <p:sp>
        <p:nvSpPr>
          <p:cNvPr id="2" name="Freeform 1"/>
          <p:cNvSpPr/>
          <p:nvPr/>
        </p:nvSpPr>
        <p:spPr>
          <a:xfrm>
            <a:off x="3409233" y="2930843"/>
            <a:ext cx="553883" cy="224345"/>
          </a:xfrm>
          <a:custGeom>
            <a:avLst/>
            <a:gdLst>
              <a:gd name="connsiteX0" fmla="*/ 738511 w 738511"/>
              <a:gd name="connsiteY0" fmla="*/ 299127 h 299127"/>
              <a:gd name="connsiteX1" fmla="*/ 620524 w 738511"/>
              <a:gd name="connsiteY1" fmla="*/ 48405 h 299127"/>
              <a:gd name="connsiteX2" fmla="*/ 237066 w 738511"/>
              <a:gd name="connsiteY2" fmla="*/ 4160 h 299127"/>
              <a:gd name="connsiteX3" fmla="*/ 30588 w 738511"/>
              <a:gd name="connsiteY3" fmla="*/ 107398 h 299127"/>
              <a:gd name="connsiteX4" fmla="*/ 1092 w 738511"/>
              <a:gd name="connsiteY4" fmla="*/ 299127 h 299127"/>
              <a:gd name="connsiteX5" fmla="*/ 1092 w 738511"/>
              <a:gd name="connsiteY5" fmla="*/ 299127 h 2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511" h="299127">
                <a:moveTo>
                  <a:pt x="738511" y="299127"/>
                </a:moveTo>
                <a:cubicBezTo>
                  <a:pt x="721304" y="198346"/>
                  <a:pt x="704098" y="97566"/>
                  <a:pt x="620524" y="48405"/>
                </a:cubicBezTo>
                <a:cubicBezTo>
                  <a:pt x="536950" y="-756"/>
                  <a:pt x="335389" y="-5672"/>
                  <a:pt x="237066" y="4160"/>
                </a:cubicBezTo>
                <a:cubicBezTo>
                  <a:pt x="138743" y="13992"/>
                  <a:pt x="69917" y="58237"/>
                  <a:pt x="30588" y="107398"/>
                </a:cubicBezTo>
                <a:cubicBezTo>
                  <a:pt x="-8741" y="156559"/>
                  <a:pt x="1092" y="299127"/>
                  <a:pt x="1092" y="299127"/>
                </a:cubicBezTo>
                <a:lnTo>
                  <a:pt x="1092" y="299127"/>
                </a:lnTo>
              </a:path>
            </a:pathLst>
          </a:custGeom>
          <a:noFill/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5232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600" grpId="0" animBg="1"/>
      <p:bldP spid="67601" grpId="0" animBg="1"/>
      <p:bldP spid="67602" grpId="0" build="allAtOnce" animBg="1"/>
      <p:bldP spid="67603" grpId="0" animBg="1"/>
      <p:bldP spid="67604" grpId="0" animBg="1"/>
      <p:bldP spid="67605" grpId="0" animBg="1"/>
      <p:bldP spid="67607" grpId="0"/>
      <p:bldP spid="67608" grpId="0" animBg="1"/>
      <p:bldP spid="67610" grpId="0" animBg="1"/>
      <p:bldP spid="67612" grpId="0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 </a:t>
            </a:r>
            <a:r>
              <a:rPr lang="en-US" sz="3000" smtClean="0"/>
              <a:t>tri,tetra</a:t>
            </a:r>
            <a:r>
              <a:rPr lang="en-US" sz="3000" dirty="0" smtClean="0"/>
              <a:t>-atomics  </a:t>
            </a:r>
            <a:r>
              <a:rPr lang="en-US" sz="3000" dirty="0"/>
              <a:t>CO</a:t>
            </a:r>
            <a:r>
              <a:rPr lang="en-US" sz="3000" baseline="-25000" dirty="0"/>
              <a:t>2    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	 OF</a:t>
            </a:r>
            <a:r>
              <a:rPr lang="en-US" sz="3000" baseline="-25000" dirty="0"/>
              <a:t>2</a:t>
            </a:r>
            <a:r>
              <a:rPr lang="en-US" sz="3000" dirty="0"/>
              <a:t>   COCl</a:t>
            </a:r>
            <a:r>
              <a:rPr lang="en-US" sz="3000" baseline="-25000" dirty="0"/>
              <a:t>2</a:t>
            </a:r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</p:spTree>
    <p:extLst>
      <p:ext uri="{BB962C8B-B14F-4D97-AF65-F5344CB8AC3E}">
        <p14:creationId xmlns:p14="http://schemas.microsoft.com/office/powerpoint/2010/main" val="5815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450" y="3153919"/>
            <a:ext cx="66865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</a:p>
          <a:p>
            <a:r>
              <a:rPr lang="en-US" sz="3000" dirty="0"/>
              <a:t>  </a:t>
            </a:r>
            <a:endParaRPr lang="en-US" sz="3000" baseline="-25000" dirty="0"/>
          </a:p>
          <a:p>
            <a:r>
              <a:rPr lang="en-US" sz="3000" dirty="0"/>
              <a:t>	</a:t>
            </a:r>
          </a:p>
          <a:p>
            <a:endParaRPr lang="en-US" sz="3000" dirty="0"/>
          </a:p>
          <a:p>
            <a:r>
              <a:rPr lang="en-US" sz="3000" dirty="0"/>
              <a:t> </a:t>
            </a:r>
            <a:r>
              <a:rPr lang="en-US" sz="2100" baseline="30000" dirty="0"/>
              <a:t>	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714500" y="2000251"/>
            <a:ext cx="6172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/>
              <a:t>Multi-atom, neutral compounds</a:t>
            </a:r>
            <a:r>
              <a:rPr lang="en-US" sz="3000" b="1" baseline="30000" dirty="0"/>
              <a:t>1</a:t>
            </a:r>
          </a:p>
          <a:p>
            <a:pPr>
              <a:buFont typeface="Arial" pitchFamily="34" charset="0"/>
              <a:buChar char="•"/>
            </a:pP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257300" y="2571750"/>
            <a:ext cx="651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Tri, </a:t>
            </a:r>
            <a:r>
              <a:rPr lang="en-US" sz="3000" b="1" dirty="0" err="1">
                <a:solidFill>
                  <a:srgbClr val="002060"/>
                </a:solidFill>
              </a:rPr>
              <a:t>tetratomics</a:t>
            </a:r>
            <a:r>
              <a:rPr lang="en-US" sz="3000" b="1" dirty="0">
                <a:solidFill>
                  <a:srgbClr val="002060"/>
                </a:solidFill>
              </a:rPr>
              <a:t> CO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	H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O	 OF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     COCl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300" y="3257551"/>
            <a:ext cx="68580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baseline="30000" dirty="0"/>
              <a:t>1</a:t>
            </a:r>
            <a:r>
              <a:rPr lang="en-US" sz="2700" b="1" dirty="0"/>
              <a:t>How do we know what </a:t>
            </a:r>
            <a:r>
              <a:rPr lang="en-US" sz="2700" b="1" dirty="0"/>
              <a:t>bonds </a:t>
            </a:r>
            <a:r>
              <a:rPr lang="en-US" sz="2700" b="1" dirty="0"/>
              <a:t>to what ?</a:t>
            </a:r>
          </a:p>
          <a:p>
            <a:endParaRPr lang="en-US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3886201"/>
            <a:ext cx="6629400" cy="26545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u="sng" dirty="0">
                <a:solidFill>
                  <a:srgbClr val="0070C0"/>
                </a:solidFill>
              </a:rPr>
              <a:t>Some rules of thumb</a:t>
            </a:r>
            <a:r>
              <a:rPr lang="en-US" sz="2700" b="1" dirty="0">
                <a:solidFill>
                  <a:srgbClr val="0070C0"/>
                </a:solidFill>
              </a:rPr>
              <a:t>:</a:t>
            </a:r>
          </a:p>
          <a:p>
            <a:pPr marL="257175" indent="-257175">
              <a:buAutoNum type="alphaLcParenR"/>
            </a:pPr>
            <a:r>
              <a:rPr lang="en-US" sz="2700" b="1" i="1" dirty="0">
                <a:solidFill>
                  <a:srgbClr val="002060"/>
                </a:solidFill>
              </a:rPr>
              <a:t>Atoms closer to center of </a:t>
            </a:r>
            <a:r>
              <a:rPr lang="en-US" sz="2700" b="1" i="1" dirty="0">
                <a:solidFill>
                  <a:srgbClr val="0070C0"/>
                </a:solidFill>
              </a:rPr>
              <a:t>Periodic Table </a:t>
            </a:r>
            <a:r>
              <a:rPr lang="en-US" sz="2700" b="1" i="1" dirty="0">
                <a:solidFill>
                  <a:srgbClr val="002060"/>
                </a:solidFill>
              </a:rPr>
              <a:t>are in center of molecule</a:t>
            </a:r>
          </a:p>
          <a:p>
            <a:pPr marL="257175" indent="-257175">
              <a:buAutoNum type="alphaLcParenR"/>
            </a:pPr>
            <a:r>
              <a:rPr lang="en-US" sz="2700" b="1" i="1" dirty="0">
                <a:solidFill>
                  <a:srgbClr val="002060"/>
                </a:solidFill>
              </a:rPr>
              <a:t>Molecules tend to be </a:t>
            </a:r>
            <a:r>
              <a:rPr lang="en-US" sz="2700" b="1" i="1" dirty="0">
                <a:solidFill>
                  <a:srgbClr val="0070C0"/>
                </a:solidFill>
              </a:rPr>
              <a:t>symmetric.</a:t>
            </a:r>
          </a:p>
          <a:p>
            <a:pPr marL="257175" indent="-257175">
              <a:buAutoNum type="alphaLcParenR"/>
            </a:pPr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143001"/>
            <a:ext cx="6858000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IN-CLASS BOARD OCTET RULE PRACTICE (continued)</a:t>
            </a:r>
            <a:r>
              <a:rPr lang="en-US" sz="2700" dirty="0">
                <a:solidFill>
                  <a:schemeClr val="bg1"/>
                </a:solidFill>
              </a:rPr>
              <a:t>:</a:t>
            </a:r>
            <a:r>
              <a:rPr lang="en-US" sz="27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58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85900" y="1885951"/>
            <a:ext cx="3086100" cy="3394472"/>
          </a:xfrm>
        </p:spPr>
        <p:txBody>
          <a:bodyPr>
            <a:normAutofit fontScale="92500"/>
          </a:bodyPr>
          <a:lstStyle/>
          <a:p>
            <a:pPr marL="385763" indent="-385763">
              <a:lnSpc>
                <a:spcPct val="300000"/>
              </a:lnSpc>
              <a:buFont typeface="Arial" pitchFamily="34" charset="0"/>
              <a:buAutoNum type="alphaUcPeriod"/>
            </a:pPr>
            <a:r>
              <a:rPr lang="en-US" sz="1800" b="1" dirty="0"/>
              <a:t>all single bond</a:t>
            </a:r>
            <a:endParaRPr lang="en-US" sz="1800" dirty="0"/>
          </a:p>
          <a:p>
            <a:pPr marL="385763" indent="-385763">
              <a:lnSpc>
                <a:spcPct val="300000"/>
              </a:lnSpc>
              <a:buFont typeface="Arial" pitchFamily="34" charset="0"/>
              <a:buAutoNum type="alphaUcPeriod"/>
            </a:pPr>
            <a:r>
              <a:rPr lang="en-US" sz="1800" b="1" dirty="0"/>
              <a:t>S=O  double </a:t>
            </a:r>
          </a:p>
          <a:p>
            <a:pPr marL="385763" indent="-385763">
              <a:lnSpc>
                <a:spcPct val="300000"/>
              </a:lnSpc>
              <a:buFont typeface="Arial" pitchFamily="34" charset="0"/>
              <a:buAutoNum type="alphaUcPeriod"/>
            </a:pPr>
            <a:r>
              <a:rPr lang="en-US" sz="1800" b="1" dirty="0"/>
              <a:t>S=Br double</a:t>
            </a:r>
          </a:p>
          <a:p>
            <a:pPr marL="385763" indent="-385763">
              <a:lnSpc>
                <a:spcPct val="300000"/>
              </a:lnSpc>
              <a:buFont typeface="Arial" pitchFamily="34" charset="0"/>
              <a:buAutoNum type="alphaUcPeriod"/>
            </a:pPr>
            <a:r>
              <a:rPr lang="en-US" sz="1800" b="1" dirty="0"/>
              <a:t>None of the above</a:t>
            </a:r>
            <a:endParaRPr lang="en-US" sz="1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572000" y="2057400"/>
          <a:ext cx="3429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3429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829050" y="2857501"/>
          <a:ext cx="1057275" cy="112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emSketch" r:id="rId9" imgW="838080" imgH="889920" progId="ACD.ChemSketch.20">
                  <p:embed/>
                </p:oleObj>
              </mc:Choice>
              <mc:Fallback>
                <p:oleObj name="ChemSketch" r:id="rId9" imgW="838080" imgH="889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2857501"/>
                        <a:ext cx="1057275" cy="1123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3771900" y="1822257"/>
          <a:ext cx="1028700" cy="96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emSketch" r:id="rId11" imgW="954000" imgH="889920" progId="ACD.ChemSketch.20">
                  <p:embed/>
                </p:oleObj>
              </mc:Choice>
              <mc:Fallback>
                <p:oleObj name="ChemSketch" r:id="rId11" imgW="954000" imgH="889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822257"/>
                        <a:ext cx="1028700" cy="960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943350" y="4000501"/>
          <a:ext cx="1085850" cy="101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hemSketch" r:id="rId13" imgW="954000" imgH="889920" progId="ACD.ChemSketch.20">
                  <p:embed/>
                </p:oleObj>
              </mc:Choice>
              <mc:Fallback>
                <p:oleObj name="ChemSketch" r:id="rId13" imgW="954000" imgH="889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000501"/>
                        <a:ext cx="1085850" cy="1013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1"/>
          <p:cNvSpPr/>
          <p:nvPr>
            <p:custDataLst>
              <p:tags r:id="rId5"/>
            </p:custDataLst>
          </p:nvPr>
        </p:nvSpPr>
        <p:spPr>
          <a:xfrm>
            <a:off x="1485901" y="2171700"/>
            <a:ext cx="1873567" cy="571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1428750" y="857250"/>
            <a:ext cx="6172200" cy="8572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Which structure below satisfies the Lewis octet rule for SOBr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74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771900"/>
            <a:ext cx="6343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dirty="0"/>
              <a:t>	CO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dirty="0"/>
              <a:t>	    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085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428750" y="857250"/>
            <a:ext cx="6172200" cy="8572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Which is the best structure for SO</a:t>
            </a:r>
            <a:r>
              <a:rPr lang="en-US" sz="2400" b="1" baseline="-25000" dirty="0">
                <a:solidFill>
                  <a:srgbClr val="FF0000"/>
                </a:solidFill>
              </a:rPr>
              <a:t>3</a:t>
            </a:r>
            <a:r>
              <a:rPr lang="en-US" sz="2400" b="1" baseline="30000" dirty="0"/>
              <a:t>2-</a:t>
            </a:r>
            <a:r>
              <a:rPr lang="en-US" sz="2400" b="1" dirty="0">
                <a:solidFill>
                  <a:srgbClr val="FF0000"/>
                </a:solidFill>
              </a:rPr>
              <a:t> that satisfies the Lewis </a:t>
            </a:r>
            <a:r>
              <a:rPr lang="en-US" sz="2400" b="1" u="sng" dirty="0">
                <a:solidFill>
                  <a:srgbClr val="FF0000"/>
                </a:solidFill>
              </a:rPr>
              <a:t>octet</a:t>
            </a:r>
            <a:r>
              <a:rPr lang="en-US" sz="2400" b="1" dirty="0">
                <a:solidFill>
                  <a:srgbClr val="FF0000"/>
                </a:solidFill>
              </a:rPr>
              <a:t> rule </a:t>
            </a:r>
            <a:r>
              <a:rPr lang="en-US" sz="2400" dirty="0"/>
              <a:t> 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85900" y="2057401"/>
            <a:ext cx="3086100" cy="3394472"/>
          </a:xfrm>
        </p:spPr>
        <p:txBody>
          <a:bodyPr>
            <a:normAutofit fontScale="70000" lnSpcReduction="20000"/>
          </a:bodyPr>
          <a:lstStyle/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All single S-O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1 S=O,2 S-O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2 =O, 1 S-O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All S=O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572000" y="2057400"/>
          <a:ext cx="3429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3429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771900" y="1828800"/>
          <a:ext cx="1028700" cy="107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hemSketch" r:id="rId9" imgW="926640" imgH="972360" progId="ACD.ChemSketch.20">
                  <p:embed/>
                </p:oleObj>
              </mc:Choice>
              <mc:Fallback>
                <p:oleObj name="ChemSketch" r:id="rId9" imgW="926640" imgH="9723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828800"/>
                        <a:ext cx="1028700" cy="1079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400551" y="2743200"/>
          <a:ext cx="839390" cy="1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hemSketch" r:id="rId11" imgW="713160" imgH="868680" progId="ACD.ChemSketch.20">
                  <p:embed/>
                </p:oleObj>
              </mc:Choice>
              <mc:Fallback>
                <p:oleObj name="ChemSketch" r:id="rId11" imgW="713160" imgH="868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1" y="2743200"/>
                        <a:ext cx="839390" cy="1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771900" y="3771900"/>
          <a:ext cx="914400" cy="99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hemSketch" r:id="rId13" imgW="758880" imgH="829080" progId="ACD.ChemSketch.20">
                  <p:embed/>
                </p:oleObj>
              </mc:Choice>
              <mc:Fallback>
                <p:oleObj name="ChemSketch" r:id="rId13" imgW="758880" imgH="8290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771900"/>
                        <a:ext cx="914400" cy="998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886201" y="4800600"/>
          <a:ext cx="912019" cy="102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hemSketch" r:id="rId15" imgW="758880" imgH="850320" progId="ACD.ChemSketch.20">
                  <p:embed/>
                </p:oleObj>
              </mc:Choice>
              <mc:Fallback>
                <p:oleObj name="ChemSketch" r:id="rId15" imgW="758880" imgH="8503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4800600"/>
                        <a:ext cx="912019" cy="1022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>
            <a:off x="1428751" y="2343150"/>
            <a:ext cx="1974771" cy="548640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37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77190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457701"/>
            <a:ext cx="645795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octet   H</a:t>
            </a:r>
            <a:r>
              <a:rPr lang="en-US" sz="2700" baseline="-25000" dirty="0"/>
              <a:t>2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          </a:t>
            </a:r>
            <a:r>
              <a:rPr lang="en-US" sz="2700" dirty="0"/>
              <a:t>SO</a:t>
            </a:r>
            <a:r>
              <a:rPr lang="en-US" sz="2700" baseline="-25000" dirty="0"/>
              <a:t>2    </a:t>
            </a:r>
            <a:r>
              <a:rPr lang="en-US" sz="2700" dirty="0"/>
              <a:t> SO</a:t>
            </a:r>
            <a:r>
              <a:rPr lang="en-US" sz="2700" baseline="-25000" dirty="0"/>
              <a:t>3</a:t>
            </a:r>
            <a:r>
              <a:rPr lang="en-US" sz="2700" dirty="0"/>
              <a:t>  SO</a:t>
            </a:r>
            <a:r>
              <a:rPr lang="en-US" sz="2700" baseline="-25000" dirty="0"/>
              <a:t>4</a:t>
            </a:r>
            <a:r>
              <a:rPr lang="en-US" sz="2700" baseline="30000" dirty="0"/>
              <a:t>2-</a:t>
            </a:r>
            <a:endParaRPr lang="en-US" sz="2700" dirty="0"/>
          </a:p>
          <a:p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971551"/>
            <a:ext cx="668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BEYOND THE OCTET RULE</a:t>
            </a:r>
            <a:r>
              <a:rPr lang="en-US" sz="2700" b="1" dirty="0">
                <a:solidFill>
                  <a:srgbClr val="FF0000"/>
                </a:solidFill>
              </a:rPr>
              <a:t>:   FORMAL CHARGE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181" y="1433271"/>
            <a:ext cx="554355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#1: </a:t>
            </a:r>
          </a:p>
          <a:p>
            <a:r>
              <a:rPr lang="en-US" sz="2400" b="1" dirty="0"/>
              <a:t>For elements starting with Si in the 3</a:t>
            </a:r>
            <a:r>
              <a:rPr lang="en-US" sz="2400" b="1" baseline="30000" dirty="0"/>
              <a:t>rd</a:t>
            </a:r>
            <a:r>
              <a:rPr lang="en-US" sz="2400" b="1" dirty="0"/>
              <a:t> row, the octet rule is often broken.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610516"/>
            <a:ext cx="68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#1: BATTERY ACID  (H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)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4171950" y="4857750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Lewis octet prediction for 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24875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0170" y="443190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296866" y="4972051"/>
            <a:ext cx="27432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From Experiment</a:t>
            </a:r>
          </a:p>
          <a:p>
            <a:r>
              <a:rPr lang="en-US" sz="1800" b="1" dirty="0"/>
              <a:t>(</a:t>
            </a:r>
            <a:r>
              <a:rPr lang="en-US" sz="1800" b="1" dirty="0" err="1"/>
              <a:t>Kuczkowski</a:t>
            </a:r>
            <a:r>
              <a:rPr lang="en-US" sz="1800" b="1" dirty="0"/>
              <a:t> et. al. 1983)</a:t>
            </a:r>
          </a:p>
          <a:p>
            <a:endParaRPr lang="en-US" sz="2100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514850" y="3150647"/>
          <a:ext cx="1828800" cy="17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emSketch" r:id="rId4" imgW="1209960" imgH="1152000" progId="ACD.ChemSketch.20">
                  <p:embed/>
                </p:oleObj>
              </mc:Choice>
              <mc:Fallback>
                <p:oleObj name="ChemSketch" r:id="rId4" imgW="1209960" imgH="1152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50647"/>
                        <a:ext cx="1828800" cy="174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828801" y="3200400"/>
          <a:ext cx="1687594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emSketch" r:id="rId6" imgW="1048680" imgH="923400" progId="ACD.ChemSketch.20">
                  <p:embed/>
                </p:oleObj>
              </mc:Choice>
              <mc:Fallback>
                <p:oleObj name="ChemSketch" r:id="rId6" imgW="1048680" imgH="923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200400"/>
                        <a:ext cx="1687594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0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0" y="857250"/>
            <a:ext cx="62865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We-work-it Examples where formal charge is minimized  even if we break the octet rule.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486150"/>
            <a:ext cx="6858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 </a:t>
            </a:r>
            <a:r>
              <a:rPr lang="en-US" sz="3000" b="1" dirty="0"/>
              <a:t>What is the octet rule prediction for </a:t>
            </a:r>
            <a:r>
              <a:rPr lang="en-US" sz="3000" b="1" dirty="0">
                <a:solidFill>
                  <a:srgbClr val="FF0000"/>
                </a:solidFill>
              </a:rPr>
              <a:t>SO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2700" b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7350" y="1771651"/>
            <a:ext cx="6229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 a) SO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4</a:t>
            </a:r>
            <a:r>
              <a:rPr lang="en-US" sz="3300" b="1" baseline="30000" dirty="0">
                <a:solidFill>
                  <a:srgbClr val="FF0000"/>
                </a:solidFill>
              </a:rPr>
              <a:t>2-</a:t>
            </a:r>
            <a:endParaRPr lang="en-US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5086350" y="3714751"/>
            <a:ext cx="2286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r>
              <a:rPr lang="en-US" sz="2100" dirty="0"/>
              <a:t>   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85900" y="4400551"/>
          <a:ext cx="2029862" cy="7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emSketch" r:id="rId4" imgW="1639824" imgH="585216" progId="ACD.ChemSketch.20">
                  <p:embed/>
                </p:oleObj>
              </mc:Choice>
              <mc:Fallback>
                <p:oleObj name="ChemSketch" r:id="rId4" imgW="1639824" imgH="585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400551"/>
                        <a:ext cx="2029862" cy="725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76682" y="2343151"/>
          <a:ext cx="1349888" cy="9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hemSketch" r:id="rId6" imgW="1368552" imgH="966216" progId="ACD.ChemSketch.20">
                  <p:embed/>
                </p:oleObj>
              </mc:Choice>
              <mc:Fallback>
                <p:oleObj name="ChemSketch" r:id="rId6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682" y="2343151"/>
                        <a:ext cx="1349888" cy="95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771901" y="2286001"/>
          <a:ext cx="1026319" cy="111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hemSketch" r:id="rId8" imgW="1368552" imgH="1490472" progId="ACD.ChemSketch.20">
                  <p:embed/>
                </p:oleObj>
              </mc:Choice>
              <mc:Fallback>
                <p:oleObj name="ChemSketch" r:id="rId8" imgW="1368552" imgH="14904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1" y="2286001"/>
                        <a:ext cx="1026319" cy="111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172200" y="1726386"/>
          <a:ext cx="1428750" cy="146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hemSketch" r:id="rId10" imgW="1624584" imgH="1670304" progId="ACD.ChemSketch.20">
                  <p:embed/>
                </p:oleObj>
              </mc:Choice>
              <mc:Fallback>
                <p:oleObj name="ChemSketch" r:id="rId10" imgW="1624584" imgH="1670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26386"/>
                        <a:ext cx="1428750" cy="1469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14450" y="5143501"/>
            <a:ext cx="3143250" cy="12234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+ and – </a:t>
            </a:r>
            <a:r>
              <a:rPr lang="en-US" sz="2100" b="1" dirty="0">
                <a:solidFill>
                  <a:srgbClr val="FF0000"/>
                </a:solidFill>
              </a:rPr>
              <a:t>formal charges</a:t>
            </a:r>
          </a:p>
          <a:p>
            <a:r>
              <a:rPr lang="en-US" sz="2100" b="1" dirty="0"/>
              <a:t>Lewis rule 3 says not good</a:t>
            </a:r>
            <a:endParaRPr lang="en-US" sz="2400" b="1" dirty="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200650" y="4114800"/>
          <a:ext cx="13430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hemSketch" r:id="rId12" imgW="1368552" imgH="966216" progId="ACD.ChemSketch.20">
                  <p:embed/>
                </p:oleObj>
              </mc:Choice>
              <mc:Fallback>
                <p:oleObj name="ChemSketch" r:id="rId12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4114800"/>
                        <a:ext cx="13430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350" y="4343401"/>
            <a:ext cx="91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VS.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47434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6450" y="38862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7750" y="46291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3700" y="4171951"/>
            <a:ext cx="800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4550" y="4057651"/>
            <a:ext cx="51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" pitchFamily="2" charset="2"/>
              </a:rPr>
              <a:t>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4850" y="5143501"/>
            <a:ext cx="3486150" cy="12234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100" b="1" dirty="0"/>
              <a:t>No </a:t>
            </a:r>
            <a:r>
              <a:rPr lang="en-US" sz="2100" b="1" dirty="0">
                <a:solidFill>
                  <a:srgbClr val="FF0000"/>
                </a:solidFill>
              </a:rPr>
              <a:t>formal charges </a:t>
            </a:r>
            <a:r>
              <a:rPr lang="en-US" sz="2100" b="1" dirty="0"/>
              <a:t>anywhere.</a:t>
            </a:r>
          </a:p>
          <a:p>
            <a:r>
              <a:rPr lang="en-US" sz="2100" b="1" dirty="0"/>
              <a:t>Lewis rule 3 says good !</a:t>
            </a:r>
          </a:p>
        </p:txBody>
      </p:sp>
    </p:spTree>
    <p:extLst>
      <p:ext uri="{BB962C8B-B14F-4D97-AF65-F5344CB8AC3E}">
        <p14:creationId xmlns:p14="http://schemas.microsoft.com/office/powerpoint/2010/main" val="24188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43050" y="857250"/>
            <a:ext cx="6172200" cy="8572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Which is the best structure for PO</a:t>
            </a:r>
            <a:r>
              <a:rPr lang="en-US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baseline="30000" dirty="0"/>
              <a:t>2-</a:t>
            </a:r>
            <a:r>
              <a:rPr lang="en-US" sz="2400" b="1" dirty="0">
                <a:solidFill>
                  <a:srgbClr val="FF0000"/>
                </a:solidFill>
              </a:rPr>
              <a:t> that satisfies the minimize formal charge rule </a:t>
            </a:r>
            <a:r>
              <a:rPr lang="en-US" sz="2400" dirty="0"/>
              <a:t> 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85900" y="2057401"/>
            <a:ext cx="3086100" cy="3394472"/>
          </a:xfrm>
        </p:spPr>
        <p:txBody>
          <a:bodyPr>
            <a:normAutofit fontScale="70000" lnSpcReduction="20000"/>
          </a:bodyPr>
          <a:lstStyle/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All single P-O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1P=O, 3P-O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2P=O, 2P-O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None of the above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572000" y="2057400"/>
          <a:ext cx="3429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3429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3657600" y="1828801"/>
          <a:ext cx="1200150" cy="114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hemSketch" r:id="rId9" imgW="1060560" imgH="1014840" progId="ACD.ChemSketch.20">
                  <p:embed/>
                </p:oleObj>
              </mc:Choice>
              <mc:Fallback>
                <p:oleObj name="ChemSketch" r:id="rId9" imgW="1060560" imgH="1014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1"/>
                        <a:ext cx="1200150" cy="1148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3886200" y="2857500"/>
          <a:ext cx="1075751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hemSketch" r:id="rId11" imgW="1014840" imgH="1024200" progId="ACD.ChemSketch.20">
                  <p:embed/>
                </p:oleObj>
              </mc:Choice>
              <mc:Fallback>
                <p:oleObj name="ChemSketch" r:id="rId11" imgW="1014840" imgH="1024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57500"/>
                        <a:ext cx="1075751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3886200" y="3943350"/>
          <a:ext cx="1213758" cy="122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hemSketch" r:id="rId13" imgW="1014840" imgH="1024200" progId="ACD.ChemSketch.20">
                  <p:embed/>
                </p:oleObj>
              </mc:Choice>
              <mc:Fallback>
                <p:oleObj name="ChemSketch" r:id="rId13" imgW="1014840" imgH="1024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943350"/>
                        <a:ext cx="1213758" cy="1225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1"/>
          <p:cNvSpPr/>
          <p:nvPr>
            <p:custDataLst>
              <p:tags r:id="rId5"/>
            </p:custDataLst>
          </p:nvPr>
        </p:nvSpPr>
        <p:spPr>
          <a:xfrm>
            <a:off x="1485901" y="3257550"/>
            <a:ext cx="1751837" cy="498348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891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77190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457701"/>
            <a:ext cx="66294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octet   H</a:t>
            </a:r>
            <a:r>
              <a:rPr lang="en-US" sz="2700" baseline="-25000" dirty="0"/>
              <a:t>2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30000" dirty="0"/>
              <a:t>    </a:t>
            </a:r>
            <a:r>
              <a:rPr lang="en-US" sz="2700" dirty="0"/>
              <a:t>SO</a:t>
            </a:r>
            <a:r>
              <a:rPr lang="en-US" sz="2700" baseline="-25000" dirty="0"/>
              <a:t>2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-25000" dirty="0"/>
              <a:t>  </a:t>
            </a:r>
            <a:r>
              <a:rPr lang="en-US" sz="2700" dirty="0"/>
              <a:t> SO</a:t>
            </a:r>
            <a:r>
              <a:rPr lang="en-US" sz="2700" baseline="-25000" dirty="0"/>
              <a:t>3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2-</a:t>
            </a:r>
            <a:endParaRPr lang="en-US" sz="2700" dirty="0"/>
          </a:p>
          <a:p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8100" y="4514851"/>
            <a:ext cx="2334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4972051"/>
            <a:ext cx="674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octet  and radicals   </a:t>
            </a:r>
            <a:r>
              <a:rPr lang="en-US" sz="2700" dirty="0">
                <a:solidFill>
                  <a:srgbClr val="FF0000"/>
                </a:solidFill>
              </a:rPr>
              <a:t>PF</a:t>
            </a:r>
            <a:r>
              <a:rPr lang="en-US" sz="2700" baseline="-25000" dirty="0">
                <a:solidFill>
                  <a:srgbClr val="FF0000"/>
                </a:solidFill>
              </a:rPr>
              <a:t>5</a:t>
            </a:r>
            <a:r>
              <a:rPr lang="en-US" sz="2700" dirty="0">
                <a:solidFill>
                  <a:srgbClr val="FF0000"/>
                </a:solidFill>
              </a:rPr>
              <a:t>     SF</a:t>
            </a:r>
            <a:r>
              <a:rPr lang="en-US" sz="2700" baseline="-25000" dirty="0">
                <a:solidFill>
                  <a:srgbClr val="FF0000"/>
                </a:solidFill>
              </a:rPr>
              <a:t>6</a:t>
            </a:r>
            <a:r>
              <a:rPr lang="en-US" sz="2700" dirty="0">
                <a:solidFill>
                  <a:srgbClr val="FF0000"/>
                </a:solidFill>
              </a:rPr>
              <a:t>   </a:t>
            </a:r>
            <a:r>
              <a:rPr lang="en-US" sz="2700" dirty="0"/>
              <a:t>NO</a:t>
            </a:r>
            <a:r>
              <a:rPr lang="en-US" sz="27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96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227726" y="135351"/>
            <a:ext cx="7774398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100" b="1" dirty="0"/>
              <a:t>2.3.  Write the correct, abbreviated d-switched</a:t>
            </a:r>
          </a:p>
          <a:p>
            <a:pPr algn="l"/>
            <a:r>
              <a:rPr lang="en-US" sz="2100" b="1" dirty="0"/>
              <a:t>         configurations for the transition metals below</a:t>
            </a:r>
          </a:p>
          <a:p>
            <a:pPr algn="l"/>
            <a:endParaRPr lang="en-US" sz="2100" dirty="0"/>
          </a:p>
          <a:p>
            <a:pPr algn="l"/>
            <a:r>
              <a:rPr lang="en-US" sz="2100" dirty="0"/>
              <a:t>a</a:t>
            </a:r>
            <a:r>
              <a:rPr lang="en-US" dirty="0"/>
              <a:t>)  Cu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b)  Fe </a:t>
            </a:r>
            <a:r>
              <a:rPr lang="en-US" baseline="30000" dirty="0"/>
              <a:t>2+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c)  Zn </a:t>
            </a:r>
            <a:r>
              <a:rPr lang="en-US" baseline="30000" dirty="0"/>
              <a:t>2+</a:t>
            </a:r>
            <a:r>
              <a:rPr lang="en-US" dirty="0"/>
              <a:t>   </a:t>
            </a:r>
          </a:p>
          <a:p>
            <a:pPr eaLnBrk="0" hangingPunct="0"/>
            <a:endParaRPr lang="en-US" sz="2100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95600" y="1692333"/>
            <a:ext cx="52006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3d</a:t>
            </a:r>
            <a:r>
              <a:rPr lang="en-US" sz="2400" b="1" baseline="30000" dirty="0">
                <a:solidFill>
                  <a:schemeClr val="accent2"/>
                </a:solidFill>
              </a:rPr>
              <a:t>9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4s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(3d and 4s switch order)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809875" y="3002875"/>
            <a:ext cx="53721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3d</a:t>
            </a:r>
            <a:r>
              <a:rPr lang="en-US" sz="2400" b="1" baseline="30000" dirty="0">
                <a:solidFill>
                  <a:srgbClr val="FF0000"/>
                </a:solidFill>
              </a:rPr>
              <a:t>6</a:t>
            </a:r>
            <a:r>
              <a:rPr lang="en-US" sz="2400" baseline="300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(outer 4s electrons lost first)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895600" y="4313417"/>
            <a:ext cx="49720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3d</a:t>
            </a:r>
            <a:r>
              <a:rPr lang="en-US" sz="2400" b="1" baseline="30000" dirty="0">
                <a:solidFill>
                  <a:srgbClr val="FF0000"/>
                </a:solidFill>
              </a:rPr>
              <a:t>10</a:t>
            </a:r>
            <a:r>
              <a:rPr lang="en-US" sz="2400" baseline="300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(outer 4s electrons lost first)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0300" y="2343151"/>
            <a:ext cx="4400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PF</a:t>
            </a:r>
            <a:r>
              <a:rPr lang="en-US" sz="4500" b="1" baseline="-25000" dirty="0">
                <a:solidFill>
                  <a:srgbClr val="FF0000"/>
                </a:solidFill>
              </a:rPr>
              <a:t>5</a:t>
            </a:r>
            <a:r>
              <a:rPr lang="en-US" sz="4500" b="1" dirty="0">
                <a:solidFill>
                  <a:srgbClr val="FF0000"/>
                </a:solidFill>
              </a:rPr>
              <a:t>         SF</a:t>
            </a:r>
            <a:r>
              <a:rPr lang="en-US" sz="4500" b="1" baseline="-25000" dirty="0">
                <a:solidFill>
                  <a:srgbClr val="FF0000"/>
                </a:solidFill>
              </a:rPr>
              <a:t>6</a:t>
            </a:r>
            <a:r>
              <a:rPr lang="en-US" sz="4500" b="1" dirty="0">
                <a:solidFill>
                  <a:srgbClr val="FF0000"/>
                </a:solidFill>
              </a:rPr>
              <a:t>	 </a:t>
            </a:r>
            <a:endParaRPr lang="en-US" sz="4500" dirty="0"/>
          </a:p>
        </p:txBody>
      </p:sp>
      <p:sp>
        <p:nvSpPr>
          <p:cNvPr id="8" name="Rectangle 7"/>
          <p:cNvSpPr/>
          <p:nvPr/>
        </p:nvSpPr>
        <p:spPr>
          <a:xfrm>
            <a:off x="1314450" y="1085850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Examples where we minimize formal charge or simply break octet rule because of the atom count on central atom.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857750" y="3371851"/>
          <a:ext cx="2000250" cy="231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hemSketch" r:id="rId4" imgW="1880616" imgH="2176272" progId="ACD.ChemSketch.20">
                  <p:embed/>
                </p:oleObj>
              </mc:Choice>
              <mc:Fallback>
                <p:oleObj name="ChemSketch" r:id="rId4" imgW="1880616" imgH="21762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371851"/>
                        <a:ext cx="2000250" cy="2314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28850" y="3429000"/>
          <a:ext cx="2000250" cy="230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hemSketch" r:id="rId6" imgW="1795272" imgH="2069592" progId="ACD.ChemSketch.20">
                  <p:embed/>
                </p:oleObj>
              </mc:Choice>
              <mc:Fallback>
                <p:oleObj name="ChemSketch" r:id="rId6" imgW="1795272" imgH="2069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429000"/>
                        <a:ext cx="2000250" cy="230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29250" y="2286001"/>
            <a:ext cx="2400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CRAZY STABLE !!! (Demo)</a:t>
            </a:r>
          </a:p>
        </p:txBody>
      </p:sp>
    </p:spTree>
    <p:extLst>
      <p:ext uri="{BB962C8B-B14F-4D97-AF65-F5344CB8AC3E}">
        <p14:creationId xmlns:p14="http://schemas.microsoft.com/office/powerpoint/2010/main" val="41999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71550"/>
            <a:ext cx="6759087" cy="12695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#2  </a:t>
            </a:r>
          </a:p>
          <a:p>
            <a:r>
              <a:rPr lang="en-US" sz="2100" b="1" dirty="0"/>
              <a:t>For many compounds  the Lewis octet prediction of bond lengths don’t match experiment even for elements &lt; 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5185" y="3363547"/>
            <a:ext cx="394335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Expect  O-O length = 15 pm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Expect O=O length = 12 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2114551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1:  Ozone O</a:t>
            </a:r>
            <a:r>
              <a:rPr lang="en-US" sz="2400" b="1" baseline="-250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8809" y="4681905"/>
            <a:ext cx="4253279" cy="15465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Observe : Both bond lengths </a:t>
            </a:r>
          </a:p>
          <a:p>
            <a:r>
              <a:rPr lang="en-US" sz="2700" b="1" dirty="0"/>
              <a:t>are identical=13.5 pm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7667" y="2622394"/>
            <a:ext cx="4153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Lewis model prediction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510847"/>
            <a:ext cx="1884443" cy="8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43450"/>
            <a:ext cx="188833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4404" y="4909413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9" name="TextBox 18"/>
          <p:cNvSpPr txBox="1"/>
          <p:nvPr/>
        </p:nvSpPr>
        <p:spPr>
          <a:xfrm>
            <a:off x="1774031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5005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07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9050" y="2329627"/>
            <a:ext cx="4171950" cy="19620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Expect C-C lengths=   16  pm  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Expect C=C lengths = 13 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900" y="879231"/>
            <a:ext cx="5314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Example 2:    Benzene C</a:t>
            </a:r>
            <a:r>
              <a:rPr lang="en-US" sz="3000" b="1" baseline="-25000" dirty="0"/>
              <a:t>6</a:t>
            </a:r>
            <a:r>
              <a:rPr lang="en-US" sz="3000" b="1" dirty="0"/>
              <a:t>H</a:t>
            </a:r>
            <a:r>
              <a:rPr lang="en-US" sz="3000" b="1" baseline="-25000" dirty="0"/>
              <a:t>6</a:t>
            </a:r>
            <a:r>
              <a:rPr lang="en-US" sz="30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0" y="3961397"/>
            <a:ext cx="3829050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Observe:  all C-C lengths are identical = 14.5 pm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94894"/>
            <a:ext cx="2486025" cy="17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950" y="1410147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Lewis </a:t>
            </a:r>
            <a:r>
              <a:rPr lang="en-US" sz="2700" b="1"/>
              <a:t>Model prediction</a:t>
            </a:r>
            <a:endParaRPr lang="en-US" sz="2700" b="1" dirty="0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65694"/>
            <a:ext cx="1543050" cy="178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19" y="1808968"/>
            <a:ext cx="3429000" cy="11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2226715" y="2306966"/>
            <a:ext cx="382089" cy="120831"/>
          </a:xfrm>
          <a:custGeom>
            <a:avLst/>
            <a:gdLst>
              <a:gd name="connsiteX0" fmla="*/ 0 w 509452"/>
              <a:gd name="connsiteY0" fmla="*/ 26125 h 161108"/>
              <a:gd name="connsiteX1" fmla="*/ 182880 w 509452"/>
              <a:gd name="connsiteY1" fmla="*/ 156754 h 161108"/>
              <a:gd name="connsiteX2" fmla="*/ 509452 w 509452"/>
              <a:gd name="connsiteY2" fmla="*/ 0 h 1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452" h="161108">
                <a:moveTo>
                  <a:pt x="0" y="26125"/>
                </a:moveTo>
                <a:cubicBezTo>
                  <a:pt x="48985" y="93616"/>
                  <a:pt x="97971" y="161108"/>
                  <a:pt x="182880" y="156754"/>
                </a:cubicBezTo>
                <a:cubicBezTo>
                  <a:pt x="267789" y="152400"/>
                  <a:pt x="388620" y="76200"/>
                  <a:pt x="509452" y="0"/>
                </a:cubicBezTo>
              </a:path>
            </a:pathLst>
          </a:cu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86100" y="2055018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7" name="Object 5"/>
          <p:cNvGraphicFramePr>
            <a:graphicFrameLocks noChangeAspect="1"/>
          </p:cNvGraphicFramePr>
          <p:nvPr>
            <p:extLst/>
          </p:nvPr>
        </p:nvGraphicFramePr>
        <p:xfrm>
          <a:off x="3886201" y="3028951"/>
          <a:ext cx="1691885" cy="152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emSketch" r:id="rId4" imgW="1731264" imgH="1563624" progId="ACD.ChemSketch.20">
                  <p:embed/>
                </p:oleObj>
              </mc:Choice>
              <mc:Fallback>
                <p:oleObj name="ChemSketch" r:id="rId4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3028951"/>
                        <a:ext cx="1691885" cy="1527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/>
          </p:nvPr>
        </p:nvGraphicFramePr>
        <p:xfrm>
          <a:off x="1314451" y="2971800"/>
          <a:ext cx="177240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hemSketch" r:id="rId6" imgW="1731264" imgH="1563624" progId="ACD.ChemSketch.20">
                  <p:embed/>
                </p:oleObj>
              </mc:Choice>
              <mc:Fallback>
                <p:oleObj name="ChemSketch" r:id="rId6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1" y="2971800"/>
                        <a:ext cx="177240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2046472" y="3557744"/>
            <a:ext cx="254726" cy="173084"/>
          </a:xfrm>
          <a:custGeom>
            <a:avLst/>
            <a:gdLst>
              <a:gd name="connsiteX0" fmla="*/ 0 w 339634"/>
              <a:gd name="connsiteY0" fmla="*/ 0 h 230778"/>
              <a:gd name="connsiteX1" fmla="*/ 52252 w 339634"/>
              <a:gd name="connsiteY1" fmla="*/ 78377 h 230778"/>
              <a:gd name="connsiteX2" fmla="*/ 78377 w 339634"/>
              <a:gd name="connsiteY2" fmla="*/ 209006 h 230778"/>
              <a:gd name="connsiteX3" fmla="*/ 339634 w 339634"/>
              <a:gd name="connsiteY3" fmla="*/ 209006 h 2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" h="230778">
                <a:moveTo>
                  <a:pt x="0" y="0"/>
                </a:moveTo>
                <a:cubicBezTo>
                  <a:pt x="19594" y="21771"/>
                  <a:pt x="39189" y="43543"/>
                  <a:pt x="52252" y="78377"/>
                </a:cubicBezTo>
                <a:cubicBezTo>
                  <a:pt x="65315" y="113211"/>
                  <a:pt x="30480" y="187234"/>
                  <a:pt x="78377" y="209006"/>
                </a:cubicBezTo>
                <a:cubicBezTo>
                  <a:pt x="126274" y="230778"/>
                  <a:pt x="232954" y="219892"/>
                  <a:pt x="339634" y="209006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Freeform 18"/>
          <p:cNvSpPr/>
          <p:nvPr/>
        </p:nvSpPr>
        <p:spPr>
          <a:xfrm>
            <a:off x="2158638" y="3972676"/>
            <a:ext cx="127363" cy="210638"/>
          </a:xfrm>
          <a:custGeom>
            <a:avLst/>
            <a:gdLst>
              <a:gd name="connsiteX0" fmla="*/ 169817 w 169817"/>
              <a:gd name="connsiteY0" fmla="*/ 84909 h 280851"/>
              <a:gd name="connsiteX1" fmla="*/ 78377 w 169817"/>
              <a:gd name="connsiteY1" fmla="*/ 32657 h 280851"/>
              <a:gd name="connsiteX2" fmla="*/ 0 w 169817"/>
              <a:gd name="connsiteY2" fmla="*/ 280851 h 2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" h="280851">
                <a:moveTo>
                  <a:pt x="169817" y="84909"/>
                </a:moveTo>
                <a:cubicBezTo>
                  <a:pt x="138248" y="42454"/>
                  <a:pt x="106680" y="0"/>
                  <a:pt x="78377" y="32657"/>
                </a:cubicBezTo>
                <a:cubicBezTo>
                  <a:pt x="50074" y="65314"/>
                  <a:pt x="25037" y="173082"/>
                  <a:pt x="0" y="280851"/>
                </a:cubicBezTo>
              </a:path>
            </a:pathLst>
          </a:cu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0" name="Freeform 19"/>
          <p:cNvSpPr/>
          <p:nvPr/>
        </p:nvSpPr>
        <p:spPr>
          <a:xfrm>
            <a:off x="1828801" y="3678760"/>
            <a:ext cx="89807" cy="293915"/>
          </a:xfrm>
          <a:custGeom>
            <a:avLst/>
            <a:gdLst>
              <a:gd name="connsiteX0" fmla="*/ 0 w 119743"/>
              <a:gd name="connsiteY0" fmla="*/ 391886 h 391886"/>
              <a:gd name="connsiteX1" fmla="*/ 117566 w 119743"/>
              <a:gd name="connsiteY1" fmla="*/ 261257 h 391886"/>
              <a:gd name="connsiteX2" fmla="*/ 13063 w 119743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43" h="391886">
                <a:moveTo>
                  <a:pt x="0" y="391886"/>
                </a:moveTo>
                <a:cubicBezTo>
                  <a:pt x="57694" y="359228"/>
                  <a:pt x="115389" y="326571"/>
                  <a:pt x="117566" y="261257"/>
                </a:cubicBezTo>
                <a:cubicBezTo>
                  <a:pt x="119743" y="195943"/>
                  <a:pt x="66403" y="97971"/>
                  <a:pt x="13063" y="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TextBox 20"/>
          <p:cNvSpPr txBox="1"/>
          <p:nvPr/>
        </p:nvSpPr>
        <p:spPr>
          <a:xfrm>
            <a:off x="1143000" y="857251"/>
            <a:ext cx="6572250" cy="8771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The common thread: if electrons can be moved to make the same molecule =&gt; </a:t>
            </a:r>
            <a:r>
              <a:rPr lang="en-US" sz="3000" b="1" dirty="0">
                <a:solidFill>
                  <a:srgbClr val="0070C0"/>
                </a:solidFill>
              </a:rPr>
              <a:t>`resonance’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43250" y="3829050"/>
            <a:ext cx="628650" cy="119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http://image.wistatutor.com/content/chemical-bonding/resonance-hybrid-structure-ozo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711330"/>
            <a:ext cx="2564501" cy="10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preparatorychemistry.com/images/benzene_resonance_hybrid_C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99" y="4686301"/>
            <a:ext cx="2841807" cy="9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0750" y="2628900"/>
            <a:ext cx="18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Resonance structure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2050" y="4915838"/>
            <a:ext cx="2343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Resonance structure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3371851"/>
            <a:ext cx="188595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All bonds are equivalent </a:t>
            </a:r>
          </a:p>
          <a:p>
            <a:r>
              <a:rPr lang="en-US" sz="2400" b="1" dirty="0"/>
              <a:t>in resonance</a:t>
            </a:r>
          </a:p>
          <a:p>
            <a:r>
              <a:rPr lang="en-US" sz="2400" b="1"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13814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14" grpId="0"/>
      <p:bldP spid="15" grpId="0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971551"/>
            <a:ext cx="6629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solidFill>
                  <a:srgbClr val="FF0000"/>
                </a:solidFill>
              </a:rPr>
              <a:t>`RESONANCE’ circulates the electrons evenly between participating atoms </a:t>
            </a:r>
            <a:r>
              <a:rPr lang="en-US" sz="1875" b="1" u="sng" dirty="0">
                <a:solidFill>
                  <a:srgbClr val="FF0000"/>
                </a:solidFill>
              </a:rPr>
              <a:t>so that the bond lengths </a:t>
            </a:r>
            <a:r>
              <a:rPr lang="en-US" sz="1875" b="1" dirty="0">
                <a:solidFill>
                  <a:srgbClr val="FF0000"/>
                </a:solidFill>
              </a:rPr>
              <a:t>between those atoms </a:t>
            </a:r>
            <a:r>
              <a:rPr lang="en-US" sz="1875" b="1" u="sng" dirty="0">
                <a:solidFill>
                  <a:srgbClr val="FF0000"/>
                </a:solidFill>
              </a:rPr>
              <a:t>are identical and an average of the possible single/ double bond distributions.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4900" y="2057401"/>
            <a:ext cx="2857500" cy="90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 O-O length = 15 pm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 O=O length = 12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0" y="280035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Observed O-O</a:t>
            </a:r>
            <a:r>
              <a:rPr lang="en-US" sz="1800" b="1" baseline="-25000" dirty="0"/>
              <a:t> </a:t>
            </a:r>
            <a:r>
              <a:rPr lang="en-US" sz="1800" b="1" dirty="0"/>
              <a:t>bonds all = 13.5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2743200"/>
            <a:ext cx="2857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Average = 13.5 pm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885951"/>
            <a:ext cx="348615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686050" y="2400300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429000" y="3429000"/>
          <a:ext cx="1463279" cy="1321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hemSketch" r:id="rId5" imgW="1731264" imgH="1563624" progId="ACD.ChemSketch.20">
                  <p:embed/>
                </p:oleObj>
              </mc:Choice>
              <mc:Fallback>
                <p:oleObj name="ChemSketch" r:id="rId5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1463279" cy="1321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428750" y="3486151"/>
          <a:ext cx="1429941" cy="134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hemSketch" r:id="rId7" imgW="1731264" imgH="1563624" progId="ACD.ChemSketch.20">
                  <p:embed/>
                </p:oleObj>
              </mc:Choice>
              <mc:Fallback>
                <p:oleObj name="ChemSketch" r:id="rId7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486151"/>
                        <a:ext cx="1429941" cy="1347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914650" y="4000500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3314701"/>
            <a:ext cx="2914650" cy="90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 C-C lengths=   16  pm  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 C=C lengths = 13  pm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4900" y="4114800"/>
            <a:ext cx="2857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Average = 14.5 pm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3100" y="5143501"/>
            <a:ext cx="2514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Observed C-C bonds all</a:t>
            </a:r>
          </a:p>
          <a:p>
            <a:r>
              <a:rPr lang="en-US" sz="1800" b="1" dirty="0"/>
              <a:t>= 14.5 pm</a:t>
            </a:r>
          </a:p>
        </p:txBody>
      </p:sp>
    </p:spTree>
    <p:extLst>
      <p:ext uri="{BB962C8B-B14F-4D97-AF65-F5344CB8AC3E}">
        <p14:creationId xmlns:p14="http://schemas.microsoft.com/office/powerpoint/2010/main" val="23756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6" grpId="0" animBg="1"/>
      <p:bldP spid="17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7350" y="1028701"/>
            <a:ext cx="6057900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/>
              <a:t>U-Do-it: </a:t>
            </a:r>
            <a:r>
              <a:rPr lang="en-US" sz="2700" b="1" i="1" dirty="0" err="1"/>
              <a:t>Oxyanion</a:t>
            </a:r>
            <a:r>
              <a:rPr lang="en-US" sz="2700" b="1" i="1" dirty="0"/>
              <a:t> examples of resonance</a:t>
            </a:r>
          </a:p>
          <a:p>
            <a:endParaRPr lang="en-US" sz="2100" dirty="0"/>
          </a:p>
          <a:p>
            <a:r>
              <a:rPr lang="en-US" sz="2100" dirty="0"/>
              <a:t>	</a:t>
            </a:r>
            <a:r>
              <a:rPr lang="en-US" sz="3300" b="1" dirty="0">
                <a:solidFill>
                  <a:srgbClr val="FF0000"/>
                </a:solidFill>
              </a:rPr>
              <a:t>NO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</a:t>
            </a:r>
            <a:r>
              <a:rPr lang="en-US" sz="3300" b="1" dirty="0">
                <a:solidFill>
                  <a:srgbClr val="FF0000"/>
                </a:solidFill>
              </a:rPr>
              <a:t>	NO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baseline="30000" dirty="0">
                <a:solidFill>
                  <a:srgbClr val="FF0000"/>
                </a:solidFill>
              </a:rPr>
              <a:t>-	</a:t>
            </a:r>
            <a:r>
              <a:rPr lang="en-US" sz="3300" b="1" dirty="0">
                <a:solidFill>
                  <a:srgbClr val="FF0000"/>
                </a:solidFill>
              </a:rPr>
              <a:t> CO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-2</a:t>
            </a:r>
            <a:r>
              <a:rPr lang="en-US" sz="3300" b="1" dirty="0">
                <a:solidFill>
                  <a:srgbClr val="FF0000"/>
                </a:solidFill>
              </a:rPr>
              <a:t>	     </a:t>
            </a:r>
            <a:endParaRPr lang="en-US" sz="3300" b="1" baseline="30000" dirty="0">
              <a:solidFill>
                <a:srgbClr val="FF0000"/>
              </a:solidFill>
            </a:endParaRPr>
          </a:p>
          <a:p>
            <a:r>
              <a:rPr lang="en-US" sz="2100" baseline="30000" dirty="0"/>
              <a:t>		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2171701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r>
              <a:rPr lang="en-US" sz="3000" b="1" dirty="0"/>
              <a:t>What is the static octet prediction for each 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417195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endParaRPr lang="en-US" sz="2100" b="1" dirty="0"/>
          </a:p>
          <a:p>
            <a:pPr marL="257175" indent="-257175"/>
            <a:r>
              <a:rPr lang="en-US" sz="3000" b="1" dirty="0"/>
              <a:t>b) What is the actual, expected bond order to </a:t>
            </a:r>
            <a:r>
              <a:rPr lang="en-US" sz="3000" b="1" dirty="0">
                <a:solidFill>
                  <a:srgbClr val="FF0000"/>
                </a:solidFill>
              </a:rPr>
              <a:t>O</a:t>
            </a:r>
            <a:r>
              <a:rPr lang="en-US" sz="3000" b="1" dirty="0"/>
              <a:t> for each example ?</a:t>
            </a:r>
            <a:endParaRPr lang="en-US" sz="30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57400" y="3028950"/>
          <a:ext cx="1485900" cy="153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emSketch" r:id="rId3" imgW="1633728" imgH="1688592" progId="ACD.ChemSketch.20">
                  <p:embed/>
                </p:oleObj>
              </mc:Choice>
              <mc:Fallback>
                <p:oleObj name="ChemSketch" r:id="rId3" imgW="1633728" imgH="1688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28950"/>
                        <a:ext cx="1485900" cy="1536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943351" y="3028950"/>
          <a:ext cx="148917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hemSketch" r:id="rId5" imgW="1700784" imgH="908304" progId="ACD.ChemSketch.20">
                  <p:embed/>
                </p:oleObj>
              </mc:Choice>
              <mc:Fallback>
                <p:oleObj name="ChemSketch" r:id="rId5" imgW="1700784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1" y="3028950"/>
                        <a:ext cx="148917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057901" y="2743200"/>
          <a:ext cx="138251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hemSketch" r:id="rId7" imgW="1472184" imgH="1517904" progId="ACD.ChemSketch.20">
                  <p:embed/>
                </p:oleObj>
              </mc:Choice>
              <mc:Fallback>
                <p:oleObj name="ChemSketch" r:id="rId7" imgW="1472184" imgH="15179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1" y="2743200"/>
                        <a:ext cx="138251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85950" y="5314950"/>
            <a:ext cx="20002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4/3=1.333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5257800"/>
            <a:ext cx="17145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3/2=1.5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7900" y="5257800"/>
            <a:ext cx="19431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 1.333</a:t>
            </a:r>
          </a:p>
        </p:txBody>
      </p:sp>
    </p:spTree>
    <p:extLst>
      <p:ext uri="{BB962C8B-B14F-4D97-AF65-F5344CB8AC3E}">
        <p14:creationId xmlns:p14="http://schemas.microsoft.com/office/powerpoint/2010/main" val="41252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971551"/>
            <a:ext cx="668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BEYOND THE OCTET RULE</a:t>
            </a:r>
            <a:r>
              <a:rPr lang="en-US" sz="2700" b="1" dirty="0">
                <a:solidFill>
                  <a:srgbClr val="FF0000"/>
                </a:solidFill>
              </a:rPr>
              <a:t>:   FORMAL CHARGE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181" y="1433271"/>
            <a:ext cx="554355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#1: </a:t>
            </a:r>
          </a:p>
          <a:p>
            <a:r>
              <a:rPr lang="en-US" sz="2400" b="1" dirty="0"/>
              <a:t>For elements starting with Si in the 3</a:t>
            </a:r>
            <a:r>
              <a:rPr lang="en-US" sz="2400" b="1" baseline="30000" dirty="0"/>
              <a:t>rd</a:t>
            </a:r>
            <a:r>
              <a:rPr lang="en-US" sz="2400" b="1" dirty="0"/>
              <a:t> row, the octet rule is often broken.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610516"/>
            <a:ext cx="68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#1: BATTERY ACID  (H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)</a:t>
            </a:r>
            <a:endParaRPr lang="en-US" sz="1500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/>
          </p:nvPr>
        </p:nvGraphicFramePr>
        <p:xfrm>
          <a:off x="1543050" y="3027912"/>
          <a:ext cx="2343150" cy="202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hemSketch" r:id="rId4" imgW="1048512" imgH="908304" progId="ACD.ChemSketch.20">
                  <p:embed/>
                </p:oleObj>
              </mc:Choice>
              <mc:Fallback>
                <p:oleObj name="ChemSketch" r:id="rId4" imgW="1048512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027912"/>
                        <a:ext cx="2343150" cy="2027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6297" y="3863593"/>
            <a:ext cx="1466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Lone pairs </a:t>
            </a:r>
          </a:p>
          <a:p>
            <a:r>
              <a:rPr lang="en-US" sz="1800" b="1" dirty="0"/>
              <a:t>not shown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/>
          </p:nvPr>
        </p:nvGraphicFramePr>
        <p:xfrm>
          <a:off x="4171950" y="3044701"/>
          <a:ext cx="2057400" cy="190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hemSketch" r:id="rId6" imgW="1082040" imgH="999744" progId="ACD.ChemSketch.20">
                  <p:embed/>
                </p:oleObj>
              </mc:Choice>
              <mc:Fallback>
                <p:oleObj name="ChemSketch" r:id="rId6" imgW="1082040" imgH="99974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3044701"/>
                        <a:ext cx="2057400" cy="1900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71950" y="4857750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Lewis octet prediction for 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24875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0170" y="443190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296866" y="4972051"/>
            <a:ext cx="27432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From Experiment</a:t>
            </a:r>
          </a:p>
          <a:p>
            <a:r>
              <a:rPr lang="en-US" sz="1800" b="1" dirty="0"/>
              <a:t>(</a:t>
            </a:r>
            <a:r>
              <a:rPr lang="en-US" sz="1800" b="1" dirty="0" err="1"/>
              <a:t>Kuczkowski</a:t>
            </a:r>
            <a:r>
              <a:rPr lang="en-US" sz="1800" b="1" dirty="0"/>
              <a:t> et. al. 1983)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985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5" grpId="0"/>
      <p:bldP spid="6" grpId="0" animBg="1"/>
      <p:bldP spid="13" grpId="0" animBg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0" y="857250"/>
            <a:ext cx="62865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U-Do-it  Examples where we minimize formal charge or simply break octet rule-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200400"/>
            <a:ext cx="68580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 </a:t>
            </a:r>
            <a:r>
              <a:rPr lang="en-US" sz="3000" b="1" dirty="0"/>
              <a:t>What is the octet rule prediction for </a:t>
            </a:r>
            <a:r>
              <a:rPr lang="en-US" sz="3000" b="1" dirty="0">
                <a:solidFill>
                  <a:srgbClr val="FF0000"/>
                </a:solidFill>
              </a:rPr>
              <a:t>SO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2700" b="1" dirty="0"/>
              <a:t>?</a:t>
            </a:r>
          </a:p>
          <a:p>
            <a:endParaRPr lang="en-US" sz="2700" b="1" dirty="0"/>
          </a:p>
          <a:p>
            <a:endParaRPr lang="en-US" sz="2700" b="1" dirty="0"/>
          </a:p>
          <a:p>
            <a:r>
              <a:rPr lang="en-US" sz="2700" dirty="0"/>
              <a:t> </a:t>
            </a:r>
            <a:endParaRPr lang="en-US" sz="2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7350" y="1771651"/>
            <a:ext cx="6229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 a) SO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4</a:t>
            </a:r>
            <a:r>
              <a:rPr lang="en-US" sz="3300" b="1" baseline="30000" dirty="0">
                <a:solidFill>
                  <a:srgbClr val="FF0000"/>
                </a:solidFill>
              </a:rPr>
              <a:t>2-</a:t>
            </a:r>
            <a:endParaRPr lang="en-US" sz="3300" dirty="0"/>
          </a:p>
        </p:txBody>
      </p:sp>
      <p:sp>
        <p:nvSpPr>
          <p:cNvPr id="8" name="TextBox 7"/>
          <p:cNvSpPr txBox="1"/>
          <p:nvPr/>
        </p:nvSpPr>
        <p:spPr>
          <a:xfrm>
            <a:off x="5657850" y="5143500"/>
            <a:ext cx="205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1.5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6350" y="3714751"/>
            <a:ext cx="2286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r>
              <a:rPr lang="en-US" sz="2100" dirty="0"/>
              <a:t>   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314950" y="3714751"/>
          <a:ext cx="2029862" cy="7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hemSketch" r:id="rId4" imgW="1639824" imgH="585216" progId="ACD.ChemSketch.20">
                  <p:embed/>
                </p:oleObj>
              </mc:Choice>
              <mc:Fallback>
                <p:oleObj name="ChemSketch" r:id="rId4" imgW="1639824" imgH="585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3714751"/>
                        <a:ext cx="2029862" cy="725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3000" y="45720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will be the </a:t>
            </a:r>
            <a:r>
              <a:rPr lang="en-US" sz="3000" b="1" dirty="0">
                <a:solidFill>
                  <a:srgbClr val="FF0000"/>
                </a:solidFill>
              </a:rPr>
              <a:t>S-O </a:t>
            </a:r>
            <a:r>
              <a:rPr lang="en-US" sz="3000" b="1" dirty="0"/>
              <a:t>bond order in </a:t>
            </a:r>
            <a:r>
              <a:rPr lang="en-US" sz="3000" b="1" dirty="0">
                <a:solidFill>
                  <a:srgbClr val="FF0000"/>
                </a:solidFill>
              </a:rPr>
              <a:t>SO</a:t>
            </a:r>
            <a:r>
              <a:rPr lang="en-US" sz="3000" b="1" baseline="-25000" dirty="0">
                <a:solidFill>
                  <a:srgbClr val="FF0000"/>
                </a:solidFill>
              </a:rPr>
              <a:t>4</a:t>
            </a:r>
            <a:r>
              <a:rPr lang="en-US" sz="3000" b="1" baseline="30000" dirty="0">
                <a:solidFill>
                  <a:srgbClr val="FF0000"/>
                </a:solidFill>
              </a:rPr>
              <a:t>2-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/>
              <a:t> ?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76682" y="2343151"/>
          <a:ext cx="1349888" cy="9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hemSketch" r:id="rId6" imgW="1368552" imgH="966216" progId="ACD.ChemSketch.20">
                  <p:embed/>
                </p:oleObj>
              </mc:Choice>
              <mc:Fallback>
                <p:oleObj name="ChemSketch" r:id="rId6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682" y="2343151"/>
                        <a:ext cx="1349888" cy="95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771901" y="2286001"/>
          <a:ext cx="1026319" cy="111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hemSketch" r:id="rId8" imgW="1368552" imgH="1490472" progId="ACD.ChemSketch.20">
                  <p:embed/>
                </p:oleObj>
              </mc:Choice>
              <mc:Fallback>
                <p:oleObj name="ChemSketch" r:id="rId8" imgW="1368552" imgH="14904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1" y="2286001"/>
                        <a:ext cx="1026319" cy="111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172200" y="1726386"/>
          <a:ext cx="1428750" cy="146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ChemSketch" r:id="rId10" imgW="1624584" imgH="1670304" progId="ACD.ChemSketch.20">
                  <p:embed/>
                </p:oleObj>
              </mc:Choice>
              <mc:Fallback>
                <p:oleObj name="ChemSketch" r:id="rId10" imgW="1624584" imgH="1670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26386"/>
                        <a:ext cx="1428750" cy="1469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9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8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0" y="971551"/>
            <a:ext cx="628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U-Do-it  Examples where we minimize formal charge or simply break octet rule (continued)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4229100"/>
            <a:ext cx="6915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will be the </a:t>
            </a:r>
            <a:r>
              <a:rPr lang="en-US" sz="3000" b="1" dirty="0">
                <a:solidFill>
                  <a:srgbClr val="FF0000"/>
                </a:solidFill>
              </a:rPr>
              <a:t>P-O </a:t>
            </a:r>
            <a:r>
              <a:rPr lang="en-US" sz="3000" b="1" dirty="0"/>
              <a:t>bond order in </a:t>
            </a:r>
            <a:r>
              <a:rPr lang="en-US" sz="3000" b="1" dirty="0">
                <a:solidFill>
                  <a:srgbClr val="FF0000"/>
                </a:solidFill>
              </a:rPr>
              <a:t>PO</a:t>
            </a:r>
            <a:r>
              <a:rPr lang="en-US" sz="3000" b="1" baseline="-25000" dirty="0">
                <a:solidFill>
                  <a:srgbClr val="FF0000"/>
                </a:solidFill>
              </a:rPr>
              <a:t>4</a:t>
            </a:r>
            <a:r>
              <a:rPr lang="en-US" sz="3000" b="1" baseline="30000" dirty="0">
                <a:solidFill>
                  <a:srgbClr val="FF0000"/>
                </a:solidFill>
              </a:rPr>
              <a:t>3-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0" y="1828801"/>
            <a:ext cx="502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b)  H</a:t>
            </a:r>
            <a:r>
              <a:rPr lang="en-US" sz="4500" b="1" baseline="-25000" dirty="0">
                <a:solidFill>
                  <a:srgbClr val="FF0000"/>
                </a:solidFill>
              </a:rPr>
              <a:t>3</a:t>
            </a:r>
            <a:r>
              <a:rPr lang="en-US" sz="4500" b="1" dirty="0">
                <a:solidFill>
                  <a:srgbClr val="FF0000"/>
                </a:solidFill>
              </a:rPr>
              <a:t>PO</a:t>
            </a:r>
            <a:r>
              <a:rPr lang="en-US" sz="4500" b="1" baseline="-25000" dirty="0">
                <a:solidFill>
                  <a:srgbClr val="FF0000"/>
                </a:solidFill>
              </a:rPr>
              <a:t>4</a:t>
            </a:r>
            <a:r>
              <a:rPr lang="en-US" sz="4500" b="1" dirty="0">
                <a:solidFill>
                  <a:srgbClr val="FF0000"/>
                </a:solidFill>
              </a:rPr>
              <a:t>    PO</a:t>
            </a:r>
            <a:r>
              <a:rPr lang="en-US" sz="4500" b="1" baseline="-25000" dirty="0">
                <a:solidFill>
                  <a:srgbClr val="FF0000"/>
                </a:solidFill>
              </a:rPr>
              <a:t>4</a:t>
            </a:r>
            <a:r>
              <a:rPr lang="en-US" sz="4500" b="1" baseline="30000" dirty="0">
                <a:solidFill>
                  <a:srgbClr val="FF0000"/>
                </a:solidFill>
              </a:rPr>
              <a:t>3-</a:t>
            </a:r>
            <a:endParaRPr lang="en-US" sz="4500" dirty="0"/>
          </a:p>
        </p:txBody>
      </p:sp>
      <p:sp>
        <p:nvSpPr>
          <p:cNvPr id="9" name="TextBox 8"/>
          <p:cNvSpPr txBox="1"/>
          <p:nvPr/>
        </p:nvSpPr>
        <p:spPr>
          <a:xfrm>
            <a:off x="4514850" y="4914901"/>
            <a:ext cx="32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5/4 =1.25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857500" y="2743201"/>
          <a:ext cx="1657350" cy="158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hemSketch" r:id="rId4" imgW="1993392" imgH="1901952" progId="ACD.ChemSketch.20">
                  <p:embed/>
                </p:oleObj>
              </mc:Choice>
              <mc:Fallback>
                <p:oleObj name="ChemSketch" r:id="rId4" imgW="1993392" imgH="190195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743201"/>
                        <a:ext cx="1657350" cy="1580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972051" y="2743201"/>
          <a:ext cx="1444228" cy="144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hemSketch" r:id="rId6" imgW="1926336" imgH="1923288" progId="ACD.ChemSketch.20">
                  <p:embed/>
                </p:oleObj>
              </mc:Choice>
              <mc:Fallback>
                <p:oleObj name="ChemSketch" r:id="rId6" imgW="1926336" imgH="192328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1" y="2743201"/>
                        <a:ext cx="1444228" cy="1441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6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0" y="2000251"/>
            <a:ext cx="5543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c) HClO</a:t>
            </a:r>
            <a:r>
              <a:rPr lang="en-US" sz="4500" b="1" baseline="-25000" dirty="0">
                <a:solidFill>
                  <a:srgbClr val="FF0000"/>
                </a:solidFill>
              </a:rPr>
              <a:t>4</a:t>
            </a:r>
            <a:r>
              <a:rPr lang="en-US" sz="4500" b="1" dirty="0">
                <a:solidFill>
                  <a:srgbClr val="FF0000"/>
                </a:solidFill>
              </a:rPr>
              <a:t>         ClO</a:t>
            </a:r>
            <a:r>
              <a:rPr lang="en-US" sz="4500" b="1" baseline="-25000" dirty="0">
                <a:solidFill>
                  <a:srgbClr val="FF0000"/>
                </a:solidFill>
              </a:rPr>
              <a:t>4</a:t>
            </a:r>
            <a:r>
              <a:rPr lang="en-US" sz="4500" b="1" baseline="30000" dirty="0">
                <a:solidFill>
                  <a:srgbClr val="FF0000"/>
                </a:solidFill>
              </a:rPr>
              <a:t>1-</a:t>
            </a:r>
            <a:r>
              <a:rPr lang="en-US" sz="45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450" y="41719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will be the </a:t>
            </a:r>
            <a:r>
              <a:rPr lang="en-US" sz="3000" b="1" dirty="0" err="1">
                <a:solidFill>
                  <a:srgbClr val="FF0000"/>
                </a:solidFill>
              </a:rPr>
              <a:t>Cl</a:t>
            </a:r>
            <a:r>
              <a:rPr lang="en-US" sz="3000" b="1" dirty="0">
                <a:solidFill>
                  <a:srgbClr val="FF0000"/>
                </a:solidFill>
              </a:rPr>
              <a:t>-O</a:t>
            </a:r>
            <a:r>
              <a:rPr lang="en-US" sz="3000" b="1" dirty="0"/>
              <a:t> bond order in </a:t>
            </a:r>
            <a:r>
              <a:rPr lang="en-US" sz="3000" b="1" dirty="0">
                <a:solidFill>
                  <a:srgbClr val="FF0000"/>
                </a:solidFill>
              </a:rPr>
              <a:t>ClO</a:t>
            </a:r>
            <a:r>
              <a:rPr lang="en-US" sz="3000" b="1" baseline="-25000" dirty="0">
                <a:solidFill>
                  <a:srgbClr val="FF0000"/>
                </a:solidFill>
              </a:rPr>
              <a:t>4</a:t>
            </a:r>
            <a:r>
              <a:rPr lang="en-US" sz="3000" b="1" baseline="30000" dirty="0">
                <a:solidFill>
                  <a:srgbClr val="FF0000"/>
                </a:solidFill>
              </a:rPr>
              <a:t>-</a:t>
            </a:r>
            <a:r>
              <a:rPr lang="en-US" sz="3000" b="1" dirty="0"/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4450" y="1085850"/>
            <a:ext cx="628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U-Do-it  Examples where we minimize formal charge or simply break octet rule (continued)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0" y="4686301"/>
            <a:ext cx="25717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7/4 =1.75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571750" y="2686051"/>
          <a:ext cx="1485900" cy="150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hemSketch" r:id="rId4" imgW="1679448" imgH="1706880" progId="ACD.ChemSketch.20">
                  <p:embed/>
                </p:oleObj>
              </mc:Choice>
              <mc:Fallback>
                <p:oleObj name="ChemSketch" r:id="rId4" imgW="1679448" imgH="1706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686051"/>
                        <a:ext cx="1485900" cy="1509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857751" y="2734873"/>
          <a:ext cx="1307306" cy="140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hemSketch" r:id="rId6" imgW="1591056" imgH="1706880" progId="ACD.ChemSketch.20">
                  <p:embed/>
                </p:oleObj>
              </mc:Choice>
              <mc:Fallback>
                <p:oleObj name="ChemSketch" r:id="rId6" imgW="1591056" imgH="1706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1" y="2734873"/>
                        <a:ext cx="1307306" cy="140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4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200150"/>
            <a:ext cx="7658100" cy="857250"/>
          </a:xfrm>
        </p:spPr>
        <p:txBody>
          <a:bodyPr/>
          <a:lstStyle/>
          <a:p>
            <a:pPr algn="l"/>
            <a:r>
              <a:rPr lang="en-US" sz="2700" b="1" dirty="0"/>
              <a:t> 2) s and d undergo filled/half-filled/empty</a:t>
            </a:r>
            <a:br>
              <a:rPr lang="en-US" sz="2700" b="1" dirty="0"/>
            </a:br>
            <a:r>
              <a:rPr lang="en-US" sz="2700" b="1" dirty="0"/>
              <a:t>      rearrangements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485900" y="2114551"/>
            <a:ext cx="857250" cy="5078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b="1" dirty="0"/>
              <a:t>Cr</a:t>
            </a:r>
            <a:r>
              <a:rPr lang="en-US" sz="2700" b="1" baseline="30000" dirty="0"/>
              <a:t>+1</a:t>
            </a:r>
            <a:endParaRPr lang="en-US" sz="2700" b="1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371850" y="2743201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[</a:t>
            </a:r>
            <a:r>
              <a:rPr lang="en-US" sz="2400" dirty="0" err="1"/>
              <a:t>Ar</a:t>
            </a:r>
            <a:r>
              <a:rPr lang="en-US" sz="2400" dirty="0"/>
              <a:t>] </a:t>
            </a:r>
            <a:r>
              <a:rPr lang="en-US" sz="2400" b="1" dirty="0">
                <a:solidFill>
                  <a:srgbClr val="3333CC"/>
                </a:solidFill>
              </a:rPr>
              <a:t>3d</a:t>
            </a:r>
            <a:r>
              <a:rPr lang="en-US" sz="2400" b="1" baseline="30000" dirty="0">
                <a:solidFill>
                  <a:srgbClr val="3333CC"/>
                </a:solidFill>
              </a:rPr>
              <a:t>4 </a:t>
            </a:r>
            <a:r>
              <a:rPr lang="en-US" sz="2400" b="1" dirty="0">
                <a:solidFill>
                  <a:srgbClr val="FF0000"/>
                </a:solidFill>
              </a:rPr>
              <a:t>4s</a:t>
            </a:r>
            <a:r>
              <a:rPr lang="en-US" sz="24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3657600" y="2514600"/>
            <a:ext cx="685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543300" y="2457450"/>
            <a:ext cx="800100" cy="1028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257800" y="2743200"/>
            <a:ext cx="2000250" cy="46166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[</a:t>
            </a:r>
            <a:r>
              <a:rPr lang="en-US" sz="2400" dirty="0" err="1"/>
              <a:t>Ar</a:t>
            </a:r>
            <a:r>
              <a:rPr lang="en-US" sz="2400" dirty="0"/>
              <a:t>] </a:t>
            </a:r>
            <a:r>
              <a:rPr lang="en-US" sz="2400" b="1" dirty="0">
                <a:solidFill>
                  <a:srgbClr val="3333CC"/>
                </a:solidFill>
              </a:rPr>
              <a:t>3d</a:t>
            </a:r>
            <a:r>
              <a:rPr lang="en-US" sz="2400" b="1" baseline="30000" dirty="0">
                <a:solidFill>
                  <a:srgbClr val="3333CC"/>
                </a:solidFill>
              </a:rPr>
              <a:t>5 </a:t>
            </a:r>
            <a:r>
              <a:rPr lang="en-US" sz="2400" b="1" dirty="0">
                <a:solidFill>
                  <a:srgbClr val="FF0000"/>
                </a:solidFill>
              </a:rPr>
              <a:t>4s</a:t>
            </a:r>
            <a:r>
              <a:rPr lang="en-US" sz="2400" b="1" baseline="30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371850" y="4743450"/>
            <a:ext cx="1885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STILL WRONG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429250" y="3257551"/>
            <a:ext cx="2457450" cy="161582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RIGHT based on chemistry </a:t>
            </a:r>
            <a:r>
              <a:rPr lang="en-US" sz="2400" b="1" i="1" dirty="0"/>
              <a:t>and </a:t>
            </a:r>
            <a:r>
              <a:rPr lang="en-US" sz="2400" b="1" dirty="0"/>
              <a:t>spectroscopy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57300" y="2800351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[</a:t>
            </a:r>
            <a:r>
              <a:rPr lang="en-US" sz="2400" dirty="0" err="1"/>
              <a:t>Ar</a:t>
            </a:r>
            <a:r>
              <a:rPr lang="en-US" sz="2400" dirty="0"/>
              <a:t>] </a:t>
            </a:r>
            <a:r>
              <a:rPr lang="en-US" sz="2400" b="1" dirty="0">
                <a:solidFill>
                  <a:srgbClr val="FF0000"/>
                </a:solidFill>
              </a:rPr>
              <a:t>4s</a:t>
            </a:r>
            <a:r>
              <a:rPr lang="en-US" sz="2400" b="1" baseline="30000" dirty="0">
                <a:solidFill>
                  <a:srgbClr val="FF0000"/>
                </a:solidFill>
              </a:rPr>
              <a:t>2 </a:t>
            </a:r>
            <a:r>
              <a:rPr lang="en-US" sz="2400" b="1" dirty="0">
                <a:solidFill>
                  <a:srgbClr val="3333CC"/>
                </a:solidFill>
              </a:rPr>
              <a:t>3d</a:t>
            </a:r>
            <a:r>
              <a:rPr lang="en-US" sz="2400" b="1" baseline="30000" dirty="0">
                <a:solidFill>
                  <a:srgbClr val="3333CC"/>
                </a:solidFill>
              </a:rPr>
              <a:t>3</a:t>
            </a:r>
            <a:r>
              <a:rPr lang="en-US" sz="2400" dirty="0"/>
              <a:t> 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2800350" y="3028950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1828800" y="2571750"/>
            <a:ext cx="0" cy="34290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485900" y="3257550"/>
            <a:ext cx="12573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Periodic Table predicts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314700" y="3600450"/>
            <a:ext cx="125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143250" y="3486150"/>
            <a:ext cx="21717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Corrected for chemistry by d-switching 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1714500" y="5086350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279595" y="395584"/>
            <a:ext cx="555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d-electron variations (continued)</a:t>
            </a:r>
          </a:p>
        </p:txBody>
      </p:sp>
    </p:spTree>
    <p:extLst>
      <p:ext uri="{BB962C8B-B14F-4D97-AF65-F5344CB8AC3E}">
        <p14:creationId xmlns:p14="http://schemas.microsoft.com/office/powerpoint/2010/main" val="23822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/>
      <p:bldP spid="60421" grpId="0" animBg="1"/>
      <p:bldP spid="60422" grpId="0" animBg="1"/>
      <p:bldP spid="60423" grpId="0" animBg="1"/>
      <p:bldP spid="60424" grpId="0"/>
      <p:bldP spid="60425" grpId="0" animBg="1"/>
      <p:bldP spid="60426" grpId="0"/>
      <p:bldP spid="60427" grpId="0" animBg="1"/>
      <p:bldP spid="60428" grpId="0" animBg="1"/>
      <p:bldP spid="60429" grpId="0" animBg="1"/>
      <p:bldP spid="6043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7350" y="1143001"/>
            <a:ext cx="6343650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O</a:t>
            </a:r>
            <a:r>
              <a:rPr lang="en-US" sz="3000" baseline="-25000" dirty="0"/>
              <a:t>2</a:t>
            </a:r>
            <a:r>
              <a:rPr lang="en-US" sz="3000" dirty="0"/>
              <a:t>		N</a:t>
            </a:r>
            <a:r>
              <a:rPr lang="en-US" sz="3000" baseline="-25000" dirty="0"/>
              <a:t>2</a:t>
            </a:r>
            <a:r>
              <a:rPr lang="en-US" sz="3000" dirty="0"/>
              <a:t>		CO	</a:t>
            </a:r>
          </a:p>
          <a:p>
            <a:r>
              <a:rPr lang="en-US" sz="3000" dirty="0"/>
              <a:t>  tri,	tetra-atomics  CO</a:t>
            </a:r>
            <a:r>
              <a:rPr lang="en-US" sz="3000" baseline="-25000" dirty="0"/>
              <a:t>2   </a:t>
            </a:r>
            <a:r>
              <a:rPr lang="en-US" sz="3000" dirty="0"/>
              <a:t>	H</a:t>
            </a:r>
            <a:r>
              <a:rPr lang="en-US" sz="3000" baseline="-25000" dirty="0"/>
              <a:t>2</a:t>
            </a:r>
            <a:r>
              <a:rPr lang="en-US" sz="3000" dirty="0"/>
              <a:t>O	      SOCl</a:t>
            </a:r>
            <a:r>
              <a:rPr lang="en-US" sz="3000" baseline="-25000" dirty="0"/>
              <a:t>2</a:t>
            </a:r>
          </a:p>
          <a:p>
            <a:r>
              <a:rPr lang="en-US" sz="3000" dirty="0"/>
              <a:t>   oxyanions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dirty="0"/>
              <a:t>	CO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dirty="0"/>
              <a:t>	    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  <a:p>
            <a:r>
              <a:rPr lang="en-US" sz="3000" dirty="0"/>
              <a:t>Non-Lewis octet 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          </a:t>
            </a:r>
            <a:r>
              <a:rPr lang="en-US" sz="3000" dirty="0"/>
              <a:t>SO</a:t>
            </a:r>
            <a:r>
              <a:rPr lang="en-US" sz="3000" baseline="-25000" dirty="0"/>
              <a:t>3</a:t>
            </a:r>
            <a:r>
              <a:rPr lang="en-US" sz="3000" dirty="0"/>
              <a:t>     PF</a:t>
            </a:r>
            <a:r>
              <a:rPr lang="en-US" sz="3000" baseline="-25000" dirty="0"/>
              <a:t>5</a:t>
            </a:r>
            <a:r>
              <a:rPr lang="en-US" sz="3000" dirty="0"/>
              <a:t>     SF</a:t>
            </a:r>
            <a:r>
              <a:rPr lang="en-US" sz="3000" baseline="-25000" dirty="0"/>
              <a:t>6</a:t>
            </a:r>
            <a:endParaRPr lang="en-US" sz="21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3343275" y="4351841"/>
            <a:ext cx="24288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MORE…??</a:t>
            </a:r>
          </a:p>
        </p:txBody>
      </p:sp>
    </p:spTree>
    <p:extLst>
      <p:ext uri="{BB962C8B-B14F-4D97-AF65-F5344CB8AC3E}">
        <p14:creationId xmlns:p14="http://schemas.microsoft.com/office/powerpoint/2010/main" val="1816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42950"/>
            <a:ext cx="5829300" cy="857250"/>
          </a:xfrm>
        </p:spPr>
        <p:txBody>
          <a:bodyPr/>
          <a:lstStyle/>
          <a:p>
            <a:r>
              <a:rPr lang="en-US" sz="2100" b="1" dirty="0">
                <a:solidFill>
                  <a:srgbClr val="FF0000"/>
                </a:solidFill>
              </a:rPr>
              <a:t>Pigeonhole</a:t>
            </a:r>
            <a:r>
              <a:rPr lang="en-US" sz="2100" b="1" baseline="30000" dirty="0">
                <a:solidFill>
                  <a:srgbClr val="FF0000"/>
                </a:solidFill>
              </a:rPr>
              <a:t>1</a:t>
            </a:r>
            <a:r>
              <a:rPr lang="en-US" sz="2100" b="1" dirty="0">
                <a:solidFill>
                  <a:srgbClr val="FF0000"/>
                </a:solidFill>
              </a:rPr>
              <a:t> representation of  electrons </a:t>
            </a:r>
            <a:br>
              <a:rPr lang="en-US" sz="2100" b="1" dirty="0">
                <a:solidFill>
                  <a:srgbClr val="FF0000"/>
                </a:solidFill>
              </a:rPr>
            </a:b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571750" y="2228851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[</a:t>
            </a:r>
            <a:r>
              <a:rPr lang="en-US" sz="2400" dirty="0" err="1"/>
              <a:t>Ar</a:t>
            </a:r>
            <a:r>
              <a:rPr lang="en-US" sz="2400" dirty="0"/>
              <a:t>] </a:t>
            </a:r>
            <a:r>
              <a:rPr lang="en-US" sz="2400" b="1" dirty="0">
                <a:solidFill>
                  <a:srgbClr val="3333CC"/>
                </a:solidFill>
              </a:rPr>
              <a:t>3d</a:t>
            </a:r>
            <a:r>
              <a:rPr lang="en-US" sz="2400" b="1" baseline="30000" dirty="0">
                <a:solidFill>
                  <a:srgbClr val="3333CC"/>
                </a:solidFill>
              </a:rPr>
              <a:t>4 </a:t>
            </a:r>
            <a:r>
              <a:rPr lang="en-US" sz="2400" b="1" dirty="0">
                <a:solidFill>
                  <a:srgbClr val="FF0000"/>
                </a:solidFill>
              </a:rPr>
              <a:t>4s</a:t>
            </a:r>
            <a:r>
              <a:rPr lang="en-US" sz="24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11210" y="2088864"/>
            <a:ext cx="108585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300" dirty="0"/>
              <a:t>Cr</a:t>
            </a:r>
            <a:r>
              <a:rPr lang="en-US" sz="3300" baseline="30000" dirty="0"/>
              <a:t>+</a:t>
            </a:r>
            <a:r>
              <a:rPr lang="en-US" sz="3300" dirty="0"/>
              <a:t> </a:t>
            </a:r>
            <a:r>
              <a:rPr lang="en-US" sz="1800" dirty="0"/>
              <a:t>  =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885950" y="1485901"/>
            <a:ext cx="2514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100" b="1" i="1" dirty="0"/>
              <a:t>As implied by Table</a:t>
            </a:r>
          </a:p>
          <a:p>
            <a:pPr fontAlgn="base">
              <a:spcAft>
                <a:spcPct val="0"/>
              </a:spcAft>
            </a:pPr>
            <a:r>
              <a:rPr lang="en-US" sz="2100" b="1" i="1" dirty="0"/>
              <a:t> + chemical reversal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515100" y="2971801"/>
            <a:ext cx="457200" cy="41549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dirty="0">
                <a:solidFill>
                  <a:srgbClr val="FF0000"/>
                </a:solidFill>
              </a:rPr>
              <a:t>4s</a:t>
            </a:r>
            <a:r>
              <a:rPr lang="en-US" sz="1800" dirty="0"/>
              <a:t> 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800600" y="3028951"/>
            <a:ext cx="514350" cy="4154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3333CC"/>
                </a:solidFill>
              </a:rPr>
              <a:t>3d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6743700" y="3543300"/>
            <a:ext cx="0" cy="2286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371600" y="3314701"/>
            <a:ext cx="1371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</a:rPr>
              <a:t>Pigeonhole representation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V="1">
            <a:off x="5543550" y="3543300"/>
            <a:ext cx="0" cy="2286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4229100" y="3486150"/>
            <a:ext cx="0" cy="28575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4686300" y="3486150"/>
            <a:ext cx="0" cy="28575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5086350" y="3486150"/>
            <a:ext cx="0" cy="28575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050886" y="351710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1485900" y="3886200"/>
            <a:ext cx="6172200" cy="96949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70C0"/>
                </a:solidFill>
              </a:rPr>
              <a:t>D switch</a:t>
            </a:r>
            <a:r>
              <a:rPr lang="en-US" sz="1800" b="1" dirty="0"/>
              <a:t> </a:t>
            </a:r>
            <a:r>
              <a:rPr lang="en-US" sz="1800" b="1" dirty="0"/>
              <a:t>rule</a:t>
            </a:r>
            <a:r>
              <a:rPr lang="en-US" sz="1800" dirty="0"/>
              <a:t>: </a:t>
            </a:r>
            <a:r>
              <a:rPr lang="en-US" sz="1800" b="1" dirty="0">
                <a:solidFill>
                  <a:srgbClr val="FF0000"/>
                </a:solidFill>
              </a:rPr>
              <a:t>s</a:t>
            </a:r>
            <a:r>
              <a:rPr lang="en-US" sz="1800" b="1" dirty="0"/>
              <a:t> and </a:t>
            </a:r>
            <a:r>
              <a:rPr lang="en-US" sz="1800" b="1" dirty="0">
                <a:solidFill>
                  <a:srgbClr val="0070C0"/>
                </a:solidFill>
              </a:rPr>
              <a:t>d</a:t>
            </a:r>
            <a:r>
              <a:rPr lang="en-US" sz="1800" b="1" dirty="0"/>
              <a:t> electrons in valence shell move around to produce </a:t>
            </a:r>
            <a:r>
              <a:rPr lang="en-US" sz="2100" b="1" u="sng" dirty="0"/>
              <a:t>filled,</a:t>
            </a:r>
            <a:r>
              <a:rPr lang="en-US" sz="1800" b="1" dirty="0"/>
              <a:t> </a:t>
            </a:r>
            <a:r>
              <a:rPr lang="en-US" sz="2100" b="1" i="1" u="sng" dirty="0"/>
              <a:t>half-filled</a:t>
            </a:r>
            <a:r>
              <a:rPr lang="en-US" sz="1800" b="1" dirty="0"/>
              <a:t> and/or </a:t>
            </a:r>
            <a:r>
              <a:rPr lang="en-US" sz="2100" b="1" i="1" u="sng" dirty="0">
                <a:solidFill>
                  <a:srgbClr val="FF0000"/>
                </a:solidFill>
              </a:rPr>
              <a:t>empty</a:t>
            </a:r>
            <a:r>
              <a:rPr lang="en-US" sz="2100" b="1" dirty="0"/>
              <a:t> </a:t>
            </a:r>
            <a:r>
              <a:rPr lang="en-US" sz="1800" b="1" dirty="0"/>
              <a:t>orbitals in order to attain a more stable atom.</a:t>
            </a: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3943350" y="5143500"/>
            <a:ext cx="0" cy="28575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4343400" y="5143500"/>
            <a:ext cx="0" cy="28575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V="1">
            <a:off x="4743450" y="5143500"/>
            <a:ext cx="0" cy="28575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5143500" y="5143500"/>
            <a:ext cx="0" cy="28575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1371600" y="5029201"/>
            <a:ext cx="1543050" cy="78483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 dirty="0"/>
              <a:t>Corrected for </a:t>
            </a:r>
            <a:r>
              <a:rPr lang="en-US" sz="1500" b="1" dirty="0" err="1"/>
              <a:t>filled,half</a:t>
            </a:r>
            <a:r>
              <a:rPr lang="en-US" sz="1500" b="1" dirty="0"/>
              <a:t>-filled, empty rule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5029200" y="2228851"/>
            <a:ext cx="2171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]3</a:t>
            </a:r>
            <a:r>
              <a:rPr lang="en-US" sz="2400" b="1" dirty="0">
                <a:solidFill>
                  <a:srgbClr val="0000FF"/>
                </a:solidFill>
              </a:rPr>
              <a:t>d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r>
              <a:rPr lang="en-US" sz="2400" baseline="300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4s</a:t>
            </a:r>
            <a:r>
              <a:rPr lang="en-US" sz="2400" b="1" baseline="30000" dirty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1650" y="2628901"/>
            <a:ext cx="61150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</a:rPr>
              <a:t>*</a:t>
            </a:r>
            <a:r>
              <a:rPr lang="en-US" sz="1800" b="1" dirty="0">
                <a:solidFill>
                  <a:srgbClr val="FF0000"/>
                </a:solidFill>
              </a:rPr>
              <a:t>This final moving around applies only for transition metals</a:t>
            </a:r>
          </a:p>
        </p:txBody>
      </p:sp>
      <p:sp>
        <p:nvSpPr>
          <p:cNvPr id="27" name="Oval 26"/>
          <p:cNvSpPr/>
          <p:nvPr/>
        </p:nvSpPr>
        <p:spPr>
          <a:xfrm>
            <a:off x="5429250" y="348615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629400" y="3543300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72050" y="348615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72000" y="348615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14800" y="348615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14750" y="348615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29050" y="514350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29100" y="514350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572000" y="514350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72050" y="514350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14950" y="5143500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29400" y="5143500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86300" y="1543051"/>
            <a:ext cx="2914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i="1" u="sng" dirty="0"/>
              <a:t>After</a:t>
            </a:r>
            <a:r>
              <a:rPr lang="en-US" sz="2100" b="1" i="1" dirty="0"/>
              <a:t>  fill, half-filled, empty correction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229100" y="2457450"/>
            <a:ext cx="742950" cy="119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3657600" y="2171700"/>
            <a:ext cx="337559" cy="190145"/>
          </a:xfrm>
          <a:custGeom>
            <a:avLst/>
            <a:gdLst>
              <a:gd name="connsiteX0" fmla="*/ 427290 w 450078"/>
              <a:gd name="connsiteY0" fmla="*/ 202251 h 253526"/>
              <a:gd name="connsiteX1" fmla="*/ 418744 w 450078"/>
              <a:gd name="connsiteY1" fmla="*/ 65518 h 253526"/>
              <a:gd name="connsiteX2" fmla="*/ 239283 w 450078"/>
              <a:gd name="connsiteY2" fmla="*/ 31335 h 253526"/>
              <a:gd name="connsiteX3" fmla="*/ 0 w 450078"/>
              <a:gd name="connsiteY3" fmla="*/ 253526 h 25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78" h="253526">
                <a:moveTo>
                  <a:pt x="427290" y="202251"/>
                </a:moveTo>
                <a:cubicBezTo>
                  <a:pt x="438684" y="148127"/>
                  <a:pt x="450078" y="94004"/>
                  <a:pt x="418744" y="65518"/>
                </a:cubicBezTo>
                <a:cubicBezTo>
                  <a:pt x="387410" y="37032"/>
                  <a:pt x="309074" y="0"/>
                  <a:pt x="239283" y="31335"/>
                </a:cubicBezTo>
                <a:cubicBezTo>
                  <a:pt x="169492" y="62670"/>
                  <a:pt x="0" y="253526"/>
                  <a:pt x="0" y="253526"/>
                </a:cubicBezTo>
              </a:path>
            </a:pathLst>
          </a:cu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28950" y="1200150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baseline="30000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Called orbital diagrams in text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7500" y="3418286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[</a:t>
            </a:r>
            <a:r>
              <a:rPr lang="en-US" sz="2700" dirty="0" err="1"/>
              <a:t>Ar</a:t>
            </a:r>
            <a:r>
              <a:rPr lang="en-US" sz="2700" dirty="0"/>
              <a:t>]</a:t>
            </a:r>
            <a:endParaRPr lang="en-US" sz="2700" dirty="0"/>
          </a:p>
        </p:txBody>
      </p:sp>
      <p:sp>
        <p:nvSpPr>
          <p:cNvPr id="3" name="Rectangle 2"/>
          <p:cNvSpPr/>
          <p:nvPr/>
        </p:nvSpPr>
        <p:spPr>
          <a:xfrm>
            <a:off x="3045860" y="5029201"/>
            <a:ext cx="7809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/>
              <a:t>[</a:t>
            </a:r>
            <a:r>
              <a:rPr lang="en-US" sz="2700" dirty="0" err="1"/>
              <a:t>Ar</a:t>
            </a:r>
            <a:r>
              <a:rPr lang="en-US" sz="27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127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4 -0.00138 C 0.03568 -0.003 0.02435 -0.00463 0.01341 -0.00023 C 0.00456 0.00787 0.01758 -0.00347 0.00677 0.00371 C -0.00833 0.01389 0.00417 0.00764 -0.00378 0.01135 C -0.00794 0.01899 -0.01419 0.02338 -0.02083 0.02662 C -0.0224 0.03218 -0.02513 0.03658 -0.0276 0.04167 C -0.02943 0.05047 -0.02682 0.03982 -0.03138 0.05186 C -0.03203 0.05371 -0.03294 0.06088 -0.03333 0.06204 C -0.03398 0.06482 -0.03711 0.0713 -0.03802 0.07338 C -0.03867 0.0801 -0.03984 0.08612 -0.04076 0.0926 C -0.04036 0.12176 -0.03984 0.15093 -0.03984 0.17987 C -0.03984 0.21621 -0.0375 0.20649 -0.0418 0.22176 C -0.04284 0.23287 -0.04245 0.25186 -0.04948 0.25996 C -0.05495 0.26667 -0.06224 0.27037 -0.06745 0.27778 C -0.07214 0.27454 -0.07682 0.27223 -0.08177 0.27014 C -0.08437 0.26899 -0.08932 0.26621 -0.08932 0.26644 C -0.09232 0.2632 -0.0944 0.25834 -0.09805 0.25741 C -0.10326 0.25602 -0.10781 0.25487 -0.11224 0.25093 C -0.12266 0.25186 -0.13125 0.25209 -0.13984 0.25996 C -0.14232 0.26991 -0.13984 0.29237 -0.13984 0.30186 " pathEditMode="relative" rAng="0" ptsTypes="AAAAAAAAAAAAAAAAAAAA">
                                      <p:cBhvr>
                                        <p:cTn id="123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  <p:bldP spid="62471" grpId="0" animBg="1"/>
      <p:bldP spid="62472" grpId="0" animBg="1"/>
      <p:bldP spid="62473" grpId="0" animBg="1"/>
      <p:bldP spid="62473" grpId="1" animBg="1"/>
      <p:bldP spid="62474" grpId="0"/>
      <p:bldP spid="62475" grpId="0" animBg="1"/>
      <p:bldP spid="62476" grpId="0" animBg="1"/>
      <p:bldP spid="62477" grpId="0" animBg="1"/>
      <p:bldP spid="62478" grpId="0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7" grpId="0" animBg="1"/>
      <p:bldP spid="62489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/>
      <p:bldP spid="46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107830" y="1363688"/>
            <a:ext cx="6836899" cy="193899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70C0"/>
                </a:solidFill>
              </a:rPr>
              <a:t>d</a:t>
            </a:r>
            <a:r>
              <a:rPr lang="en-US" sz="3000" b="1" dirty="0"/>
              <a:t> </a:t>
            </a:r>
            <a:r>
              <a:rPr lang="en-US" sz="3000" b="1" dirty="0"/>
              <a:t>switch rule</a:t>
            </a:r>
            <a:r>
              <a:rPr lang="en-US" sz="3000" dirty="0"/>
              <a:t>: </a:t>
            </a:r>
            <a:r>
              <a:rPr lang="en-US" sz="3000" b="1" dirty="0">
                <a:solidFill>
                  <a:srgbClr val="FF0000"/>
                </a:solidFill>
              </a:rPr>
              <a:t>s</a:t>
            </a:r>
            <a:r>
              <a:rPr lang="en-US" sz="3000" b="1" dirty="0"/>
              <a:t> and </a:t>
            </a:r>
            <a:r>
              <a:rPr lang="en-US" sz="3000" b="1" dirty="0">
                <a:solidFill>
                  <a:srgbClr val="0070C0"/>
                </a:solidFill>
              </a:rPr>
              <a:t>d</a:t>
            </a:r>
            <a:r>
              <a:rPr lang="en-US" sz="3000" b="1" dirty="0"/>
              <a:t> electrons in valence shell move around to produce </a:t>
            </a:r>
            <a:r>
              <a:rPr lang="en-US" sz="3000" b="1" u="sng" dirty="0"/>
              <a:t>filled,</a:t>
            </a:r>
            <a:r>
              <a:rPr lang="en-US" sz="3000" b="1" dirty="0"/>
              <a:t> </a:t>
            </a:r>
            <a:r>
              <a:rPr lang="en-US" sz="3000" b="1" i="1" u="sng" dirty="0"/>
              <a:t>half-filled</a:t>
            </a:r>
            <a:r>
              <a:rPr lang="en-US" sz="3000" b="1" dirty="0"/>
              <a:t> and/or </a:t>
            </a:r>
            <a:r>
              <a:rPr lang="en-US" sz="3000" b="1" i="1" u="sng" dirty="0">
                <a:solidFill>
                  <a:srgbClr val="FF0000"/>
                </a:solidFill>
              </a:rPr>
              <a:t>empty</a:t>
            </a:r>
            <a:r>
              <a:rPr lang="en-US" sz="3000" b="1" dirty="0"/>
              <a:t> orbitals in order to attain a more stable atom.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053" y="3750382"/>
            <a:ext cx="4146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element only has s and p….it means no switching….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6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403640" y="1656905"/>
            <a:ext cx="58339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sz="1800" b="1" dirty="0"/>
              <a:t>Write the correct, pigeonhole diagrams for the transition </a:t>
            </a:r>
          </a:p>
          <a:p>
            <a:pPr marL="342900" indent="-342900">
              <a:spcBef>
                <a:spcPct val="0"/>
              </a:spcBef>
            </a:pPr>
            <a:r>
              <a:rPr lang="en-US" sz="1800" b="1" dirty="0"/>
              <a:t>       metal species below</a:t>
            </a:r>
          </a:p>
          <a:p>
            <a:pPr marL="342900" indent="-342900">
              <a:spcBef>
                <a:spcPct val="0"/>
              </a:spcBef>
            </a:pPr>
            <a:endParaRPr lang="en-US" sz="1800" dirty="0"/>
          </a:p>
          <a:p>
            <a:pPr marL="342900" indent="-342900">
              <a:spcBef>
                <a:spcPct val="0"/>
              </a:spcBef>
            </a:pPr>
            <a:r>
              <a:rPr lang="en-US" sz="1800" dirty="0"/>
              <a:t>a)  Cr </a:t>
            </a:r>
          </a:p>
          <a:p>
            <a:pPr marL="342900" indent="-342900">
              <a:spcBef>
                <a:spcPct val="0"/>
              </a:spcBef>
            </a:pPr>
            <a:endParaRPr lang="en-US" sz="1800" dirty="0"/>
          </a:p>
          <a:p>
            <a:pPr marL="342900" indent="-342900">
              <a:spcBef>
                <a:spcPct val="0"/>
              </a:spcBef>
              <a:buFontTx/>
              <a:buAutoNum type="alphaLcParenR" startAt="2"/>
            </a:pPr>
            <a:r>
              <a:rPr lang="en-US" sz="1800" dirty="0"/>
              <a:t>Ni</a:t>
            </a:r>
          </a:p>
          <a:p>
            <a:pPr marL="342900" indent="-342900">
              <a:spcBef>
                <a:spcPct val="0"/>
              </a:spcBef>
              <a:buFontTx/>
              <a:buAutoNum type="alphaLcParenR" startAt="2"/>
            </a:pPr>
            <a:endParaRPr lang="en-US" sz="1800" dirty="0"/>
          </a:p>
          <a:p>
            <a:pPr marL="342900" indent="-342900">
              <a:spcBef>
                <a:spcPct val="0"/>
              </a:spcBef>
              <a:buFontTx/>
              <a:buAutoNum type="alphaLcParenR" startAt="2"/>
            </a:pPr>
            <a:r>
              <a:rPr lang="en-US" sz="1800" dirty="0"/>
              <a:t>Ag</a:t>
            </a:r>
            <a:r>
              <a:rPr lang="en-US" sz="1800" baseline="30000" dirty="0"/>
              <a:t>+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485900" y="4514851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 remember…rule is applied ONLY with the s &amp; d electron combos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(e.g. transition elements only)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400301"/>
            <a:ext cx="4886325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1" y="2800351"/>
            <a:ext cx="4893469" cy="9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43300"/>
            <a:ext cx="480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067951" y="857251"/>
            <a:ext cx="564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Write </a:t>
            </a:r>
            <a:r>
              <a:rPr lang="en-US" sz="1800" b="1" dirty="0"/>
              <a:t>the correct, pigeonhole diagrams for the transition metal species below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95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67910E46FE7438685DE483B36D9D6C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2EE954A674F4B01B48D0F3F5952B7D1&lt;/guid&gt;&#10;            &lt;repollguid&gt;D701D3556A504BAE9657C85A02FE134E&lt;/repollguid&gt;&#10;            &lt;sourceid&gt;0CCB3992177F4F369C13BC88EDDD1837&lt;/sourceid&gt;&#10;            &lt;questiontext&gt;Which is the best structure for SO32- that satisfies the Lewis octet rule 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34EC521998841CCB018F81666E2B0DD&lt;/guid&gt;&#10;                    &lt;answertext&gt;All single S-O&lt;/answertext&gt;&#10;                    &lt;valuetype&gt;1&lt;/valuetype&gt;&#10;                &lt;/answer&gt;&#10;                &lt;answer&gt;&#10;                    &lt;guid&gt;033F5BDC170E4309BEBE3CFF0B31E950&lt;/guid&gt;&#10;                    &lt;answertext&gt;1 S=O,2 S-O&lt;/answertext&gt;&#10;                    &lt;valuetype&gt;-1&lt;/valuetype&gt;&#10;                &lt;/answer&gt;&#10;                &lt;answer&gt;&#10;                    &lt;guid&gt;46B2E6FAB24E4F82B649664E3EF562D7&lt;/guid&gt;&#10;                    &lt;answertext&gt;2 =O, 1 S-O&lt;/answertext&gt;&#10;                    &lt;valuetype&gt;-1&lt;/valuetype&gt;&#10;                &lt;/answer&gt;&#10;                &lt;answer&gt;&#10;                    &lt;guid&gt;6676BB21FCF6431F8FC1AED7D225BC89&lt;/guid&gt;&#10;                    &lt;answertext&gt;All S=O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67910E46FE7438685DE483B36D9D6C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B8B2AE6E87F40289B225275D998C023&lt;/guid&gt;&#10;            &lt;repollguid&gt;D701D3556A504BAE9657C85A02FE134E&lt;/repollguid&gt;&#10;            &lt;sourceid&gt;0CCB3992177F4F369C13BC88EDDD1837&lt;/sourceid&gt;&#10;            &lt;questiontext&gt;Which is the best structure for PO42- that satisfies the minimize formal charge rule 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34EC521998841CCB018F81666E2B0DD&lt;/guid&gt;&#10;                    &lt;answertext&gt;All single P-O&lt;/answertext&gt;&#10;                    &lt;valuetype&gt;-1&lt;/valuetype&gt;&#10;                &lt;/answer&gt;&#10;                &lt;answer&gt;&#10;                    &lt;guid&gt;C82D31B7F63C4A1DAED26BD96A8B8B8A&lt;/guid&gt;&#10;                    &lt;answertext&gt;1P=O, 3P-O&lt;/answertext&gt;&#10;                    &lt;valuetype&gt;1&lt;/valuetype&gt;&#10;                &lt;/answer&gt;&#10;                &lt;answer&gt;&#10;                    &lt;guid&gt;3BE48876CB704DFEAB736B0938D01C3E&lt;/guid&gt;&#10;                    &lt;answertext&gt;2P=O, 2P-O&lt;/answertext&gt;&#10;                    &lt;valuetype&gt;-1&lt;/valuetype&gt;&#10;                &lt;/answer&gt;&#10;                &lt;answer&gt;&#10;                    &lt;guid&gt;2A03ABF84A3845E9BAAF0578736AE8D5&lt;/guid&gt;&#10;                    &lt;answertext&gt;None of the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EE17039F2E940D8A77A018A328B36B0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8C37E4C814249C68EA7961468B11642&lt;/guid&gt;&#10;            &lt;repollguid&gt;754E91DAC25F4D60AB695D464EFCFEA3&lt;/repollguid&gt;&#10;            &lt;sourceid&gt;EA14DB728BF2489B8DCAE2B1F2345B28&lt;/sourceid&gt;&#10;            &lt;questiontext&gt;What is the correct, abbreviated, d-switched configuration for Cu+1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09E92E2A9A84D2D94663C5622FFC572&lt;/guid&gt;&#10;                    &lt;answertext&gt;[Ar] 4s0 3d10&lt;/answertext&gt;&#10;                    &lt;valuetype&gt;-1&lt;/valuetype&gt;&#10;                &lt;/answer&gt;&#10;                &lt;answer&gt;&#10;                    &lt;guid&gt;B2DDFC5D85E6411F87C10C2EC9C6B1D7&lt;/guid&gt;&#10;                    &lt;answertext&gt;[Ar] 3d9 4s1&lt;/answertext&gt;&#10;                    &lt;valuetype&gt;-1&lt;/valuetype&gt;&#10;                &lt;/answer&gt;&#10;                &lt;answer&gt;&#10;                    &lt;guid&gt;70A17FEB1EDD4FB59E8610F2C8BF62C8&lt;/guid&gt;&#10;                    &lt;answertext&gt;[Ar] 4s13d10&lt;/answertext&gt;&#10;                    &lt;valuetype&gt;-1&lt;/valuetype&gt;&#10;                &lt;/answer&gt;&#10;                &lt;answer&gt;&#10;                    &lt;guid&gt;52A8C330AC084C2BA015730C376DD70A&lt;/guid&gt;&#10;                    &lt;answertext&gt;[Ar] 3d10 4s0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C8CF453B61C4E1D9C89C76DAEE08DB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C332716F7124343B6C16AD072EF5C9A&lt;/guid&gt;&#10;            &lt;repollguid&gt;CDB02B54770D47C8826FABC939C1F2B2&lt;/repollguid&gt;&#10;            &lt;sourceid&gt;6F618D24B5AC461F992F54597BAC12FD&lt;/sourceid&gt;&#10;            &lt;questiontext&gt;Which structure below satisfies the Lewis octet rule for SOBr2 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F4495566A5148119EF99556501F46CD&lt;/guid&gt;&#10;                    &lt;answertext&gt;all single bond&lt;/answertext&gt;&#10;                    &lt;valuetype&gt;1&lt;/valuetype&gt;&#10;                &lt;/answer&gt;&#10;                &lt;answer&gt;&#10;                    &lt;guid&gt;51E00116259946C38CAAFFF49DEC0C3C&lt;/guid&gt;&#10;                    &lt;answertext&gt;S=O  double &lt;/answertext&gt;&#10;                    &lt;valuetype&gt;-1&lt;/valuetype&gt;&#10;                &lt;/answer&gt;&#10;                &lt;answer&gt;&#10;                    &lt;guid&gt;35F57A18CFF2491BBB4B71E1F6877B77&lt;/guid&gt;&#10;                    &lt;answertext&gt;S=Br double&lt;/answertext&gt;&#10;                    &lt;valuetype&gt;-1&lt;/valuetype&gt;&#10;                &lt;/answer&gt;&#10;                &lt;answer&gt;&#10;                    &lt;guid&gt;A76E9C6D58914EEA87DEDFF272331EB4&lt;/guid&gt;&#10;                    &lt;answertext&gt;None of the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2233</Words>
  <Application>Microsoft Office PowerPoint</Application>
  <PresentationFormat>On-screen Show (4:3)</PresentationFormat>
  <Paragraphs>487</Paragraphs>
  <Slides>60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Symbol</vt:lpstr>
      <vt:lpstr>Times New Roman</vt:lpstr>
      <vt:lpstr>Wingdings</vt:lpstr>
      <vt:lpstr>Default Design</vt:lpstr>
      <vt:lpstr>Chart</vt:lpstr>
      <vt:lpstr>Bitmap Image</vt:lpstr>
      <vt:lpstr>ChemSketch</vt:lpstr>
      <vt:lpstr>PowerPoint Presentation</vt:lpstr>
      <vt:lpstr>PowerPoint Presentation</vt:lpstr>
      <vt:lpstr>PowerPoint Presentation</vt:lpstr>
      <vt:lpstr>d electron variations</vt:lpstr>
      <vt:lpstr>PowerPoint Presentation</vt:lpstr>
      <vt:lpstr> 2) s and d undergo filled/half-filled/empty       rearrangements</vt:lpstr>
      <vt:lpstr>Pigeonhole1 representation of  electrons  </vt:lpstr>
      <vt:lpstr>PowerPoint Presentation</vt:lpstr>
      <vt:lpstr>PowerPoint Presentation</vt:lpstr>
      <vt:lpstr>What is the correct, abbreviated, d-switched configuration for Cu+1 ?</vt:lpstr>
      <vt:lpstr>PowerPoint Presentation</vt:lpstr>
      <vt:lpstr>The specific combo of orbits  creates the unique chemistry of an element</vt:lpstr>
      <vt:lpstr>PowerPoint Presentation</vt:lpstr>
      <vt:lpstr>Where we’ve been so far on the chemistry bus trip…</vt:lpstr>
      <vt:lpstr>Where we’ve been….</vt:lpstr>
      <vt:lpstr>Where we’ve been ……</vt:lpstr>
      <vt:lpstr>In the land of the spectroscopists: </vt:lpstr>
      <vt:lpstr>Where we’ve been…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HINT #2:  the curious case of column 8</vt:lpstr>
      <vt:lpstr>What’s so curious ??</vt:lpstr>
      <vt:lpstr>PowerPoint Presentation</vt:lpstr>
      <vt:lpstr>Lewis dot pix for atoms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Legacies of the American  chemist: Gilbert Newton Lewis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structure below satisfies the Lewis octet rule for SOBr2 ?</vt:lpstr>
      <vt:lpstr>PowerPoint Presentation</vt:lpstr>
      <vt:lpstr>Which is the best structure for SO32- that satisfies the Lewis octet rule  </vt:lpstr>
      <vt:lpstr>PowerPoint Presentation</vt:lpstr>
      <vt:lpstr>PowerPoint Presentation</vt:lpstr>
      <vt:lpstr>PowerPoint Presentation</vt:lpstr>
      <vt:lpstr>Which is the best structure for PO42- that satisfies the minimize formal charge rule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224</cp:revision>
  <dcterms:created xsi:type="dcterms:W3CDTF">2006-08-18T01:25:19Z</dcterms:created>
  <dcterms:modified xsi:type="dcterms:W3CDTF">2015-11-16T21:22:53Z</dcterms:modified>
</cp:coreProperties>
</file>