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3300"/>
    <a:srgbClr val="33CCFF"/>
    <a:srgbClr val="000000"/>
    <a:srgbClr val="FF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316" autoAdjust="0"/>
  </p:normalViewPr>
  <p:slideViewPr>
    <p:cSldViewPr>
      <p:cViewPr varScale="1">
        <p:scale>
          <a:sx n="70" d="100"/>
          <a:sy n="70" d="100"/>
        </p:scale>
        <p:origin x="13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A4A5-9665-435C-A03C-485D7F203248}" type="datetimeFigureOut">
              <a:rPr lang="en-US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0C12E-A267-4080-8AD5-3656B379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96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8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2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64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7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57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0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5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5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27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1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62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8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0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7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94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2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D1ACBCEF-501F-4BE0-8B6D-CC633B091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/url?sa=i&amp;rct=j&amp;q=&amp;esrc=s&amp;frm=1&amp;source=images&amp;cd=&amp;cad=rja&amp;docid=l29ePpW6tRjo8M&amp;tbnid=SEmfH4VAJPl37M:&amp;ved=0CAUQjRw&amp;url=http://favim.com/image/439541/&amp;ei=kYkqUtfJBISv2QWCtYCQBw&amp;bvm=bv.51773540,d.b2I&amp;psig=AFQjCNFTu82OGwC7tFQBul7Gbw4CvITMJA&amp;ust=1378605805645946" TargetMode="Externa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.bd.psu.edu/jircitano/periodic4.html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http://www.google.com/url?sa=i&amp;rct=j&amp;q=&amp;esrc=s&amp;frm=1&amp;source=images&amp;cd=&amp;cad=rja&amp;docid=3pq4lVkgfXNDXM&amp;tbnid=ogiJ3CXG4dPuwM:&amp;ved=0CAUQjRw&amp;url=http://chemistry.umeche.maine.edu/~amar/spring2011/matterwave.html&amp;ei=9CwlUpT2JunY2wW-_oC4BQ&amp;bvm=bv.51495398,d.aWc&amp;psig=AFQjCNGJdUJDcJ7yYsHOC8XObQG9YDMNKg&amp;ust=1378254438585371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m5TdRTNKkULl2M&amp;tbnid=uqhB0LjNdLQ2AM:&amp;ved=0CAUQjRw&amp;url=http://blogs.cas.suffolk.edu/jillmartelli/2011/10/10/105-lab/&amp;ei=8zMlUoiHL4aT2QWThYDICA&amp;bvm=bv.51495398,d.aWM&amp;psig=AFQjCNHXOk_ucokFXBdBXF7rhDcE8m0gWw&amp;ust=13782561893775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sMnOgrShqFtjsM&amp;tbnid=7yv-1AYiBusQNM:&amp;ved=0CAUQjRw&amp;url=http://deskarati.com/2011/06/27/louis-de-broglie/&amp;ei=uUUnUtGzA5ax4AOduIDQAw&amp;bvm=bv.51495398,d.cWc&amp;psig=AFQjCNE-SVwIutJ8AIz4jdijSUJ6Ba7hQw&amp;ust=137839185750022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57250"/>
            <a:ext cx="8001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300" b="1" dirty="0"/>
              <a:t>WHAT THE  PHOTOELECTRIC EFFECT MEANS</a:t>
            </a:r>
            <a:r>
              <a:rPr lang="en-US" sz="3300" dirty="0"/>
              <a:t>: (SEE PAGE 299-304)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528048"/>
            <a:ext cx="8001000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</a:t>
            </a:r>
            <a:r>
              <a:rPr lang="en-US" sz="3600" b="1" dirty="0"/>
              <a:t>1) </a:t>
            </a:r>
            <a:r>
              <a:rPr lang="en-US" sz="4050" b="1" dirty="0"/>
              <a:t>THE </a:t>
            </a:r>
            <a:r>
              <a:rPr lang="en-US" sz="4050" b="1" dirty="0">
                <a:solidFill>
                  <a:srgbClr val="FF0000"/>
                </a:solidFill>
              </a:rPr>
              <a:t>ENERGY</a:t>
            </a:r>
            <a:r>
              <a:rPr lang="en-US" sz="4050" b="1" dirty="0"/>
              <a:t>, </a:t>
            </a:r>
            <a:r>
              <a:rPr lang="en-US" sz="4050" b="1" dirty="0">
                <a:solidFill>
                  <a:srgbClr val="FF0000"/>
                </a:solidFill>
              </a:rPr>
              <a:t>E</a:t>
            </a:r>
            <a:r>
              <a:rPr lang="en-US" sz="4050" b="1" dirty="0"/>
              <a:t>, OF </a:t>
            </a:r>
            <a:r>
              <a:rPr lang="en-US" sz="4050" b="1" dirty="0">
                <a:solidFill>
                  <a:srgbClr val="FF0000"/>
                </a:solidFill>
              </a:rPr>
              <a:t>LIGHT</a:t>
            </a:r>
            <a:r>
              <a:rPr lang="en-US" sz="4050" b="1" dirty="0"/>
              <a:t> IS </a:t>
            </a:r>
            <a:r>
              <a:rPr lang="en-US" sz="4050" b="1" u="sng" dirty="0"/>
              <a:t>NOT</a:t>
            </a:r>
          </a:p>
          <a:p>
            <a:r>
              <a:rPr lang="en-US" sz="4050" b="1" dirty="0"/>
              <a:t>      CONNECTED TO AMPLITUDE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52800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050" y="273045"/>
            <a:ext cx="645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DeBroglie’s</a:t>
            </a:r>
            <a:r>
              <a:rPr lang="en-US" sz="3200" dirty="0"/>
              <a:t> basic thinking connecting matter to waves: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952" y="1703052"/>
            <a:ext cx="5391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1) Steal from Einstein:     E=mc</a:t>
            </a:r>
            <a:r>
              <a:rPr lang="en-US" sz="2700" b="1" baseline="30000" dirty="0"/>
              <a:t>2</a:t>
            </a:r>
            <a:endParaRPr lang="en-US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0662" y="2763302"/>
            <a:ext cx="60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2) Steal from Planck:        E = </a:t>
            </a:r>
            <a:r>
              <a:rPr lang="en-US" sz="2700" b="1" dirty="0" err="1"/>
              <a:t>hf</a:t>
            </a:r>
            <a:r>
              <a:rPr lang="en-US" sz="2700" b="1" dirty="0"/>
              <a:t>=</a:t>
            </a:r>
            <a:r>
              <a:rPr lang="en-US" sz="2700" b="1" dirty="0" err="1"/>
              <a:t>hc</a:t>
            </a:r>
            <a:r>
              <a:rPr lang="en-US" sz="2700" b="1" dirty="0"/>
              <a:t>/</a:t>
            </a:r>
            <a:r>
              <a:rPr lang="en-US" sz="2700" b="1" dirty="0">
                <a:sym typeface="Symbol"/>
              </a:rPr>
              <a:t></a:t>
            </a:r>
            <a:endParaRPr lang="en-US" sz="2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9250" y="1066544"/>
            <a:ext cx="3314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/>
              <a:t>Rest energy of matter*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4000" y="1483670"/>
            <a:ext cx="298336" cy="394743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29250" y="1920445"/>
            <a:ext cx="37623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/>
              <a:t>energy of light `wave’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81600" y="2339560"/>
            <a:ext cx="979501" cy="434786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5451" y="3399810"/>
            <a:ext cx="59436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3) Combine them  and simplify: </a:t>
            </a:r>
          </a:p>
          <a:p>
            <a:r>
              <a:rPr lang="en-US" sz="2700" b="1" dirty="0"/>
              <a:t> 		E=mc</a:t>
            </a:r>
            <a:r>
              <a:rPr lang="en-US" sz="2700" b="1" baseline="30000" dirty="0"/>
              <a:t>2</a:t>
            </a:r>
            <a:r>
              <a:rPr lang="en-US" sz="2700" b="1" dirty="0"/>
              <a:t>=</a:t>
            </a:r>
            <a:r>
              <a:rPr lang="en-US" sz="2700" b="1" dirty="0" err="1"/>
              <a:t>hc</a:t>
            </a:r>
            <a:r>
              <a:rPr lang="en-US" sz="2700" b="1" dirty="0"/>
              <a:t>/</a:t>
            </a:r>
            <a:r>
              <a:rPr lang="en-US" sz="2700" b="1" dirty="0">
                <a:sym typeface="Symbol"/>
              </a:rPr>
              <a:t></a:t>
            </a:r>
            <a:r>
              <a:rPr lang="en-US" sz="2700" b="1" dirty="0"/>
              <a:t> </a:t>
            </a:r>
          </a:p>
          <a:p>
            <a:r>
              <a:rPr lang="en-US" sz="2700" b="1" dirty="0"/>
              <a:t>		      mc =h/</a:t>
            </a:r>
            <a:r>
              <a:rPr lang="en-US" sz="2700" b="1" dirty="0">
                <a:sym typeface="Symbol"/>
              </a:rPr>
              <a:t></a:t>
            </a:r>
            <a:r>
              <a:rPr lang="en-US" sz="2700" b="1" dirty="0"/>
              <a:t>		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817" y="5410200"/>
            <a:ext cx="676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</a:t>
            </a:r>
            <a:r>
              <a:rPr lang="en-US" sz="2100" i="1" dirty="0"/>
              <a:t> </a:t>
            </a:r>
            <a:r>
              <a:rPr lang="en-US" sz="2400" i="1" dirty="0"/>
              <a:t>Energy you can convert mass m to when it is not moving (at rest), e.g.,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i="1" dirty="0"/>
              <a:t>=0…source of atomic bombs.</a:t>
            </a:r>
          </a:p>
        </p:txBody>
      </p:sp>
    </p:spTree>
    <p:extLst>
      <p:ext uri="{BB962C8B-B14F-4D97-AF65-F5344CB8AC3E}">
        <p14:creationId xmlns:p14="http://schemas.microsoft.com/office/powerpoint/2010/main" val="31689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47320"/>
            <a:ext cx="537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 Broglie’s Hypothesis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3436" y="1485900"/>
            <a:ext cx="6343650" cy="13388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His big idea</a:t>
            </a:r>
            <a:r>
              <a:rPr lang="en-US" sz="2700" dirty="0"/>
              <a:t>….assume a similar relationship exists when the mass is moving at a non-zero velocity </a:t>
            </a:r>
            <a:r>
              <a:rPr lang="en-US" sz="2700" b="1" dirty="0">
                <a:solidFill>
                  <a:srgbClr val="FF0000"/>
                </a:solidFill>
              </a:rPr>
              <a:t>v</a:t>
            </a:r>
            <a:r>
              <a:rPr lang="en-US" sz="27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1113" y="2801149"/>
            <a:ext cx="16113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/>
              <a:t> </a:t>
            </a:r>
            <a:r>
              <a:rPr lang="en-US" sz="3000" b="1" dirty="0"/>
              <a:t>mc =h/</a:t>
            </a:r>
            <a:r>
              <a:rPr lang="en-US" sz="3000" b="1" dirty="0">
                <a:sym typeface="Symbol"/>
              </a:rPr>
              <a:t></a:t>
            </a:r>
            <a:endParaRPr lang="en-US" sz="3000" dirty="0"/>
          </a:p>
        </p:txBody>
      </p:sp>
      <p:cxnSp>
        <p:nvCxnSpPr>
          <p:cNvPr id="6" name="Straight Connector 5"/>
          <p:cNvCxnSpPr>
            <a:endCxn id="4" idx="2"/>
          </p:cNvCxnSpPr>
          <p:nvPr/>
        </p:nvCxnSpPr>
        <p:spPr>
          <a:xfrm>
            <a:off x="4817497" y="2915449"/>
            <a:ext cx="439286" cy="439698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56241" y="2801646"/>
            <a:ext cx="276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=&gt; Replace </a:t>
            </a:r>
            <a:r>
              <a:rPr lang="en-US" sz="2400" b="1" dirty="0"/>
              <a:t>c</a:t>
            </a:r>
            <a:r>
              <a:rPr lang="en-US" sz="2400" dirty="0"/>
              <a:t> with </a:t>
            </a:r>
            <a:r>
              <a:rPr lang="en-US" sz="2400" b="1" dirty="0">
                <a:solidFill>
                  <a:srgbClr val="FF0000"/>
                </a:solidFill>
              </a:rPr>
              <a:t>v: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12179" y="3379778"/>
            <a:ext cx="15456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/>
              <a:t>m</a:t>
            </a:r>
            <a:r>
              <a:rPr lang="en-US" sz="3000" b="1" dirty="0">
                <a:solidFill>
                  <a:srgbClr val="FF0000"/>
                </a:solidFill>
              </a:rPr>
              <a:t>v</a:t>
            </a:r>
            <a:r>
              <a:rPr lang="en-US" sz="3000" b="1" dirty="0"/>
              <a:t> =h/</a:t>
            </a:r>
            <a:r>
              <a:rPr lang="en-US" sz="3000" b="1" dirty="0">
                <a:sym typeface="Symbol"/>
              </a:rPr>
              <a:t>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3436" y="3910693"/>
            <a:ext cx="560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Rearrange…to define the </a:t>
            </a:r>
            <a:r>
              <a:rPr lang="en-US" sz="2700" b="1" dirty="0">
                <a:solidFill>
                  <a:srgbClr val="002060"/>
                </a:solidFill>
              </a:rPr>
              <a:t>wavelength </a:t>
            </a:r>
            <a:r>
              <a:rPr lang="en-US" sz="2700" dirty="0"/>
              <a:t>of a mass </a:t>
            </a:r>
            <a:r>
              <a:rPr lang="en-US" sz="2700" b="1" dirty="0"/>
              <a:t>m</a:t>
            </a:r>
            <a:r>
              <a:rPr lang="en-US" sz="2700" dirty="0"/>
              <a:t> moving at velocity </a:t>
            </a:r>
            <a:r>
              <a:rPr lang="en-US" sz="27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8089" y="4810940"/>
            <a:ext cx="2269104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ym typeface="Symbol"/>
              </a:rPr>
              <a:t> = h/m</a:t>
            </a:r>
            <a:r>
              <a:rPr lang="en-US" sz="405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4907071"/>
            <a:ext cx="37719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=&gt;</a:t>
            </a:r>
            <a:r>
              <a:rPr lang="en-US" sz="2700" b="1" dirty="0" err="1"/>
              <a:t>DeBroglie’s</a:t>
            </a:r>
            <a:r>
              <a:rPr lang="en-US" sz="2700" b="1" dirty="0"/>
              <a:t> equation:</a:t>
            </a:r>
          </a:p>
        </p:txBody>
      </p:sp>
    </p:spTree>
    <p:extLst>
      <p:ext uri="{BB962C8B-B14F-4D97-AF65-F5344CB8AC3E}">
        <p14:creationId xmlns:p14="http://schemas.microsoft.com/office/powerpoint/2010/main" val="14777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13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4382115"/>
            <a:ext cx="6515100" cy="13388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50" dirty="0"/>
              <a:t>How do these fix the problems with Rutherford’s atom ?????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6627" y="2628900"/>
            <a:ext cx="2269104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ym typeface="Symbol"/>
              </a:rPr>
              <a:t> = h/m</a:t>
            </a:r>
            <a:r>
              <a:rPr lang="en-US" sz="405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298535"/>
            <a:ext cx="1771650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dirty="0"/>
              <a:t>E= </a:t>
            </a:r>
            <a:r>
              <a:rPr lang="en-US" sz="4050" dirty="0" err="1"/>
              <a:t>h</a:t>
            </a:r>
            <a:r>
              <a:rPr lang="en-US" sz="4050" b="1" dirty="0" err="1">
                <a:solidFill>
                  <a:srgbClr val="FF0000"/>
                </a:solidFill>
              </a:rPr>
              <a:t>f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032" y="652205"/>
            <a:ext cx="446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300" b="1" dirty="0"/>
              <a:t>Planck’s Law explains</a:t>
            </a:r>
          </a:p>
          <a:p>
            <a:pPr>
              <a:spcBef>
                <a:spcPts val="0"/>
              </a:spcBef>
            </a:pPr>
            <a:r>
              <a:rPr lang="en-US" sz="3300" b="1" dirty="0"/>
              <a:t>Photoelectric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2324" y="2634349"/>
            <a:ext cx="44005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300" b="1" dirty="0" err="1"/>
              <a:t>DeBroglie’s</a:t>
            </a:r>
            <a:r>
              <a:rPr lang="en-US" sz="3300" b="1" dirty="0"/>
              <a:t> equation</a:t>
            </a:r>
          </a:p>
          <a:p>
            <a:pPr>
              <a:spcBef>
                <a:spcPts val="0"/>
              </a:spcBef>
            </a:pPr>
            <a:r>
              <a:rPr lang="en-US" sz="3300" b="1" dirty="0"/>
              <a:t>connects matter to a hypothetical </a:t>
            </a:r>
            <a:r>
              <a:rPr lang="en-US" sz="3300" b="1" dirty="0">
                <a:sym typeface="Symbol"/>
              </a:rPr>
              <a:t>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4865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1550"/>
            <a:ext cx="3200400" cy="455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6076" y="1697556"/>
            <a:ext cx="3257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Ask him !</a:t>
            </a:r>
          </a:p>
          <a:p>
            <a:r>
              <a:rPr lang="en-US" sz="3000" dirty="0"/>
              <a:t>(see also pp. 68-72)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9738" y="3248195"/>
            <a:ext cx="34649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Niels</a:t>
            </a:r>
            <a:r>
              <a:rPr lang="en-US" sz="3200" b="1" dirty="0">
                <a:solidFill>
                  <a:srgbClr val="FF0000"/>
                </a:solidFill>
              </a:rPr>
              <a:t> “the kid” Bohr </a:t>
            </a:r>
            <a:r>
              <a:rPr lang="en-US" sz="3200" b="1" dirty="0"/>
              <a:t>at 27 soon after he makes </a:t>
            </a:r>
          </a:p>
          <a:p>
            <a:pPr>
              <a:spcBef>
                <a:spcPts val="0"/>
              </a:spcBef>
            </a:pPr>
            <a:r>
              <a:rPr lang="en-US" sz="3200" b="1" dirty="0"/>
              <a:t>his big theoretical breakthrough</a:t>
            </a:r>
            <a:r>
              <a:rPr lang="en-US" sz="3000" b="1" dirty="0"/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43400" y="2309262"/>
            <a:ext cx="392676" cy="91038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10" y="857250"/>
            <a:ext cx="1325591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3813" y="881125"/>
            <a:ext cx="440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the `</a:t>
            </a:r>
            <a:r>
              <a:rPr lang="en-US" sz="2400" b="1" dirty="0">
                <a:solidFill>
                  <a:srgbClr val="FF0000"/>
                </a:solidFill>
              </a:rPr>
              <a:t>kid</a:t>
            </a:r>
            <a:r>
              <a:rPr lang="en-US" sz="2400" dirty="0"/>
              <a:t>’ does: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7276" y="1319706"/>
            <a:ext cx="508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Takes a dollop of </a:t>
            </a:r>
            <a:r>
              <a:rPr lang="en-US" sz="2400" dirty="0">
                <a:latin typeface="Cooper Black" pitchFamily="18" charset="0"/>
              </a:rPr>
              <a:t>Old School </a:t>
            </a:r>
            <a:r>
              <a:rPr lang="en-US" sz="2400" dirty="0"/>
              <a:t>physics </a:t>
            </a:r>
          </a:p>
          <a:p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68" y="1717307"/>
            <a:ext cx="3364706" cy="11299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68810" y="2847210"/>
            <a:ext cx="713699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5" dirty="0"/>
              <a:t>Mixes in </a:t>
            </a:r>
            <a:r>
              <a:rPr lang="en-US" sz="2325" b="1" dirty="0">
                <a:solidFill>
                  <a:srgbClr val="C00000"/>
                </a:solidFill>
                <a:latin typeface="Aharoni" pitchFamily="2" charset="-79"/>
                <a:ea typeface="Dotum" pitchFamily="34" charset="-127"/>
                <a:cs typeface="Aharoni" pitchFamily="2" charset="-79"/>
              </a:rPr>
              <a:t>New School </a:t>
            </a:r>
            <a:r>
              <a:rPr lang="en-US" sz="2325" dirty="0"/>
              <a:t>Planck and </a:t>
            </a:r>
            <a:r>
              <a:rPr lang="en-US" sz="2325" dirty="0" err="1"/>
              <a:t>DeBroglie</a:t>
            </a:r>
            <a:r>
              <a:rPr lang="en-US" sz="2325" dirty="0"/>
              <a:t> equations: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674" y="3285790"/>
            <a:ext cx="22691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ym typeface="Symbol"/>
              </a:rPr>
              <a:t> = h/m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7988" y="3285790"/>
            <a:ext cx="1771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E= </a:t>
            </a:r>
            <a:r>
              <a:rPr lang="en-US" sz="3000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269" y="3816705"/>
            <a:ext cx="651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Forces</a:t>
            </a:r>
            <a:r>
              <a:rPr lang="en-US" sz="2400" dirty="0"/>
              <a:t> the wavelength to fit a circular orbit around the nucleus:</a:t>
            </a:r>
          </a:p>
        </p:txBody>
      </p:sp>
      <p:pic>
        <p:nvPicPr>
          <p:cNvPr id="16" name="Picture 15" descr="C:\Users\fong\Desktop\2012-09 (Sep)\bohr wave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1605" y="5057345"/>
            <a:ext cx="5257799" cy="1487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26681" y="4744045"/>
            <a:ext cx="33354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see Figure 2.11  pg. 73</a:t>
            </a:r>
          </a:p>
        </p:txBody>
      </p:sp>
    </p:spTree>
    <p:extLst>
      <p:ext uri="{BB962C8B-B14F-4D97-AF65-F5344CB8AC3E}">
        <p14:creationId xmlns:p14="http://schemas.microsoft.com/office/powerpoint/2010/main" val="26662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  <p:bldP spid="14" grpId="0" animBg="1"/>
      <p:bldP spid="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058"/>
            <a:ext cx="1885951" cy="26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82" y="2342603"/>
            <a:ext cx="3401518" cy="31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50" y="857251"/>
            <a:ext cx="55435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From pure theory  Bohr derives the Energy, E</a:t>
            </a:r>
            <a:r>
              <a:rPr lang="en-US" sz="2700" baseline="-25000" dirty="0"/>
              <a:t>H</a:t>
            </a:r>
            <a:r>
              <a:rPr lang="en-US" sz="2700" dirty="0"/>
              <a:t>, of the electron around Hydrogen and proposes the Bohr model</a:t>
            </a:r>
            <a:r>
              <a:rPr lang="en-US" sz="3000" dirty="0"/>
              <a:t> of the atom: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322292"/>
            <a:ext cx="4514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E</a:t>
            </a:r>
            <a:r>
              <a:rPr lang="en-US" sz="3300" baseline="-25000" dirty="0"/>
              <a:t>H</a:t>
            </a:r>
            <a:r>
              <a:rPr lang="en-US" sz="3300" dirty="0"/>
              <a:t>(J</a:t>
            </a:r>
            <a:r>
              <a:rPr lang="en-US" sz="3300" dirty="0" smtClean="0"/>
              <a:t>)= -</a:t>
            </a:r>
            <a:r>
              <a:rPr lang="en-US" sz="3300" u="sng" dirty="0"/>
              <a:t>2.178*10</a:t>
            </a:r>
            <a:r>
              <a:rPr lang="en-US" sz="3300" u="sng" baseline="30000" dirty="0"/>
              <a:t>-18</a:t>
            </a:r>
            <a:r>
              <a:rPr lang="en-US" sz="3300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sz="3300" dirty="0"/>
              <a:t>                     n</a:t>
            </a:r>
            <a:r>
              <a:rPr lang="en-US" sz="3300" baseline="30000" dirty="0"/>
              <a:t>2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7235927" y="2311494"/>
            <a:ext cx="1105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1864" y="2587790"/>
            <a:ext cx="978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0388" y="3130246"/>
            <a:ext cx="915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811" y="4931834"/>
            <a:ext cx="4029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n=1,2,3…are integers defining circular orbits around positive nucleus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298" y="2905375"/>
            <a:ext cx="29416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Eq. 2.1 of text</a:t>
            </a:r>
          </a:p>
        </p:txBody>
      </p:sp>
    </p:spTree>
    <p:extLst>
      <p:ext uri="{BB962C8B-B14F-4D97-AF65-F5344CB8AC3E}">
        <p14:creationId xmlns:p14="http://schemas.microsoft.com/office/powerpoint/2010/main" val="11657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581" y="167715"/>
            <a:ext cx="6629400" cy="857250"/>
          </a:xfrm>
        </p:spPr>
        <p:txBody>
          <a:bodyPr/>
          <a:lstStyle/>
          <a:p>
            <a:pPr eaLnBrk="1" hangingPunct="1"/>
            <a:r>
              <a:rPr lang="en-US" sz="3000" dirty="0">
                <a:solidFill>
                  <a:srgbClr val="FF0000"/>
                </a:solidFill>
              </a:rPr>
              <a:t>Bohr Model Predictions vs. Experiment </a:t>
            </a:r>
            <a:endParaRPr lang="en-US" sz="3000" dirty="0"/>
          </a:p>
        </p:txBody>
      </p:sp>
      <p:sp>
        <p:nvSpPr>
          <p:cNvPr id="109571" name="Oval 3"/>
          <p:cNvSpPr>
            <a:spLocks noChangeArrowheads="1"/>
          </p:cNvSpPr>
          <p:nvPr/>
        </p:nvSpPr>
        <p:spPr bwMode="auto">
          <a:xfrm>
            <a:off x="3257550" y="2400300"/>
            <a:ext cx="1085850" cy="1085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3486150" y="257175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2971800" y="2171700"/>
            <a:ext cx="1657350" cy="165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3657600" y="2800350"/>
            <a:ext cx="285750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2800350" y="2000250"/>
            <a:ext cx="2000250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400300" y="2286001"/>
            <a:ext cx="514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n=5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800350" y="2800351"/>
            <a:ext cx="17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3086100" y="3086101"/>
            <a:ext cx="17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371850" y="2800350"/>
            <a:ext cx="228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/>
              <a:t>2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886200" y="2686051"/>
            <a:ext cx="2286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/>
              <a:t>1</a:t>
            </a:r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2914650" y="2457450"/>
            <a:ext cx="628650" cy="28575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2971800" y="2857500"/>
            <a:ext cx="514350" cy="5715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3314700" y="3086100"/>
            <a:ext cx="228600" cy="1143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343150" y="48006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2857500" y="4229100"/>
            <a:ext cx="0" cy="57150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3429000" y="4229100"/>
            <a:ext cx="0" cy="5715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4629150" y="4229100"/>
            <a:ext cx="0" cy="5715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343150" y="3943351"/>
            <a:ext cx="828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/>
              <a:t>   </a:t>
            </a:r>
            <a:r>
              <a:rPr lang="en-US" sz="1800" b="1" dirty="0">
                <a:solidFill>
                  <a:srgbClr val="FF0000"/>
                </a:solidFill>
              </a:rPr>
              <a:t>5</a:t>
            </a:r>
            <a:r>
              <a:rPr lang="en-US" sz="1800" b="1" dirty="0">
                <a:sym typeface="Wingdings" pitchFamily="2" charset="2"/>
              </a:rPr>
              <a:t>2</a:t>
            </a:r>
            <a:endParaRPr lang="en-US" sz="1800" b="1" dirty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828800" y="4802995"/>
            <a:ext cx="3314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  =</a:t>
            </a:r>
            <a:r>
              <a:rPr lang="en-US" sz="2100" b="1" dirty="0"/>
              <a:t> </a:t>
            </a:r>
            <a:r>
              <a:rPr lang="en-US" sz="2100" b="1" dirty="0" smtClean="0">
                <a:solidFill>
                  <a:srgbClr val="7030A0"/>
                </a:solidFill>
              </a:rPr>
              <a:t>435</a:t>
            </a:r>
            <a:r>
              <a:rPr lang="en-US" sz="2100" b="1" dirty="0" smtClean="0">
                <a:solidFill>
                  <a:srgbClr val="CC00FF"/>
                </a:solidFill>
              </a:rPr>
              <a:t> </a:t>
            </a:r>
            <a:r>
              <a:rPr lang="en-US" sz="2100" b="1" dirty="0" smtClean="0">
                <a:solidFill>
                  <a:srgbClr val="0066FF"/>
                </a:solidFill>
              </a:rPr>
              <a:t> </a:t>
            </a:r>
            <a:r>
              <a:rPr lang="en-US" sz="2100" b="1" dirty="0">
                <a:solidFill>
                  <a:srgbClr val="0066FF"/>
                </a:solidFill>
              </a:rPr>
              <a:t>486 </a:t>
            </a:r>
            <a:r>
              <a:rPr lang="en-US" sz="2100" b="1" dirty="0" smtClean="0">
                <a:solidFill>
                  <a:srgbClr val="0066FF"/>
                </a:solidFill>
              </a:rPr>
              <a:t>          </a:t>
            </a:r>
            <a:r>
              <a:rPr lang="en-US" sz="2100" b="1" dirty="0">
                <a:solidFill>
                  <a:srgbClr val="FF0000"/>
                </a:solidFill>
              </a:rPr>
              <a:t>656 </a:t>
            </a:r>
            <a:r>
              <a:rPr lang="en-US" sz="2100" b="1" dirty="0"/>
              <a:t> nm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25872" y="3288090"/>
            <a:ext cx="16877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</a:rPr>
              <a:t>Observed H line (sun) spectrum (</a:t>
            </a:r>
            <a:r>
              <a:rPr lang="en-US" sz="2400" b="1" dirty="0" err="1">
                <a:solidFill>
                  <a:srgbClr val="3333CC"/>
                </a:solidFill>
              </a:rPr>
              <a:t>Balmer</a:t>
            </a:r>
            <a:r>
              <a:rPr lang="en-US" sz="2400" b="1" dirty="0">
                <a:solidFill>
                  <a:srgbClr val="3333CC"/>
                </a:solidFill>
              </a:rPr>
              <a:t> series)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200650" y="4343401"/>
            <a:ext cx="2800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</a:rPr>
              <a:t>Bohr’s `explanation of H spectrum’: </a:t>
            </a:r>
            <a:r>
              <a:rPr lang="en-US" sz="2400" b="1" i="1" dirty="0">
                <a:solidFill>
                  <a:srgbClr val="3333CC"/>
                </a:solidFill>
              </a:rPr>
              <a:t>quantum </a:t>
            </a:r>
            <a:r>
              <a:rPr lang="en-US" sz="2400" b="1" dirty="0">
                <a:solidFill>
                  <a:srgbClr val="3333CC"/>
                </a:solidFill>
              </a:rPr>
              <a:t>transitions between levels</a:t>
            </a:r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H="1" flipV="1">
            <a:off x="4772025" y="4195916"/>
            <a:ext cx="514350" cy="228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4914900" y="1748955"/>
            <a:ext cx="1028700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u="sng" dirty="0" err="1">
                <a:solidFill>
                  <a:srgbClr val="3333CC"/>
                </a:solidFill>
                <a:latin typeface="Comic Sans MS" pitchFamily="66" charset="0"/>
              </a:rPr>
              <a:t>obs</a:t>
            </a:r>
            <a:r>
              <a:rPr lang="en-US" sz="1800" b="1" u="sng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1800" b="1" u="sng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</a:t>
            </a:r>
            <a:r>
              <a:rPr lang="en-US" sz="1500" b="1" u="sng" dirty="0">
                <a:solidFill>
                  <a:srgbClr val="FF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  </a:t>
            </a:r>
            <a:r>
              <a:rPr lang="en-US" sz="1500" b="1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+mj-lt"/>
                <a:sym typeface="Wingdings" pitchFamily="2" charset="2"/>
              </a:rPr>
              <a:t>435</a:t>
            </a:r>
            <a:endParaRPr lang="en-US" sz="2400" b="1" dirty="0">
              <a:solidFill>
                <a:srgbClr val="7030A0"/>
              </a:solidFill>
              <a:latin typeface="+mj-lt"/>
              <a:sym typeface="Wingdings" pitchFamily="2" charset="2"/>
            </a:endParaRP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  <a:latin typeface="+mj-lt"/>
                <a:sym typeface="Wingdings" pitchFamily="2" charset="2"/>
              </a:rPr>
              <a:t>486    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656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500" b="1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09598" name="Oval 30"/>
          <p:cNvSpPr>
            <a:spLocks noChangeArrowheads="1"/>
          </p:cNvSpPr>
          <p:nvPr/>
        </p:nvSpPr>
        <p:spPr bwMode="auto">
          <a:xfrm>
            <a:off x="3771900" y="2914650"/>
            <a:ext cx="57150" cy="5715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3200400" y="3943351"/>
            <a:ext cx="7429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50" b="1" dirty="0">
                <a:solidFill>
                  <a:srgbClr val="FF0000"/>
                </a:solidFill>
              </a:rPr>
              <a:t>4</a:t>
            </a:r>
            <a:r>
              <a:rPr lang="en-US" sz="1950" dirty="0">
                <a:sym typeface="Wingdings" pitchFamily="2" charset="2"/>
              </a:rPr>
              <a:t></a:t>
            </a:r>
            <a:r>
              <a:rPr lang="en-US" sz="1950" b="1" dirty="0">
                <a:sym typeface="Wingdings" pitchFamily="2" charset="2"/>
              </a:rPr>
              <a:t>2</a:t>
            </a:r>
            <a:endParaRPr lang="en-US" sz="1950" b="1" dirty="0"/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4343400" y="3886201"/>
            <a:ext cx="8572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50" b="1" dirty="0">
                <a:solidFill>
                  <a:srgbClr val="FF0000"/>
                </a:solidFill>
              </a:rPr>
              <a:t>3</a:t>
            </a:r>
            <a:r>
              <a:rPr lang="en-US" sz="1950" b="1" dirty="0">
                <a:sym typeface="Wingdings" pitchFamily="2" charset="2"/>
              </a:rPr>
              <a:t> 2</a:t>
            </a:r>
            <a:endParaRPr lang="en-US" sz="19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743700" y="166666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FF0000"/>
                </a:solidFill>
              </a:rPr>
              <a:t>n</a:t>
            </a:r>
            <a:r>
              <a:rPr lang="en-US" sz="2400" b="1" u="sng" baseline="-25000" dirty="0" err="1">
                <a:solidFill>
                  <a:srgbClr val="FF0000"/>
                </a:solidFill>
              </a:rPr>
              <a:t>i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/>
              <a:t>  </a:t>
            </a:r>
            <a:r>
              <a:rPr lang="en-US" sz="2400" b="1" u="sng" dirty="0" err="1"/>
              <a:t>n</a:t>
            </a:r>
            <a:r>
              <a:rPr lang="en-US" sz="2400" b="1" u="sng" baseline="-25000" dirty="0" err="1"/>
              <a:t>f</a:t>
            </a:r>
            <a:endParaRPr lang="en-US" sz="2400" b="1" u="sng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6799007" y="2043626"/>
            <a:ext cx="108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5     </a:t>
            </a:r>
            <a:r>
              <a:rPr lang="en-US" sz="2400" dirty="0"/>
              <a:t>2</a:t>
            </a:r>
          </a:p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4     </a:t>
            </a:r>
            <a:r>
              <a:rPr lang="en-US" sz="2400" dirty="0"/>
              <a:t>2</a:t>
            </a:r>
          </a:p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    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8290" y="1399613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 dirty="0"/>
              <a:t>Calc </a:t>
            </a:r>
            <a:r>
              <a:rPr lang="en-US" sz="1800" b="1" u="sng" dirty="0">
                <a:solidFill>
                  <a:srgbClr val="0070C0"/>
                </a:solidFill>
                <a:sym typeface="Symbol"/>
              </a:rPr>
              <a:t></a:t>
            </a:r>
            <a:r>
              <a:rPr lang="en-US" sz="1800" b="1" baseline="-25000" dirty="0">
                <a:solidFill>
                  <a:srgbClr val="0070C0"/>
                </a:solidFill>
                <a:sym typeface="Symbol"/>
              </a:rPr>
              <a:t>theory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29300" y="201131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7030A0"/>
                </a:solidFill>
              </a:rPr>
              <a:t>435</a:t>
            </a:r>
            <a:endParaRPr lang="en-US" sz="2400" b="1" dirty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70BB9"/>
                </a:solidFill>
              </a:rPr>
              <a:t>486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656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9175" y="3348751"/>
            <a:ext cx="3228976" cy="8425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0</a:t>
            </a:r>
            <a:r>
              <a:rPr lang="en-US" sz="2175" dirty="0"/>
              <a:t>% error between observed and calculated !!!</a:t>
            </a:r>
          </a:p>
        </p:txBody>
      </p:sp>
    </p:spTree>
    <p:extLst>
      <p:ext uri="{BB962C8B-B14F-4D97-AF65-F5344CB8AC3E}">
        <p14:creationId xmlns:p14="http://schemas.microsoft.com/office/powerpoint/2010/main" val="2006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2" grpId="0" animBg="1"/>
      <p:bldP spid="109573" grpId="0" animBg="1"/>
      <p:bldP spid="109574" grpId="0" animBg="1"/>
      <p:bldP spid="109575" grpId="0" animBg="1"/>
      <p:bldP spid="109576" grpId="0"/>
      <p:bldP spid="109577" grpId="0"/>
      <p:bldP spid="109578" grpId="0"/>
      <p:bldP spid="109579" grpId="0"/>
      <p:bldP spid="109580" grpId="0"/>
      <p:bldP spid="109581" grpId="0" animBg="1"/>
      <p:bldP spid="109582" grpId="0" animBg="1"/>
      <p:bldP spid="109583" grpId="0" animBg="1"/>
      <p:bldP spid="109588" grpId="0"/>
      <p:bldP spid="109592" grpId="0"/>
      <p:bldP spid="109593" grpId="0" animBg="1"/>
      <p:bldP spid="109594" grpId="0" build="allAtOnce"/>
      <p:bldP spid="109598" grpId="0" animBg="1"/>
      <p:bldP spid="109599" grpId="0"/>
      <p:bldP spid="109600" grpId="0"/>
      <p:bldP spid="37" grpId="0"/>
      <p:bldP spid="38" grpId="0"/>
      <p:bldP spid="39" grpId="0"/>
      <p:bldP spid="40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1371600" y="2000251"/>
            <a:ext cx="6400800" cy="11541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latin typeface="Arial" charset="0"/>
              </a:rPr>
              <a:t>Theoretical </a:t>
            </a:r>
            <a:r>
              <a:rPr lang="en-US" sz="2700" b="1" u="sng" dirty="0">
                <a:solidFill>
                  <a:srgbClr val="FF0000"/>
                </a:solidFill>
                <a:latin typeface="Arial" charset="0"/>
              </a:rPr>
              <a:t>Computed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>
                <a:latin typeface="Arial" charset="0"/>
              </a:rPr>
              <a:t>radius of first H orbit: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71550"/>
            <a:ext cx="66294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dirty="0">
                <a:solidFill>
                  <a:srgbClr val="FF0000"/>
                </a:solidFill>
              </a:rPr>
              <a:t>Bohr Model Predictions vs. Experiment (continued) 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823828"/>
            <a:ext cx="6400800" cy="92333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Arial" pitchFamily="34" charset="0"/>
                <a:cs typeface="Arial" pitchFamily="34" charset="0"/>
              </a:rPr>
              <a:t>Experimentally</a:t>
            </a:r>
            <a:r>
              <a:rPr lang="en-US" sz="2700" b="1" u="sng" dirty="0">
                <a:latin typeface="Arial" pitchFamily="34" charset="0"/>
                <a:cs typeface="Arial" pitchFamily="34" charset="0"/>
              </a:rPr>
              <a:t> measured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ground state radius of 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2701" y="3131329"/>
            <a:ext cx="22288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5.20 nm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3150" y="4788501"/>
            <a:ext cx="2343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5.20 nm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5688" y="4650001"/>
            <a:ext cx="3228976" cy="11772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0</a:t>
            </a:r>
            <a:r>
              <a:rPr lang="en-US" sz="2175" dirty="0"/>
              <a:t>% error between observed and calculated </a:t>
            </a:r>
            <a:r>
              <a:rPr lang="en-US" sz="2175"/>
              <a:t>(again) </a:t>
            </a:r>
            <a:r>
              <a:rPr lang="en-US" sz="2175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531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7" grpId="0" animBg="1"/>
      <p:bldP spid="3" grpId="0" animBg="1"/>
      <p:bldP spid="4" grpId="0"/>
      <p:bldP spid="5" grpId="0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372"/>
            <a:ext cx="376356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55323"/>
            <a:ext cx="6229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Let’s confirm that n=5</a:t>
            </a:r>
            <a:r>
              <a:rPr lang="en-US" sz="3000" dirty="0">
                <a:sym typeface="Wingdings" pitchFamily="2" charset="2"/>
              </a:rPr>
              <a:t>n=2 electron jump predicts </a:t>
            </a:r>
            <a:r>
              <a:rPr lang="en-US" sz="3000" dirty="0">
                <a:sym typeface="Symbol"/>
              </a:rPr>
              <a:t>=</a:t>
            </a:r>
            <a:r>
              <a:rPr lang="en-US" sz="3000" dirty="0" smtClean="0">
                <a:sym typeface="Symbol"/>
              </a:rPr>
              <a:t>434.9 </a:t>
            </a:r>
            <a:r>
              <a:rPr lang="en-US" sz="3000" dirty="0">
                <a:sym typeface="Symbol"/>
              </a:rPr>
              <a:t>nm</a:t>
            </a:r>
            <a:r>
              <a:rPr lang="en-US" sz="3000" dirty="0">
                <a:sym typeface="Wingdings" pitchFamily="2" charset="2"/>
              </a:rPr>
              <a:t> for H using Bohr model: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73764" y="3925982"/>
            <a:ext cx="451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h=6.63*10</a:t>
            </a:r>
            <a:r>
              <a:rPr lang="en-US" sz="3000" baseline="30000" dirty="0" smtClean="0"/>
              <a:t>-34</a:t>
            </a:r>
            <a:r>
              <a:rPr lang="en-US" sz="3000" dirty="0" smtClean="0"/>
              <a:t> </a:t>
            </a:r>
            <a:r>
              <a:rPr lang="en-US" sz="3000" dirty="0"/>
              <a:t>J s</a:t>
            </a:r>
          </a:p>
          <a:p>
            <a:r>
              <a:rPr lang="en-US" sz="3000" dirty="0"/>
              <a:t>c=3*10</a:t>
            </a:r>
            <a:r>
              <a:rPr lang="en-US" sz="3000" baseline="30000" dirty="0"/>
              <a:t>8</a:t>
            </a:r>
            <a:r>
              <a:rPr lang="en-US" sz="3000" dirty="0"/>
              <a:t> m/s</a:t>
            </a:r>
          </a:p>
          <a:p>
            <a:r>
              <a:rPr lang="en-US" sz="3000" dirty="0"/>
              <a:t>h*c= </a:t>
            </a:r>
            <a:r>
              <a:rPr lang="en-US" sz="3000" dirty="0" smtClean="0"/>
              <a:t>1.989*10</a:t>
            </a:r>
            <a:r>
              <a:rPr lang="en-US" sz="3000" baseline="30000" dirty="0" smtClean="0"/>
              <a:t>-25</a:t>
            </a:r>
            <a:r>
              <a:rPr lang="en-US" sz="3000" dirty="0" smtClean="0"/>
              <a:t> </a:t>
            </a:r>
            <a:r>
              <a:rPr lang="en-US" sz="3000" dirty="0"/>
              <a:t>J*m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4295313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 smtClean="0">
                <a:sym typeface="Symbol" panose="05050102010706020507" pitchFamily="18" charset="2"/>
              </a:rPr>
              <a:t>E</a:t>
            </a:r>
            <a:r>
              <a:rPr lang="en-US" sz="3600" b="1" baseline="-25000" dirty="0">
                <a:sym typeface="Symbol" panose="05050102010706020507" pitchFamily="18" charset="2"/>
              </a:rPr>
              <a:t>5</a:t>
            </a:r>
            <a:r>
              <a:rPr lang="en-US" sz="3600" b="1" dirty="0" smtClean="0">
                <a:sym typeface="Symbol" panose="05050102010706020507" pitchFamily="18" charset="2"/>
              </a:rPr>
              <a:t> –E</a:t>
            </a:r>
            <a:r>
              <a:rPr lang="en-US" sz="3600" b="1" baseline="-25000" dirty="0">
                <a:sym typeface="Symbol" panose="05050102010706020507" pitchFamily="18" charset="2"/>
              </a:rPr>
              <a:t>2</a:t>
            </a:r>
            <a:r>
              <a:rPr lang="en-US" sz="3600" b="1" dirty="0" smtClean="0">
                <a:sym typeface="Symbol" panose="05050102010706020507" pitchFamily="18" charset="2"/>
              </a:rPr>
              <a:t> =</a:t>
            </a:r>
            <a:r>
              <a:rPr lang="en-US" sz="3600" b="1" dirty="0" smtClean="0"/>
              <a:t>E= </a:t>
            </a:r>
            <a:r>
              <a:rPr lang="en-US" sz="3600" b="1" u="sng" dirty="0" err="1" smtClean="0"/>
              <a:t>hc</a:t>
            </a:r>
            <a:endParaRPr lang="en-US" sz="3600" b="1" u="sng" dirty="0"/>
          </a:p>
          <a:p>
            <a:pPr>
              <a:spcBef>
                <a:spcPts val="0"/>
              </a:spcBef>
            </a:pPr>
            <a:r>
              <a:rPr lang="en-US" sz="3600" b="1" dirty="0" smtClean="0">
                <a:sym typeface="Symbol" panose="05050102010706020507" pitchFamily="18" charset="2"/>
              </a:rPr>
              <a:t>                      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5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31" y="2257495"/>
            <a:ext cx="2110370" cy="202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767903" y="2403287"/>
            <a:ext cx="1917786" cy="1770664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>
              <a:latin typeface="Times New Roman"/>
            </a:endParaRPr>
          </a:p>
        </p:txBody>
      </p:sp>
      <p:sp>
        <p:nvSpPr>
          <p:cNvPr id="4" name="Oval 3"/>
          <p:cNvSpPr/>
          <p:nvPr/>
        </p:nvSpPr>
        <p:spPr bwMode="auto">
          <a:xfrm flipH="1">
            <a:off x="4648200" y="3194490"/>
            <a:ext cx="157193" cy="18825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>
              <a:latin typeface="Times New Roman"/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1436" y="2335930"/>
            <a:ext cx="2340212" cy="21341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931120"/>
            <a:ext cx="5816207" cy="4732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25" b="1" dirty="0">
                <a:solidFill>
                  <a:srgbClr val="C00000"/>
                </a:solidFill>
              </a:rPr>
              <a:t> </a:t>
            </a:r>
            <a:r>
              <a:rPr lang="en-US" sz="2475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4470046"/>
            <a:ext cx="240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</a:t>
            </a:r>
            <a:r>
              <a:rPr lang="en-US" sz="1800" dirty="0"/>
              <a:t> </a:t>
            </a:r>
            <a:r>
              <a:rPr lang="en-US" sz="1800" b="1" u="sng" dirty="0"/>
              <a:t>44</a:t>
            </a:r>
            <a:r>
              <a:rPr lang="en-US" sz="1800" dirty="0"/>
              <a:t>, 295 (1897)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400550"/>
            <a:ext cx="245745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1800" i="1" dirty="0"/>
              <a:t>Philosophical </a:t>
            </a:r>
          </a:p>
          <a:p>
            <a:pPr lvl="0" fontAlgn="base">
              <a:spcAft>
                <a:spcPct val="0"/>
              </a:spcAft>
            </a:pPr>
            <a:r>
              <a:rPr lang="en-US" sz="1800" i="1" dirty="0"/>
              <a:t>Magazine  </a:t>
            </a:r>
            <a:r>
              <a:rPr lang="en-US" sz="1800" dirty="0"/>
              <a:t>Series 6, </a:t>
            </a:r>
          </a:p>
          <a:p>
            <a:pPr lvl="0" fontAlgn="base">
              <a:spcAft>
                <a:spcPct val="0"/>
              </a:spcAft>
            </a:pPr>
            <a:r>
              <a:rPr lang="en-US" sz="1800" dirty="0"/>
              <a:t> </a:t>
            </a:r>
            <a:r>
              <a:rPr lang="en-US" sz="1800" b="1" u="sng" dirty="0"/>
              <a:t>21</a:t>
            </a:r>
            <a:r>
              <a:rPr lang="en-US" sz="1800" dirty="0"/>
              <a:t>,  669-688 (1911)</a:t>
            </a:r>
          </a:p>
          <a:p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196292" y="1515132"/>
            <a:ext cx="2270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Thomson Model    </a:t>
            </a:r>
            <a:r>
              <a:rPr lang="en-US" sz="2400" b="1" dirty="0"/>
              <a:t>  </a:t>
            </a:r>
          </a:p>
          <a:p>
            <a:pPr lvl="0"/>
            <a:r>
              <a:rPr lang="en-US" sz="2400" b="1" dirty="0"/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94" y="1416050"/>
            <a:ext cx="2574131" cy="100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90632" y="4400551"/>
            <a:ext cx="21103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 Series 6</a:t>
            </a:r>
          </a:p>
          <a:p>
            <a:r>
              <a:rPr lang="en-US" sz="1800" dirty="0"/>
              <a:t> </a:t>
            </a:r>
            <a:r>
              <a:rPr lang="en-US" sz="1800" b="1" u="sng" dirty="0"/>
              <a:t>26</a:t>
            </a:r>
            <a:r>
              <a:rPr lang="en-US" sz="1800" dirty="0"/>
              <a:t>. 1-25 (1913)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050" y="1515132"/>
            <a:ext cx="171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Bohr Model</a:t>
            </a:r>
          </a:p>
          <a:p>
            <a:r>
              <a:rPr lang="en-US" sz="2400" b="1" dirty="0"/>
              <a:t>1913</a:t>
            </a:r>
          </a:p>
        </p:txBody>
      </p:sp>
    </p:spTree>
    <p:extLst>
      <p:ext uri="{BB962C8B-B14F-4D97-AF65-F5344CB8AC3E}">
        <p14:creationId xmlns:p14="http://schemas.microsoft.com/office/powerpoint/2010/main" val="7573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33680"/>
            <a:ext cx="737483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WHAT THE  PHOTOELECTRIC EFFECT MEANS (continued)</a:t>
            </a:r>
            <a:r>
              <a:rPr lang="en-US" sz="2400" dirty="0"/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506931"/>
            <a:ext cx="79248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2)</a:t>
            </a:r>
            <a:r>
              <a:rPr lang="en-US" sz="4050" dirty="0">
                <a:solidFill>
                  <a:srgbClr val="FF0000"/>
                </a:solidFill>
              </a:rPr>
              <a:t>	E(J)</a:t>
            </a:r>
            <a:r>
              <a:rPr lang="en-US" sz="4050" dirty="0"/>
              <a:t> = h*</a:t>
            </a:r>
            <a:r>
              <a:rPr lang="en-US" sz="4050" b="1" dirty="0">
                <a:solidFill>
                  <a:srgbClr val="FF0000"/>
                </a:solidFill>
              </a:rPr>
              <a:t>f</a:t>
            </a:r>
            <a:r>
              <a:rPr lang="en-US" sz="4050" dirty="0">
                <a:solidFill>
                  <a:srgbClr val="FF0000"/>
                </a:solidFill>
              </a:rPr>
              <a:t> = </a:t>
            </a:r>
            <a:r>
              <a:rPr lang="en-US" sz="4050" dirty="0"/>
              <a:t>6.63*10</a:t>
            </a:r>
            <a:r>
              <a:rPr lang="en-US" sz="4050" baseline="30000" dirty="0"/>
              <a:t>-34</a:t>
            </a:r>
            <a:r>
              <a:rPr lang="en-US" sz="4050" dirty="0">
                <a:solidFill>
                  <a:srgbClr val="FF0000"/>
                </a:solidFill>
              </a:rPr>
              <a:t> *f(Hz)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994" y="4136415"/>
            <a:ext cx="44577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The Planck equation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1287770"/>
            <a:ext cx="4629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Planck’s constant h in </a:t>
            </a:r>
            <a:r>
              <a:rPr lang="en-US" sz="3300" b="1" dirty="0">
                <a:solidFill>
                  <a:srgbClr val="FF0000"/>
                </a:solidFill>
              </a:rPr>
              <a:t>J</a:t>
            </a:r>
            <a:r>
              <a:rPr lang="en-US" sz="3300" b="1" dirty="0"/>
              <a:t>*s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4223" y="3454827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</a:t>
            </a:r>
            <a:r>
              <a:rPr lang="en-US" sz="3600" b="1" dirty="0" err="1">
                <a:solidFill>
                  <a:srgbClr val="FF0000"/>
                </a:solidFill>
              </a:rPr>
              <a:t>hz</a:t>
            </a:r>
            <a:r>
              <a:rPr lang="en-US" sz="3600" b="1" dirty="0">
                <a:solidFill>
                  <a:srgbClr val="FF0000"/>
                </a:solidFill>
              </a:rPr>
              <a:t> = 1 cycle/second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71256" y="2401871"/>
            <a:ext cx="287438" cy="29006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23" y="4159161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8162"/>
            <a:ext cx="5829300" cy="857250"/>
          </a:xfrm>
        </p:spPr>
        <p:txBody>
          <a:bodyPr/>
          <a:lstStyle/>
          <a:p>
            <a:r>
              <a:rPr lang="en-US" sz="2100" dirty="0"/>
              <a:t>   </a:t>
            </a:r>
            <a:r>
              <a:rPr lang="en-US" sz="2400" b="1" dirty="0"/>
              <a:t>the quantum cat dilemma-one consequence of Bohr’s quantum concept</a:t>
            </a:r>
          </a:p>
        </p:txBody>
      </p:sp>
      <p:pic>
        <p:nvPicPr>
          <p:cNvPr id="51203" name="Picture 3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384" y="152400"/>
            <a:ext cx="1357313" cy="1850231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400550" y="3028950"/>
            <a:ext cx="28575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943100" y="2857500"/>
            <a:ext cx="508635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943100" y="5486400"/>
            <a:ext cx="508635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743700" y="3028950"/>
            <a:ext cx="28575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943100" y="3028950"/>
            <a:ext cx="28575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026994" y="869020"/>
            <a:ext cx="6002456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Kitty state = =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</a:t>
            </a:r>
            <a:r>
              <a:rPr lang="en-US" sz="32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200" dirty="0">
                <a:sym typeface="Symbol" pitchFamily="18" charset="2"/>
              </a:rPr>
              <a:t> 	</a:t>
            </a:r>
            <a:r>
              <a:rPr lang="en-US" sz="3200" dirty="0" smtClean="0">
                <a:sym typeface="Symbol" pitchFamily="18" charset="2"/>
              </a:rPr>
              <a:t>         </a:t>
            </a:r>
            <a:r>
              <a:rPr lang="en-US" sz="3200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6699"/>
                </a:solidFill>
                <a:sym typeface="Symbol" pitchFamily="18" charset="2"/>
              </a:rPr>
              <a:t></a:t>
            </a:r>
            <a:r>
              <a:rPr lang="en-US" sz="32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</a:p>
          <a:p>
            <a:r>
              <a:rPr lang="en-US" sz="2700" b="1" dirty="0">
                <a:solidFill>
                  <a:srgbClr val="D60093"/>
                </a:solidFill>
                <a:sym typeface="Symbol" pitchFamily="18" charset="2"/>
              </a:rPr>
              <a:t>(According to quantum physics)</a:t>
            </a:r>
            <a:r>
              <a:rPr lang="en-US" sz="2700" dirty="0">
                <a:sym typeface="Symbol" pitchFamily="18" charset="2"/>
              </a:rPr>
              <a:t> 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09227" y="2129849"/>
            <a:ext cx="8354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FF0000"/>
                </a:solidFill>
                <a:sym typeface="Symbol" pitchFamily="18" charset="2"/>
              </a:rPr>
              <a:t>            </a:t>
            </a:r>
            <a:r>
              <a:rPr lang="en-US" sz="3200" b="1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200" dirty="0">
                <a:sym typeface="Symbol" pitchFamily="18" charset="2"/>
              </a:rPr>
              <a:t> ~ 1, but not quite	</a:t>
            </a:r>
            <a:r>
              <a:rPr lang="en-US" sz="3200" b="1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 ~ 0 but not quite</a:t>
            </a:r>
          </a:p>
        </p:txBody>
      </p:sp>
      <p:pic>
        <p:nvPicPr>
          <p:cNvPr id="51211" name="Picture 11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3314701"/>
            <a:ext cx="1357313" cy="1850231"/>
          </a:xfrm>
          <a:prstGeom prst="rect">
            <a:avLst/>
          </a:prstGeom>
          <a:noFill/>
        </p:spPr>
      </p:pic>
      <p:pic>
        <p:nvPicPr>
          <p:cNvPr id="51212" name="Picture 12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3371851"/>
            <a:ext cx="1357313" cy="1850231"/>
          </a:xfrm>
          <a:prstGeom prst="rect">
            <a:avLst/>
          </a:prstGeom>
          <a:noFill/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3086100"/>
            <a:ext cx="3943350" cy="2400300"/>
          </a:xfrm>
          <a:prstGeom prst="rect">
            <a:avLst/>
          </a:prstGeom>
          <a:noFill/>
        </p:spPr>
      </p:pic>
      <p:pic>
        <p:nvPicPr>
          <p:cNvPr id="51214" name="Picture 14" descr="Cheshire-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086100"/>
            <a:ext cx="44577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6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7" y="836777"/>
            <a:ext cx="5829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Another animated,</a:t>
            </a:r>
          </a:p>
          <a:p>
            <a:r>
              <a:rPr lang="en-US" sz="3600" dirty="0"/>
              <a:t>Abused quantum cat-in-a-box </a:t>
            </a:r>
          </a:p>
          <a:p>
            <a:r>
              <a:rPr lang="en-US" sz="3600" dirty="0"/>
              <a:t>story….</a:t>
            </a:r>
          </a:p>
          <a:p>
            <a:endParaRPr lang="en-US" sz="36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/>
          </p:nvPr>
        </p:nvGraphicFramePr>
        <p:xfrm>
          <a:off x="1143001" y="3028950"/>
          <a:ext cx="4331494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5775480" imgH="685800" progId="Package">
                  <p:embed/>
                </p:oleObj>
              </mc:Choice>
              <mc:Fallback>
                <p:oleObj name="Packager Shell Object" showAsIcon="1" r:id="rId3" imgW="577548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3028950"/>
                        <a:ext cx="4331494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s4.favim.com/orig/48/kitty-box-cute-Favim.com-4395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5868" y="2400750"/>
            <a:ext cx="3108959" cy="3657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9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logcdn.com/www.aoltv.com/media/2009/06/cropbreaking_bad_lj_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903642"/>
            <a:ext cx="5429250" cy="40112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3200" y="5510335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Walter White talking chemistry in “Breaking Bad” </a:t>
            </a:r>
          </a:p>
        </p:txBody>
      </p:sp>
      <p:pic>
        <p:nvPicPr>
          <p:cNvPr id="2052" name="Picture 4" descr="http://t1.gstatic.com/images?q=tbn:ANd9GcSbXqNcNi_Ljwm7MNSYmVY5JFJGpZ_52Cxp--0zmxoQz2KLAIpqO_04WTu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1876182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345218"/>
            <a:ext cx="531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happened to chemistry ?????</a:t>
            </a:r>
          </a:p>
        </p:txBody>
      </p:sp>
    </p:spTree>
    <p:extLst>
      <p:ext uri="{BB962C8B-B14F-4D97-AF65-F5344CB8AC3E}">
        <p14:creationId xmlns:p14="http://schemas.microsoft.com/office/powerpoint/2010/main" val="37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Atomic_Absorption_Spectr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3918"/>
            <a:ext cx="5657850" cy="3999309"/>
          </a:xfrm>
          <a:prstGeom prst="rect">
            <a:avLst/>
          </a:prstGeom>
          <a:noFill/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57200" y="1463386"/>
            <a:ext cx="5995220" cy="92333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b="1" dirty="0"/>
              <a:t>The experimental chemists and </a:t>
            </a:r>
            <a:r>
              <a:rPr lang="en-US" sz="2700" b="1" dirty="0" err="1"/>
              <a:t>spectroscopists</a:t>
            </a:r>
            <a:r>
              <a:rPr lang="en-US" sz="2700" b="1" dirty="0"/>
              <a:t> say “</a:t>
            </a:r>
            <a:r>
              <a:rPr lang="en-US" sz="2700" b="1" dirty="0" err="1"/>
              <a:t>fugetabout</a:t>
            </a:r>
            <a:r>
              <a:rPr lang="en-US" sz="2700" b="1" dirty="0"/>
              <a:t>” it.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857250"/>
            <a:ext cx="1200150" cy="1596170"/>
          </a:xfrm>
          <a:prstGeom prst="rect">
            <a:avLst/>
          </a:prstGeom>
          <a:noFill/>
        </p:spPr>
      </p:pic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680285" y="2346665"/>
            <a:ext cx="327259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 dirty="0"/>
              <a:t>“</a:t>
            </a:r>
            <a:r>
              <a:rPr lang="en-US" sz="2400" b="1" dirty="0"/>
              <a:t>typical” experimental </a:t>
            </a:r>
            <a:r>
              <a:rPr lang="en-US" sz="2400" b="1" dirty="0" err="1"/>
              <a:t>spectroscopist</a:t>
            </a:r>
            <a:r>
              <a:rPr lang="en-US" sz="2400" b="1" dirty="0"/>
              <a:t>/chemist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2300" y="1143001"/>
            <a:ext cx="857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/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/>
              <a:t>Bohr theory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36518" y="3753574"/>
            <a:ext cx="3714750" cy="1869743"/>
          </a:xfrm>
          <a:prstGeom prst="rect">
            <a:avLst/>
          </a:prstGeom>
          <a:solidFill>
            <a:srgbClr val="CCFFCC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/>
              <a:t>Experimentalist’s attitude towards theoreticians: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FF0000"/>
                </a:solidFill>
              </a:rPr>
              <a:t>“</a:t>
            </a:r>
            <a:r>
              <a:rPr lang="en-US" sz="2700" b="1" dirty="0">
                <a:solidFill>
                  <a:srgbClr val="FF0000"/>
                </a:solidFill>
              </a:rPr>
              <a:t>If I want your opinion, I’ll give it to you…”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21770" y="914400"/>
            <a:ext cx="5657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kern="0" dirty="0"/>
              <a:t>The Bohr Model dies…1930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1268" y="3182854"/>
            <a:ext cx="3255545" cy="30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7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  <p:bldP spid="5224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244687"/>
            <a:ext cx="8915400" cy="1428750"/>
          </a:xfrm>
        </p:spPr>
        <p:txBody>
          <a:bodyPr/>
          <a:lstStyle/>
          <a:p>
            <a:pPr marL="400050" indent="-400050"/>
            <a:r>
              <a:rPr lang="en-US" b="1" dirty="0"/>
              <a:t>1)Bohr can’t predict anything right  except </a:t>
            </a:r>
            <a:r>
              <a:rPr lang="en-US" b="1" dirty="0" smtClean="0"/>
              <a:t>H. </a:t>
            </a: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other elements have too many lines, e.g. </a:t>
            </a:r>
            <a:r>
              <a:rPr lang="en-US" b="1" dirty="0">
                <a:solidFill>
                  <a:srgbClr val="0066FF"/>
                </a:solidFill>
              </a:rPr>
              <a:t>Na </a:t>
            </a:r>
          </a:p>
          <a:p>
            <a:pPr marL="400050" indent="-400050">
              <a:buNone/>
            </a:pPr>
            <a:r>
              <a:rPr lang="en-US" b="1" u="sng" dirty="0">
                <a:solidFill>
                  <a:srgbClr val="FF0000"/>
                </a:solidFill>
              </a:rPr>
              <a:t>BOHR		        </a:t>
            </a:r>
          </a:p>
          <a:p>
            <a:pPr marL="400050" indent="-400050">
              <a:buNone/>
            </a:pPr>
            <a:r>
              <a:rPr lang="en-US" b="1" dirty="0">
                <a:solidFill>
                  <a:srgbClr val="FF0000"/>
                </a:solidFill>
              </a:rPr>
              <a:t>1 line predicted</a:t>
            </a:r>
            <a:r>
              <a:rPr lang="en-US" dirty="0">
                <a:solidFill>
                  <a:srgbClr val="FF0000"/>
                </a:solidFill>
              </a:rPr>
              <a:t>		</a:t>
            </a:r>
            <a:endParaRPr lang="en-US" dirty="0">
              <a:solidFill>
                <a:srgbClr val="0066FF"/>
              </a:solidFill>
            </a:endParaRPr>
          </a:p>
          <a:p>
            <a:pPr marL="400050" indent="-400050">
              <a:buNone/>
            </a:pPr>
            <a:endParaRPr lang="en-US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485899" y="3486150"/>
            <a:ext cx="1404667" cy="6463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ym typeface="Symbol" pitchFamily="18" charset="2"/>
              </a:rPr>
              <a:t></a:t>
            </a:r>
            <a:r>
              <a:rPr lang="en-US" sz="3600" b="1" dirty="0">
                <a:solidFill>
                  <a:srgbClr val="0066FF"/>
                </a:solidFill>
                <a:sym typeface="Symbol" pitchFamily="18" charset="2"/>
              </a:rPr>
              <a:t>11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5314950" y="2514600"/>
            <a:ext cx="800100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169549" y="2321343"/>
            <a:ext cx="18859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</a:rPr>
              <a:t>Bohr’s prediction: 1 </a:t>
            </a:r>
            <a:r>
              <a:rPr lang="en-US" sz="2700" b="1" dirty="0">
                <a:solidFill>
                  <a:srgbClr val="15B13E"/>
                </a:solidFill>
              </a:rPr>
              <a:t>green</a:t>
            </a:r>
            <a:r>
              <a:rPr lang="en-US" sz="2700" b="1" dirty="0">
                <a:solidFill>
                  <a:srgbClr val="FF0000"/>
                </a:solidFill>
              </a:rPr>
              <a:t> line</a:t>
            </a:r>
            <a:endParaRPr lang="en-US" sz="1575" b="1" dirty="0">
              <a:solidFill>
                <a:srgbClr val="FF0000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343400" y="5420740"/>
            <a:ext cx="3996927" cy="116955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0066FF"/>
                </a:solidFill>
              </a:rPr>
              <a:t>EXPERIMENT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66FF"/>
                </a:solidFill>
              </a:rPr>
              <a:t>11 LINES OBSERVED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645" y="405955"/>
            <a:ext cx="1284682" cy="1708595"/>
          </a:xfrm>
          <a:prstGeom prst="rect">
            <a:avLst/>
          </a:prstGeom>
          <a:noFill/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2921" y="2149807"/>
            <a:ext cx="928688" cy="1478756"/>
          </a:xfrm>
          <a:prstGeom prst="rect">
            <a:avLst/>
          </a:prstGeom>
          <a:noFill/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940823" y="523082"/>
            <a:ext cx="1657350" cy="156966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b="1" dirty="0"/>
              <a:t>Observed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/>
              <a:t>Na-`D’ line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/>
              <a:t>Is </a:t>
            </a:r>
            <a:r>
              <a:rPr lang="en-US" sz="2400" b="1" dirty="0">
                <a:solidFill>
                  <a:srgbClr val="FFFF00"/>
                </a:solidFill>
              </a:rPr>
              <a:t>yellow</a:t>
            </a:r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0851" y="993988"/>
            <a:ext cx="667022" cy="3425251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-66945" y="1085851"/>
            <a:ext cx="33147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/>
              <a:t>Even worse..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/>
              <a:t>Spectroscopists</a:t>
            </a:r>
            <a:r>
              <a:rPr lang="en-US" b="1" dirty="0"/>
              <a:t> observe</a:t>
            </a:r>
            <a:r>
              <a:rPr lang="en-US" b="1" dirty="0">
                <a:solidFill>
                  <a:srgbClr val="3333CC"/>
                </a:solidFill>
              </a:rPr>
              <a:t>….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04800" y="2743201"/>
            <a:ext cx="27813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3333CC"/>
                </a:solidFill>
              </a:rPr>
              <a:t>11</a:t>
            </a:r>
            <a:r>
              <a:rPr lang="en-US" sz="3600" b="1" dirty="0">
                <a:solidFill>
                  <a:srgbClr val="CCCCFF"/>
                </a:solidFill>
              </a:rPr>
              <a:t> </a:t>
            </a:r>
            <a:r>
              <a:rPr lang="en-US" sz="3600" b="1" dirty="0">
                <a:solidFill>
                  <a:srgbClr val="3333CC"/>
                </a:solidFill>
              </a:rPr>
              <a:t>lines !!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9781" y="769769"/>
            <a:ext cx="1139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Bohr theory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2944" y="281217"/>
            <a:ext cx="3771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/>
              <a:t>Bohr’s little Problem…</a:t>
            </a:r>
          </a:p>
        </p:txBody>
      </p:sp>
    </p:spTree>
    <p:extLst>
      <p:ext uri="{BB962C8B-B14F-4D97-AF65-F5344CB8AC3E}">
        <p14:creationId xmlns:p14="http://schemas.microsoft.com/office/powerpoint/2010/main" val="1987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28" grpId="0" animBg="1" autoUpdateAnimBg="0"/>
      <p:bldP spid="52230" grpId="0" animBg="1"/>
      <p:bldP spid="52232" grpId="0" autoUpdateAnimBg="0"/>
      <p:bldP spid="52233" grpId="0" animBg="1"/>
      <p:bldP spid="52236" grpId="0" animBg="1"/>
      <p:bldP spid="52238" grpId="0"/>
      <p:bldP spid="522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8265"/>
            <a:ext cx="5829300" cy="857250"/>
          </a:xfrm>
        </p:spPr>
        <p:txBody>
          <a:bodyPr/>
          <a:lstStyle/>
          <a:p>
            <a:r>
              <a:rPr lang="en-US" dirty="0"/>
              <a:t>Bohr model’s failures (continued)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14450" y="2171701"/>
            <a:ext cx="668655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100" b="1" dirty="0"/>
              <a:t>Can’t predict magnetic `fine’ structure of </a:t>
            </a:r>
            <a:r>
              <a:rPr lang="en-US" sz="2100" b="1" dirty="0">
                <a:solidFill>
                  <a:srgbClr val="FF0000"/>
                </a:solidFill>
              </a:rPr>
              <a:t>H</a:t>
            </a:r>
            <a:r>
              <a:rPr lang="en-US" sz="2100" dirty="0"/>
              <a:t>, </a:t>
            </a:r>
            <a:r>
              <a:rPr lang="en-US" sz="2100" dirty="0" err="1"/>
              <a:t>e.g</a:t>
            </a:r>
            <a:endParaRPr lang="en-US" sz="2100" dirty="0"/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66FF"/>
                </a:solidFill>
              </a:rPr>
              <a:t>…</a:t>
            </a:r>
            <a:r>
              <a:rPr lang="en-US" sz="2100" b="1" dirty="0">
                <a:solidFill>
                  <a:srgbClr val="0066FF"/>
                </a:solidFill>
                <a:latin typeface="Lucida Sans" pitchFamily="34" charset="0"/>
              </a:rPr>
              <a:t>magnetize </a:t>
            </a:r>
            <a:r>
              <a:rPr lang="en-US" sz="2100" b="1" dirty="0">
                <a:solidFill>
                  <a:srgbClr val="FF0000"/>
                </a:solidFill>
                <a:latin typeface="Lucida Sans" pitchFamily="34" charset="0"/>
              </a:rPr>
              <a:t>H</a:t>
            </a:r>
            <a:r>
              <a:rPr lang="en-US" sz="2100" b="1" dirty="0">
                <a:solidFill>
                  <a:srgbClr val="0066FF"/>
                </a:solidFill>
                <a:latin typeface="Lucida Sans" pitchFamily="34" charset="0"/>
              </a:rPr>
              <a:t> and even </a:t>
            </a:r>
            <a:r>
              <a:rPr lang="en-US" sz="2100" b="1" dirty="0">
                <a:solidFill>
                  <a:srgbClr val="FF0000"/>
                </a:solidFill>
                <a:latin typeface="Lucida Sans" pitchFamily="34" charset="0"/>
              </a:rPr>
              <a:t>n=1</a:t>
            </a:r>
            <a:r>
              <a:rPr lang="en-US" sz="2100" b="1" dirty="0">
                <a:solidFill>
                  <a:srgbClr val="0066FF"/>
                </a:solidFill>
                <a:latin typeface="Lucida Sans" pitchFamily="34" charset="0"/>
              </a:rPr>
              <a:t> </a:t>
            </a:r>
            <a:r>
              <a:rPr lang="en-US" sz="2100" b="1" dirty="0">
                <a:latin typeface="Lucida Sans" pitchFamily="34" charset="0"/>
              </a:rPr>
              <a:t>splits into </a:t>
            </a:r>
            <a:r>
              <a:rPr lang="en-US" sz="2100" b="1" dirty="0">
                <a:solidFill>
                  <a:srgbClr val="0066FF"/>
                </a:solidFill>
                <a:latin typeface="Lucida Sans" pitchFamily="34" charset="0"/>
                <a:sym typeface="Wingdings" pitchFamily="2" charset="2"/>
              </a:rPr>
              <a:t>2 lines</a:t>
            </a:r>
            <a:endParaRPr lang="en-US" sz="2100" b="1" dirty="0">
              <a:solidFill>
                <a:srgbClr val="0066FF"/>
              </a:solidFill>
              <a:latin typeface="Lucida Sans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 dirty="0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2571750" y="2971800"/>
            <a:ext cx="0" cy="7429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3143250" y="3286125"/>
            <a:ext cx="12573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629150" y="2971800"/>
            <a:ext cx="0" cy="83462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5314950" y="2971799"/>
            <a:ext cx="0" cy="834628"/>
          </a:xfrm>
          <a:prstGeom prst="lin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514600" y="3697248"/>
            <a:ext cx="28003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/>
              <a:t>Turn on magnet near H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429250" y="3143250"/>
            <a:ext cx="137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dirty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1</a:t>
            </a:r>
            <a:r>
              <a:rPr lang="en-US" sz="3000" dirty="0">
                <a:solidFill>
                  <a:srgbClr val="0066FF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3000" dirty="0">
                <a:latin typeface="Arial Black" pitchFamily="34" charset="0"/>
                <a:sym typeface="Symbol" pitchFamily="18" charset="2"/>
              </a:rPr>
              <a:t> </a:t>
            </a:r>
            <a:r>
              <a:rPr lang="en-US" sz="3000" dirty="0">
                <a:solidFill>
                  <a:srgbClr val="0066FF"/>
                </a:solidFill>
                <a:latin typeface="Arial Black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66699" y="4844654"/>
            <a:ext cx="7296150" cy="162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700" b="1" dirty="0">
                <a:sym typeface="Wingdings" pitchFamily="2" charset="2"/>
              </a:rPr>
              <a:t> </a:t>
            </a:r>
            <a:r>
              <a:rPr lang="en-US" sz="2700" b="1" dirty="0"/>
              <a:t>Not even the smartest theoretical physicists of the day (</a:t>
            </a:r>
            <a:r>
              <a:rPr lang="en-US" sz="2700" b="1" dirty="0" err="1"/>
              <a:t>Sommerfeld</a:t>
            </a:r>
            <a:r>
              <a:rPr lang="en-US" sz="2700" b="1" dirty="0"/>
              <a:t>, Planck, Dirac) can make </a:t>
            </a:r>
            <a:r>
              <a:rPr lang="en-US" sz="2700" b="1" dirty="0">
                <a:solidFill>
                  <a:srgbClr val="FF0000"/>
                </a:solidFill>
              </a:rPr>
              <a:t>1</a:t>
            </a:r>
            <a:r>
              <a:rPr lang="en-US" sz="2700" b="1" dirty="0">
                <a:solidFill>
                  <a:srgbClr val="0066FF"/>
                </a:solidFill>
              </a:rPr>
              <a:t>=2</a:t>
            </a:r>
            <a:r>
              <a:rPr lang="en-US" sz="2700" b="1" dirty="0"/>
              <a:t> or </a:t>
            </a:r>
            <a:r>
              <a:rPr lang="en-US" sz="2700" b="1" dirty="0">
                <a:solidFill>
                  <a:srgbClr val="FF0000"/>
                </a:solidFill>
              </a:rPr>
              <a:t>1</a:t>
            </a:r>
            <a:r>
              <a:rPr lang="en-US" sz="2700" b="1" dirty="0"/>
              <a:t>=</a:t>
            </a:r>
            <a:r>
              <a:rPr lang="en-US" sz="2700" b="1" dirty="0">
                <a:solidFill>
                  <a:srgbClr val="0066FF"/>
                </a:solidFill>
              </a:rPr>
              <a:t>11</a:t>
            </a:r>
            <a:r>
              <a:rPr lang="en-US" sz="2700" b="1" dirty="0"/>
              <a:t>…. with Bohr’s model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 dirty="0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085850" y="1247345"/>
            <a:ext cx="6515100" cy="8771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dirty="0"/>
              <a:t>2</a:t>
            </a:r>
            <a:r>
              <a:rPr lang="en-US" sz="2100" dirty="0"/>
              <a:t>)…</a:t>
            </a:r>
            <a:r>
              <a:rPr lang="en-US" sz="2400" b="1" dirty="0"/>
              <a:t>even Bohr’s predictions for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/>
              <a:t> have problems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72050" y="2971800"/>
            <a:ext cx="0" cy="8346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nimBg="1"/>
      <p:bldP spid="53253" grpId="0" animBg="1"/>
      <p:bldP spid="53254" grpId="0" animBg="1"/>
      <p:bldP spid="53255" grpId="0" animBg="1"/>
      <p:bldP spid="53256" grpId="0" autoUpdateAnimBg="0"/>
      <p:bldP spid="53257" grpId="0" autoUpdateAnimBg="0"/>
      <p:bldP spid="53258" grpId="0" autoUpdateAnimBg="0"/>
      <p:bldP spid="532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3100" y="1828800"/>
            <a:ext cx="542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Link to atomic line spectra of elements…none of which Bohr can explain except 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5900" y="3486151"/>
            <a:ext cx="60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ea typeface="Segoe UI" pitchFamily="34" charset="0"/>
                <a:cs typeface="Segoe UI" pitchFamily="34" charset="0"/>
                <a:hlinkClick r:id="rId2"/>
              </a:rPr>
              <a:t>http://chemistry.bd.psu.edu/jircitano/periodic4.html</a:t>
            </a:r>
            <a:endParaRPr lang="en-US" sz="1800" b="1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31" y="2257495"/>
            <a:ext cx="2110370" cy="202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801394" y="2510152"/>
            <a:ext cx="1604381" cy="551810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/>
          </a:p>
        </p:txBody>
      </p:sp>
      <p:sp>
        <p:nvSpPr>
          <p:cNvPr id="4" name="Oval 3"/>
          <p:cNvSpPr/>
          <p:nvPr/>
        </p:nvSpPr>
        <p:spPr bwMode="auto">
          <a:xfrm>
            <a:off x="4593030" y="3397164"/>
            <a:ext cx="50377" cy="55181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/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1436" y="2335930"/>
            <a:ext cx="2340212" cy="21341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931120"/>
            <a:ext cx="5816207" cy="4732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25" b="1" dirty="0">
                <a:solidFill>
                  <a:srgbClr val="C00000"/>
                </a:solidFill>
              </a:rPr>
              <a:t> </a:t>
            </a:r>
            <a:r>
              <a:rPr lang="en-US" sz="2475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4470046"/>
            <a:ext cx="240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</a:t>
            </a:r>
            <a:r>
              <a:rPr lang="en-US" sz="1800" dirty="0"/>
              <a:t> </a:t>
            </a:r>
            <a:r>
              <a:rPr lang="en-US" sz="1800" b="1" u="sng" dirty="0"/>
              <a:t>44</a:t>
            </a:r>
            <a:r>
              <a:rPr lang="en-US" sz="1800" dirty="0"/>
              <a:t>, 295 (1897)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400550"/>
            <a:ext cx="245745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800" i="1" dirty="0"/>
              <a:t>Philosophical </a:t>
            </a:r>
          </a:p>
          <a:p>
            <a:pPr fontAlgn="base">
              <a:spcAft>
                <a:spcPct val="0"/>
              </a:spcAft>
            </a:pPr>
            <a:r>
              <a:rPr lang="en-US" sz="1800" i="1" dirty="0"/>
              <a:t>Magazine  </a:t>
            </a:r>
            <a:r>
              <a:rPr lang="en-US" sz="1800" dirty="0"/>
              <a:t>Series 6, </a:t>
            </a:r>
          </a:p>
          <a:p>
            <a:pPr fontAlgn="base">
              <a:spcAft>
                <a:spcPct val="0"/>
              </a:spcAft>
            </a:pPr>
            <a:r>
              <a:rPr lang="en-US" sz="1800" dirty="0"/>
              <a:t> </a:t>
            </a:r>
            <a:r>
              <a:rPr lang="en-US" sz="1800" b="1" u="sng" dirty="0"/>
              <a:t>21</a:t>
            </a:r>
            <a:r>
              <a:rPr lang="en-US" sz="1800" dirty="0"/>
              <a:t>,  669-688 (1911)</a:t>
            </a:r>
          </a:p>
          <a:p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196292" y="1515132"/>
            <a:ext cx="2270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Thomson Model    </a:t>
            </a:r>
            <a:r>
              <a:rPr lang="en-US" sz="2400" b="1" dirty="0"/>
              <a:t>  </a:t>
            </a:r>
          </a:p>
          <a:p>
            <a:r>
              <a:rPr lang="en-US" sz="2400" b="1" dirty="0"/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94" y="1416050"/>
            <a:ext cx="2574131" cy="100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90632" y="4400551"/>
            <a:ext cx="21103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 Series 6</a:t>
            </a:r>
          </a:p>
          <a:p>
            <a:r>
              <a:rPr lang="en-US" sz="1800" dirty="0"/>
              <a:t> </a:t>
            </a:r>
            <a:r>
              <a:rPr lang="en-US" sz="1800" b="1" u="sng" dirty="0"/>
              <a:t>26</a:t>
            </a:r>
            <a:r>
              <a:rPr lang="en-US" sz="1800" dirty="0"/>
              <a:t>. 1-25 (1913)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050" y="1515132"/>
            <a:ext cx="171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Bohr Model</a:t>
            </a:r>
          </a:p>
          <a:p>
            <a:r>
              <a:rPr lang="en-US" sz="2400" b="1" dirty="0"/>
              <a:t>1913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57300" y="2257495"/>
            <a:ext cx="2114551" cy="2212550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257301" y="2422126"/>
            <a:ext cx="2209493" cy="2047919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85517" y="2257495"/>
            <a:ext cx="2114551" cy="2212550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485518" y="2422126"/>
            <a:ext cx="2209493" cy="2047919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67" y="2172983"/>
            <a:ext cx="22812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49" y="1805545"/>
            <a:ext cx="3277546" cy="308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6851" y="676910"/>
            <a:ext cx="6229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“</a:t>
            </a:r>
            <a:r>
              <a:rPr lang="en-US" sz="3000" b="1" dirty="0"/>
              <a:t>Model 4: The </a:t>
            </a:r>
            <a:r>
              <a:rPr lang="en-US" sz="3000" b="1" dirty="0" err="1"/>
              <a:t>spectroscopist’s</a:t>
            </a:r>
            <a:r>
              <a:rPr lang="en-US" sz="3000" b="1" dirty="0"/>
              <a:t> atom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8940" y="2343746"/>
            <a:ext cx="2914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…</a:t>
            </a:r>
            <a:r>
              <a:rPr lang="en-US" sz="3000" b="1" dirty="0"/>
              <a:t>or why we sing the </a:t>
            </a:r>
            <a:r>
              <a:rPr lang="en-US" sz="3000" b="1" dirty="0" err="1"/>
              <a:t>spdf</a:t>
            </a:r>
            <a:r>
              <a:rPr lang="en-US" sz="3000" b="1" dirty="0"/>
              <a:t> song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937" y="1259001"/>
            <a:ext cx="3971003" cy="507831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My way or the highway…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64" y="3354530"/>
            <a:ext cx="2231231" cy="15406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25720" y="5084707"/>
            <a:ext cx="710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The </a:t>
            </a:r>
            <a:r>
              <a:rPr lang="en-US" sz="2700" b="1" dirty="0" err="1"/>
              <a:t>spectroscopists</a:t>
            </a:r>
            <a:r>
              <a:rPr lang="en-US" sz="2700" b="1" dirty="0"/>
              <a:t> description of what they deduce from </a:t>
            </a:r>
            <a:r>
              <a:rPr lang="en-US" sz="2700" b="1" dirty="0" smtClean="0"/>
              <a:t>observing </a:t>
            </a:r>
            <a:r>
              <a:rPr lang="en-US" sz="2700" b="1" dirty="0"/>
              <a:t>lines </a:t>
            </a:r>
            <a:r>
              <a:rPr lang="en-US" sz="2700" b="1" u="sng" dirty="0"/>
              <a:t>is</a:t>
            </a:r>
            <a:r>
              <a:rPr lang="en-US" sz="2700" b="1" dirty="0"/>
              <a:t> the `atom’</a:t>
            </a:r>
          </a:p>
        </p:txBody>
      </p:sp>
    </p:spTree>
    <p:extLst>
      <p:ext uri="{BB962C8B-B14F-4D97-AF65-F5344CB8AC3E}">
        <p14:creationId xmlns:p14="http://schemas.microsoft.com/office/powerpoint/2010/main" val="21489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1771650"/>
            <a:ext cx="596827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85900" y="1143000"/>
            <a:ext cx="6286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The observed spectra define the energy levels in the elements</a:t>
            </a:r>
          </a:p>
        </p:txBody>
      </p:sp>
    </p:spTree>
    <p:extLst>
      <p:ext uri="{BB962C8B-B14F-4D97-AF65-F5344CB8AC3E}">
        <p14:creationId xmlns:p14="http://schemas.microsoft.com/office/powerpoint/2010/main" val="13292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68680"/>
            <a:ext cx="721396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WHAT THE  PHOTOELECTRIC EFFECT MEANS (continued)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-228599" y="2220142"/>
            <a:ext cx="86655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3</a:t>
            </a:r>
            <a:r>
              <a:rPr lang="en-US" sz="4500" b="1" dirty="0"/>
              <a:t>) </a:t>
            </a:r>
            <a:r>
              <a:rPr lang="en-US" sz="4500" b="1" dirty="0">
                <a:solidFill>
                  <a:srgbClr val="FF0000"/>
                </a:solidFill>
              </a:rPr>
              <a:t>LIGHT</a:t>
            </a:r>
            <a:r>
              <a:rPr lang="en-US" sz="4500" b="1" dirty="0"/>
              <a:t> IS NOT A WAVE !!!!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6676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66519"/>
            <a:ext cx="674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Four main `line’ types are observed in atomic spectra: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1" y="2133326"/>
            <a:ext cx="533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b="1" dirty="0"/>
              <a:t>Sharp lines (=&gt; very narrow)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542" y="3197746"/>
            <a:ext cx="556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r>
              <a:rPr lang="en-US" b="1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Principal</a:t>
            </a:r>
            <a:r>
              <a:rPr lang="en-US" b="1" dirty="0"/>
              <a:t> lines (=&gt; most intense)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4307943"/>
            <a:ext cx="520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r>
              <a:rPr lang="en-US" b="1" dirty="0"/>
              <a:t>3. </a:t>
            </a:r>
            <a:r>
              <a:rPr lang="en-US" b="1" dirty="0">
                <a:solidFill>
                  <a:srgbClr val="0070C0"/>
                </a:solidFill>
              </a:rPr>
              <a:t>Diffuse </a:t>
            </a:r>
            <a:r>
              <a:rPr lang="en-US" b="1" dirty="0"/>
              <a:t>lines (=&gt; weak, broad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1" y="5240369"/>
            <a:ext cx="6000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r>
              <a:rPr lang="en-US" b="1" dirty="0"/>
              <a:t>4. </a:t>
            </a:r>
            <a:r>
              <a:rPr lang="en-US" b="1" dirty="0">
                <a:solidFill>
                  <a:srgbClr val="7030A0"/>
                </a:solidFill>
              </a:rPr>
              <a:t>Fundamental</a:t>
            </a:r>
            <a:r>
              <a:rPr lang="en-US" b="1" dirty="0"/>
              <a:t> lines (=&gt; family of lines terminating spectra at high energy)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8634" y="131490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abbreviations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2164897"/>
            <a:ext cx="514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s</a:t>
            </a:r>
          </a:p>
          <a:p>
            <a:pPr>
              <a:spcBef>
                <a:spcPts val="0"/>
              </a:spcBef>
            </a:pPr>
            <a:endParaRPr lang="en-US" sz="3200" b="1" dirty="0" smtClean="0"/>
          </a:p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p</a:t>
            </a:r>
          </a:p>
          <a:p>
            <a:pPr>
              <a:spcBef>
                <a:spcPts val="0"/>
              </a:spcBef>
            </a:pPr>
            <a:endParaRPr lang="en-US" sz="3200" b="1" dirty="0"/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</a:rPr>
              <a:t>d</a:t>
            </a:r>
          </a:p>
          <a:p>
            <a:pPr>
              <a:spcBef>
                <a:spcPts val="0"/>
              </a:spcBef>
            </a:pPr>
            <a:endParaRPr lang="en-US" sz="3200" b="1" dirty="0"/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7030A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083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057400" y="54292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00250" y="4629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00250" y="3600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00250" y="22288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86100" y="4343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86100" y="42291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28950" y="30861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8950" y="2971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14859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165735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1800" y="13716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43100" y="12573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5257801"/>
            <a:ext cx="8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n=1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3050" y="43434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3050" y="33147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5900" y="20574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5900" y="857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286250" y="22288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6250" y="2171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86250" y="21145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86250" y="20574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86250" y="20002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86200" y="19431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8900" y="40005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900" y="29146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28900" y="13144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4550" y="5469835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86100" y="46291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700" y="23431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57650" y="3371850"/>
            <a:ext cx="3943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The qualitative, general distribution of multi-electron atomic energy levels grouped by line type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86250" y="1143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86250" y="10858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2862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86250" y="9715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86250" y="9144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43350" y="857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23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35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8900" y="5143501"/>
            <a:ext cx="8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n=1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4700" y="12573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71850" y="2000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71750" y="42291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900" y="29146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00350" y="16573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72050" y="5143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00700" y="41148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3800" y="21145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14700" y="857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0" y="2857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72050" y="45148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3800" y="8572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4850" y="12001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17716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194310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OBSERVED ATOMIC ENERGY LEVEL ORDERING SIMPLIFIED</a:t>
            </a:r>
          </a:p>
        </p:txBody>
      </p:sp>
    </p:spTree>
    <p:extLst>
      <p:ext uri="{BB962C8B-B14F-4D97-AF65-F5344CB8AC3E}">
        <p14:creationId xmlns:p14="http://schemas.microsoft.com/office/powerpoint/2010/main" val="30116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8900" y="5143501"/>
            <a:ext cx="8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n=1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4700" y="12573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71850" y="2000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71750" y="42291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900" y="29146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00350" y="16573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72050" y="5143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00700" y="41148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3800" y="21145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14700" y="857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0" y="2857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72050" y="45148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3800" y="8572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4850" y="12001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17716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00750" y="3257551"/>
            <a:ext cx="17716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Describing Carbon’s energy levels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4686300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 has </a:t>
            </a:r>
            <a:r>
              <a:rPr lang="en-US" sz="2400" b="1" u="sng" dirty="0"/>
              <a:t>6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 </a:t>
            </a:r>
            <a:endParaRPr lang="en-US" sz="2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22910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0055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71600" y="365760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C=1s</a:t>
            </a:r>
            <a:r>
              <a:rPr lang="en-US" sz="2400" b="1" baseline="30000" dirty="0"/>
              <a:t>2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171950" y="44577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00550" y="451485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228850" y="365760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2s</a:t>
            </a:r>
            <a:r>
              <a:rPr lang="en-US" sz="2400" b="1" baseline="30000" dirty="0"/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31470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17195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686050" y="365760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2p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1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8900" y="5143501"/>
            <a:ext cx="8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n=1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4700" y="12573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71850" y="2000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71750" y="42291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900" y="29146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00350" y="16573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72050" y="5143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00700" y="41148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3800" y="21145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14700" y="857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0" y="2857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43500" y="42862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3800" y="8572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4850" y="12001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17716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00750" y="3257551"/>
            <a:ext cx="17716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Describing Fluorine’s energy levels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4686300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 has </a:t>
            </a:r>
            <a:r>
              <a:rPr lang="en-US" sz="2400" b="1" u="sng" dirty="0"/>
              <a:t>9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 </a:t>
            </a:r>
            <a:endParaRPr lang="en-US" sz="2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22910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0055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71600" y="365760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F=1s</a:t>
            </a:r>
            <a:r>
              <a:rPr lang="en-US" sz="2400" b="1" baseline="30000" dirty="0"/>
              <a:t>2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171950" y="44577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00550" y="451485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228850" y="365760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2s</a:t>
            </a:r>
            <a:r>
              <a:rPr lang="en-US" sz="2400" b="1" baseline="30000" dirty="0"/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31470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17195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686050" y="365760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2p</a:t>
            </a:r>
            <a:r>
              <a:rPr lang="en-US" sz="2400" b="1" baseline="300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543300" y="41148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978874" y="4029076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400550" y="41148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14500" y="2400300"/>
            <a:ext cx="3543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xfrm>
            <a:off x="1657350" y="1085850"/>
            <a:ext cx="5829300" cy="85725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How to sing the </a:t>
            </a:r>
            <a:r>
              <a:rPr lang="en-US" sz="2400" b="1" dirty="0" err="1"/>
              <a:t>spdf</a:t>
            </a:r>
            <a:r>
              <a:rPr lang="en-US" sz="2400" b="1" dirty="0"/>
              <a:t> song without memorizing the energy levels: </a:t>
            </a:r>
            <a:br>
              <a:rPr lang="en-US" sz="2400" b="1" dirty="0"/>
            </a:br>
            <a:r>
              <a:rPr lang="en-US" sz="2400" b="1" dirty="0"/>
              <a:t> electron neighborhoods: s, p, d and f 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114550" y="2400301"/>
            <a:ext cx="342900" cy="4154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/>
              <a:t>s</a:t>
            </a:r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2914651"/>
            <a:ext cx="5772150" cy="2589610"/>
          </a:xfrm>
          <a:prstGeom prst="rect">
            <a:avLst/>
          </a:prstGeom>
          <a:noFill/>
        </p:spPr>
      </p:pic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2628900" y="2514600"/>
            <a:ext cx="0" cy="291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5715000" y="2514600"/>
            <a:ext cx="0" cy="291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057900" y="2514600"/>
            <a:ext cx="400050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/>
              <a:t>p</a:t>
            </a: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6686550" y="2686050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5715000" y="2686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7543800" y="2171700"/>
            <a:ext cx="5715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943100" y="2686050"/>
            <a:ext cx="0" cy="3028950"/>
          </a:xfrm>
          <a:prstGeom prst="line">
            <a:avLst/>
          </a:prstGeom>
          <a:noFill/>
          <a:ln w="9525">
            <a:pattFill prst="pct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2457450" y="2743200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2000250" y="2743200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26289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4972050" y="2686050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3543300" y="2457450"/>
            <a:ext cx="514350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/>
              <a:t>d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428750" y="3028950"/>
            <a:ext cx="34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1485900" y="2971800"/>
            <a:ext cx="342900" cy="2446824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0000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2000250" y="245745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pic>
        <p:nvPicPr>
          <p:cNvPr id="3587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5522120"/>
            <a:ext cx="5314950" cy="478631"/>
          </a:xfrm>
          <a:prstGeom prst="rect">
            <a:avLst/>
          </a:prstGeom>
          <a:noFill/>
        </p:spPr>
      </p:pic>
      <p:sp>
        <p:nvSpPr>
          <p:cNvPr id="35881" name="Line 41"/>
          <p:cNvSpPr>
            <a:spLocks noChangeShapeType="1"/>
          </p:cNvSpPr>
          <p:nvPr/>
        </p:nvSpPr>
        <p:spPr bwMode="auto">
          <a:xfrm flipV="1">
            <a:off x="2000250" y="5486400"/>
            <a:ext cx="525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4057650" y="5257800"/>
            <a:ext cx="5715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/>
              <a:t>f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3257550" y="39433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3314700" y="434340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3314700" y="468630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3371850" y="502920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1543050" y="54292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4f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1543050" y="5650707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5f</a:t>
            </a:r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 flipH="1">
            <a:off x="2171700" y="4800600"/>
            <a:ext cx="628650" cy="628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H="1">
            <a:off x="2171700" y="5143500"/>
            <a:ext cx="628650" cy="628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022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43000" y="857251"/>
            <a:ext cx="668655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/>
              <a:t>Singing the song…what is the complete electronic configuration of….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086600" y="4743450"/>
            <a:ext cx="91440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FF"/>
                </a:solidFill>
              </a:rPr>
              <a:t>1s</a:t>
            </a:r>
            <a:r>
              <a:rPr lang="en-US" sz="2400" b="1" baseline="30000" dirty="0">
                <a:solidFill>
                  <a:srgbClr val="0066FF"/>
                </a:solidFill>
              </a:rPr>
              <a:t>2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00450" y="1828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D60093"/>
                </a:solidFill>
              </a:rPr>
              <a:t>1s</a:t>
            </a:r>
            <a:r>
              <a:rPr lang="en-US" sz="2400" b="1" baseline="30000">
                <a:solidFill>
                  <a:srgbClr val="D60093"/>
                </a:solidFill>
              </a:rPr>
              <a:t>2 </a:t>
            </a:r>
            <a:r>
              <a:rPr lang="en-US" sz="2400" b="1">
                <a:solidFill>
                  <a:srgbClr val="D60093"/>
                </a:solidFill>
              </a:rPr>
              <a:t>2s</a:t>
            </a:r>
            <a:r>
              <a:rPr lang="en-US" sz="2400" b="1" baseline="30000">
                <a:solidFill>
                  <a:srgbClr val="D60093"/>
                </a:solidFill>
              </a:rPr>
              <a:t>1</a:t>
            </a:r>
            <a:endParaRPr lang="en-US" sz="2400" b="1">
              <a:solidFill>
                <a:srgbClr val="D60093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114550" y="5257800"/>
            <a:ext cx="5715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60093"/>
                </a:solidFill>
              </a:rPr>
              <a:t>1s</a:t>
            </a:r>
            <a:r>
              <a:rPr lang="en-US" sz="2400" b="1" baseline="30000" dirty="0">
                <a:solidFill>
                  <a:srgbClr val="D60093"/>
                </a:solidFill>
              </a:rPr>
              <a:t>2 </a:t>
            </a:r>
            <a:endParaRPr lang="en-US" sz="2400" b="1" dirty="0">
              <a:solidFill>
                <a:srgbClr val="D60093"/>
              </a:solidFill>
            </a:endParaRPr>
          </a:p>
        </p:txBody>
      </p:sp>
      <p:pic>
        <p:nvPicPr>
          <p:cNvPr id="3995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828800"/>
            <a:ext cx="5372100" cy="2514600"/>
          </a:xfrm>
          <a:prstGeom prst="rect">
            <a:avLst/>
          </a:prstGeom>
          <a:noFill/>
        </p:spPr>
      </p:pic>
      <p:pic>
        <p:nvPicPr>
          <p:cNvPr id="3995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4286251"/>
            <a:ext cx="5314950" cy="478631"/>
          </a:xfrm>
          <a:prstGeom prst="rect">
            <a:avLst/>
          </a:prstGeom>
          <a:noFill/>
        </p:spPr>
      </p:pic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2686050" y="1771650"/>
            <a:ext cx="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5543550" y="1828800"/>
            <a:ext cx="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2000250" y="1485900"/>
            <a:ext cx="342900" cy="369332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/>
              <a:t>s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3714750" y="2286000"/>
            <a:ext cx="342900" cy="369332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/>
              <a:t>d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5886450" y="1657350"/>
            <a:ext cx="342900" cy="369332"/>
          </a:xfrm>
          <a:prstGeom prst="rect">
            <a:avLst/>
          </a:prstGeom>
          <a:solidFill>
            <a:srgbClr val="FFFF99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/>
              <a:t>p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1428750" y="4343400"/>
            <a:ext cx="342900" cy="369332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2743200" y="2857501"/>
            <a:ext cx="45720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2686050" y="32575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2686050" y="36004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2743200" y="39433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1485900" y="1885951"/>
            <a:ext cx="3429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7</a:t>
            </a: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2286000" y="1200150"/>
            <a:ext cx="508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/>
              <a:t>Will stay in first 5 rows so f </a:t>
            </a:r>
            <a:r>
              <a:rPr lang="en-US" sz="1800" dirty="0" err="1"/>
              <a:t>orbitals</a:t>
            </a:r>
            <a:r>
              <a:rPr lang="en-US" sz="1800" dirty="0"/>
              <a:t> can be dropped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1257300" y="4800601"/>
            <a:ext cx="685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/>
              <a:t>H =</a:t>
            </a:r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>
            <a:off x="2114550" y="1771650"/>
            <a:ext cx="285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2057400" y="4800600"/>
            <a:ext cx="68580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1s</a:t>
            </a:r>
            <a:r>
              <a:rPr lang="en-US" sz="2400" b="1" baseline="30000"/>
              <a:t>1</a:t>
            </a:r>
            <a:endParaRPr lang="en-US" sz="2400" b="1"/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6457950" y="4800601"/>
            <a:ext cx="8001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/>
              <a:t>He =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371600" y="5257801"/>
            <a:ext cx="6286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/>
              <a:t>Li=</a:t>
            </a:r>
            <a:r>
              <a:rPr lang="en-US" sz="1800" dirty="0"/>
              <a:t> 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2971800" y="5257800"/>
            <a:ext cx="62865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60093"/>
                </a:solidFill>
              </a:rPr>
              <a:t>2s</a:t>
            </a:r>
            <a:r>
              <a:rPr lang="en-US" sz="2400" b="1" baseline="30000" dirty="0">
                <a:solidFill>
                  <a:srgbClr val="D60093"/>
                </a:solidFill>
              </a:rPr>
              <a:t>1</a:t>
            </a:r>
            <a:endParaRPr lang="en-US" sz="2400" b="1" dirty="0">
              <a:solidFill>
                <a:srgbClr val="D60093"/>
              </a:solidFill>
            </a:endParaRP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2114550" y="1600200"/>
            <a:ext cx="502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>
            <a:off x="2114550" y="2400300"/>
            <a:ext cx="285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3486150" y="5257800"/>
            <a:ext cx="1028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/>
              <a:t>Be=</a:t>
            </a:r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2171700" y="2457450"/>
            <a:ext cx="5143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4400550" y="5257800"/>
            <a:ext cx="62865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1s</a:t>
            </a:r>
            <a:r>
              <a:rPr lang="en-US" sz="2400" b="1" baseline="30000"/>
              <a:t>2</a:t>
            </a:r>
            <a:endParaRPr lang="en-US" sz="2400" b="1"/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5372100" y="5257800"/>
            <a:ext cx="74295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/>
              <a:t>2s</a:t>
            </a:r>
            <a:r>
              <a:rPr lang="en-US" sz="2400" b="1" baseline="30000" dirty="0"/>
              <a:t>2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686050" y="5257801"/>
            <a:ext cx="34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9200" y="5257801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040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231 L -0.04583 0.002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0.00231 L -0.07083 0.0023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8" grpId="0" animBg="1"/>
      <p:bldP spid="39974" grpId="0"/>
      <p:bldP spid="39975" grpId="0" animBg="1"/>
      <p:bldP spid="39976" grpId="0" animBg="1"/>
      <p:bldP spid="39978" grpId="0"/>
      <p:bldP spid="39980" grpId="0"/>
      <p:bldP spid="39981" grpId="0" animBg="1"/>
      <p:bldP spid="39981" grpId="1" animBg="1"/>
      <p:bldP spid="39983" grpId="0" animBg="1"/>
      <p:bldP spid="39986" grpId="0"/>
      <p:bldP spid="39988" grpId="0" animBg="1"/>
      <p:bldP spid="39989" grpId="0" animBg="1"/>
      <p:bldP spid="39989" grpId="1" animBg="1"/>
      <p:bldP spid="32" grpId="0"/>
      <p:bldP spid="32" grpId="1"/>
      <p:bldP spid="33" grpId="0"/>
      <p:bldP spid="3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428750" y="1143001"/>
            <a:ext cx="6572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err="1">
                <a:solidFill>
                  <a:srgbClr val="FF0000"/>
                </a:solidFill>
              </a:rPr>
              <a:t>spdf</a:t>
            </a:r>
            <a:r>
              <a:rPr lang="en-US" sz="1800" b="1" dirty="0">
                <a:solidFill>
                  <a:srgbClr val="FF0000"/>
                </a:solidFill>
              </a:rPr>
              <a:t> song</a:t>
            </a:r>
            <a:r>
              <a:rPr lang="en-US" sz="1800" b="1" dirty="0"/>
              <a:t> –continued: YOU complete electronic configuration of: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12042" y="1841658"/>
            <a:ext cx="914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</a:rPr>
              <a:t>He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D60093"/>
                </a:solidFill>
              </a:rPr>
              <a:t>Li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Be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66"/>
                </a:solidFill>
              </a:rPr>
              <a:t>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66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771650" y="1943100"/>
            <a:ext cx="68580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1s</a:t>
            </a:r>
            <a:r>
              <a:rPr lang="en-US" sz="2400" b="1" baseline="30000"/>
              <a:t>1</a:t>
            </a:r>
            <a:endParaRPr lang="en-US" sz="2400" b="1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828800" y="2457450"/>
            <a:ext cx="91440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</a:rPr>
              <a:t>1s</a:t>
            </a:r>
            <a:r>
              <a:rPr lang="en-US" sz="2400" b="1" baseline="30000">
                <a:solidFill>
                  <a:srgbClr val="0066FF"/>
                </a:solidFill>
              </a:rPr>
              <a:t>2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771650" y="2971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D60093"/>
                </a:solidFill>
              </a:rPr>
              <a:t>1s</a:t>
            </a:r>
            <a:r>
              <a:rPr lang="en-US" sz="2400" b="1" baseline="30000">
                <a:solidFill>
                  <a:srgbClr val="D60093"/>
                </a:solidFill>
              </a:rPr>
              <a:t>2 </a:t>
            </a:r>
            <a:r>
              <a:rPr lang="en-US" sz="2400" b="1">
                <a:solidFill>
                  <a:srgbClr val="D60093"/>
                </a:solidFill>
              </a:rPr>
              <a:t>2s</a:t>
            </a:r>
            <a:r>
              <a:rPr lang="en-US" sz="2400" b="1" baseline="30000">
                <a:solidFill>
                  <a:srgbClr val="D60093"/>
                </a:solidFill>
              </a:rPr>
              <a:t>1</a:t>
            </a:r>
            <a:endParaRPr lang="en-US" sz="2400" b="1">
              <a:solidFill>
                <a:srgbClr val="D60093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771650" y="3543300"/>
            <a:ext cx="12573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1s</a:t>
            </a:r>
            <a:r>
              <a:rPr lang="en-US" sz="2400" b="1" baseline="30000"/>
              <a:t>2 </a:t>
            </a:r>
            <a:r>
              <a:rPr lang="en-US" sz="2400" b="1"/>
              <a:t>2s</a:t>
            </a:r>
            <a:r>
              <a:rPr lang="en-US" sz="2400" b="1" baseline="30000"/>
              <a:t>2</a:t>
            </a:r>
            <a:endParaRPr lang="en-US" sz="2400" b="1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771650" y="4114800"/>
            <a:ext cx="142875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66"/>
                </a:solidFill>
              </a:rPr>
              <a:t>1s</a:t>
            </a:r>
            <a:r>
              <a:rPr lang="en-US" sz="2400" b="1" baseline="30000">
                <a:solidFill>
                  <a:srgbClr val="006666"/>
                </a:solidFill>
              </a:rPr>
              <a:t>2 </a:t>
            </a:r>
            <a:r>
              <a:rPr lang="en-US" sz="2400" b="1">
                <a:solidFill>
                  <a:srgbClr val="006666"/>
                </a:solidFill>
              </a:rPr>
              <a:t>2s</a:t>
            </a:r>
            <a:r>
              <a:rPr lang="en-US" sz="2400" b="1" baseline="30000">
                <a:solidFill>
                  <a:srgbClr val="006666"/>
                </a:solidFill>
              </a:rPr>
              <a:t>2 </a:t>
            </a:r>
            <a:r>
              <a:rPr lang="en-US" sz="2400" b="1">
                <a:solidFill>
                  <a:srgbClr val="006666"/>
                </a:solidFill>
              </a:rPr>
              <a:t>2p</a:t>
            </a:r>
            <a:r>
              <a:rPr lang="en-US" sz="2400" b="1" baseline="30000">
                <a:solidFill>
                  <a:srgbClr val="006666"/>
                </a:solidFill>
              </a:rPr>
              <a:t>1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771650" y="5143500"/>
            <a:ext cx="1828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1s</a:t>
            </a:r>
            <a:r>
              <a:rPr lang="en-US" sz="2400" b="1" baseline="30000">
                <a:solidFill>
                  <a:srgbClr val="FF0000"/>
                </a:solidFill>
              </a:rPr>
              <a:t>2 </a:t>
            </a:r>
            <a:r>
              <a:rPr lang="en-US" sz="2400" b="1">
                <a:solidFill>
                  <a:srgbClr val="FF0000"/>
                </a:solidFill>
              </a:rPr>
              <a:t>2s</a:t>
            </a:r>
            <a:r>
              <a:rPr lang="en-US" sz="2400" b="1" baseline="30000">
                <a:solidFill>
                  <a:srgbClr val="FF0000"/>
                </a:solidFill>
              </a:rPr>
              <a:t>2 </a:t>
            </a:r>
            <a:r>
              <a:rPr lang="en-US" sz="2400" b="1">
                <a:solidFill>
                  <a:srgbClr val="FF0000"/>
                </a:solidFill>
              </a:rPr>
              <a:t>2p</a:t>
            </a:r>
            <a:r>
              <a:rPr lang="en-US" sz="2400" b="1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771650" y="4629150"/>
            <a:ext cx="1600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66"/>
                </a:solidFill>
              </a:rPr>
              <a:t>1s</a:t>
            </a:r>
            <a:r>
              <a:rPr lang="en-US" sz="2400" b="1" baseline="30000">
                <a:solidFill>
                  <a:srgbClr val="006666"/>
                </a:solidFill>
              </a:rPr>
              <a:t>2 </a:t>
            </a:r>
            <a:r>
              <a:rPr lang="en-US" sz="2400" b="1">
                <a:solidFill>
                  <a:srgbClr val="006666"/>
                </a:solidFill>
              </a:rPr>
              <a:t>2s</a:t>
            </a:r>
            <a:r>
              <a:rPr lang="en-US" sz="2400" b="1" baseline="30000">
                <a:solidFill>
                  <a:srgbClr val="006666"/>
                </a:solidFill>
              </a:rPr>
              <a:t>2 </a:t>
            </a:r>
            <a:r>
              <a:rPr lang="en-US" sz="2400" b="1">
                <a:solidFill>
                  <a:srgbClr val="006666"/>
                </a:solidFill>
              </a:rPr>
              <a:t>2p</a:t>
            </a:r>
            <a:r>
              <a:rPr lang="en-US" sz="2400" b="1" baseline="30000">
                <a:solidFill>
                  <a:srgbClr val="006666"/>
                </a:solidFill>
              </a:rPr>
              <a:t>2</a:t>
            </a:r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1828801"/>
            <a:ext cx="4686300" cy="2102644"/>
          </a:xfrm>
          <a:prstGeom prst="rect">
            <a:avLst/>
          </a:prstGeom>
          <a:noFill/>
        </p:spPr>
      </p:pic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429000" y="1485900"/>
            <a:ext cx="4286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/>
              <a:t>s		d			p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3086100" y="1771651"/>
            <a:ext cx="285750" cy="28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D60093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D60093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D60093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D60093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D60093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100" b="1">
              <a:solidFill>
                <a:srgbClr val="D60093"/>
              </a:solidFill>
            </a:endParaRP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3943350" y="16573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6400800" y="1600200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3610686" y="4057650"/>
            <a:ext cx="742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</a:rPr>
              <a:t>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66"/>
                </a:solidFill>
              </a:rPr>
              <a:t>F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229100" y="4057650"/>
            <a:ext cx="1828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1s</a:t>
            </a:r>
            <a:r>
              <a:rPr lang="en-US" sz="2400" b="1" baseline="30000">
                <a:solidFill>
                  <a:srgbClr val="3333CC"/>
                </a:solidFill>
              </a:rPr>
              <a:t>2 </a:t>
            </a:r>
            <a:r>
              <a:rPr lang="en-US" sz="2400" b="1">
                <a:solidFill>
                  <a:srgbClr val="3333CC"/>
                </a:solidFill>
              </a:rPr>
              <a:t>2s</a:t>
            </a:r>
            <a:r>
              <a:rPr lang="en-US" sz="2400" b="1" baseline="30000">
                <a:solidFill>
                  <a:srgbClr val="3333CC"/>
                </a:solidFill>
              </a:rPr>
              <a:t>2 </a:t>
            </a:r>
            <a:r>
              <a:rPr lang="en-US" sz="2400" b="1">
                <a:solidFill>
                  <a:srgbClr val="3333CC"/>
                </a:solidFill>
              </a:rPr>
              <a:t>2p</a:t>
            </a:r>
            <a:r>
              <a:rPr lang="en-US" sz="2400" b="1" baseline="30000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343400" y="4686300"/>
            <a:ext cx="1828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8080"/>
                </a:solidFill>
              </a:rPr>
              <a:t>1s</a:t>
            </a:r>
            <a:r>
              <a:rPr lang="en-US" sz="2400" b="1" baseline="30000">
                <a:solidFill>
                  <a:srgbClr val="008080"/>
                </a:solidFill>
              </a:rPr>
              <a:t>2 </a:t>
            </a:r>
            <a:r>
              <a:rPr lang="en-US" sz="2400" b="1">
                <a:solidFill>
                  <a:srgbClr val="008080"/>
                </a:solidFill>
              </a:rPr>
              <a:t>2s</a:t>
            </a:r>
            <a:r>
              <a:rPr lang="en-US" sz="2400" b="1" baseline="30000">
                <a:solidFill>
                  <a:srgbClr val="008080"/>
                </a:solidFill>
              </a:rPr>
              <a:t>2 </a:t>
            </a:r>
            <a:r>
              <a:rPr lang="en-US" sz="2400" b="1">
                <a:solidFill>
                  <a:srgbClr val="008080"/>
                </a:solidFill>
              </a:rPr>
              <a:t>2p</a:t>
            </a:r>
            <a:r>
              <a:rPr lang="en-US" sz="2400" b="1" baseline="30000">
                <a:solidFill>
                  <a:srgbClr val="008080"/>
                </a:solidFill>
              </a:rPr>
              <a:t>5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286250" y="5200650"/>
            <a:ext cx="1828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1s</a:t>
            </a:r>
            <a:r>
              <a:rPr lang="en-US" sz="2400" b="1" baseline="30000">
                <a:solidFill>
                  <a:srgbClr val="FF0000"/>
                </a:solidFill>
              </a:rPr>
              <a:t>2 </a:t>
            </a:r>
            <a:r>
              <a:rPr lang="en-US" sz="2400" b="1">
                <a:solidFill>
                  <a:srgbClr val="FF0000"/>
                </a:solidFill>
              </a:rPr>
              <a:t>2s</a:t>
            </a:r>
            <a:r>
              <a:rPr lang="en-US" sz="2400" b="1" baseline="30000">
                <a:solidFill>
                  <a:srgbClr val="FF0000"/>
                </a:solidFill>
              </a:rPr>
              <a:t>2 </a:t>
            </a:r>
            <a:r>
              <a:rPr lang="en-US" sz="2400" b="1">
                <a:solidFill>
                  <a:srgbClr val="FF0000"/>
                </a:solidFill>
              </a:rPr>
              <a:t>2p</a:t>
            </a:r>
            <a:r>
              <a:rPr lang="en-US" sz="2400" b="1" baseline="3000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23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  <p:bldP spid="55306" grpId="0" animBg="1"/>
      <p:bldP spid="55307" grpId="0" animBg="1"/>
      <p:bldP spid="55317" grpId="0" animBg="1"/>
      <p:bldP spid="55318" grpId="0" animBg="1"/>
      <p:bldP spid="553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8750"/>
            <a:ext cx="6286500" cy="2820591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428750" y="1028700"/>
            <a:ext cx="560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/>
              <a:t>s		d				p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628900" y="2686051"/>
            <a:ext cx="45720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628900" y="30289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628900" y="33718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86050" y="377190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2000250" y="1314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5314950" y="1314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7372350" y="1085851"/>
            <a:ext cx="628650" cy="133882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latin typeface="Arial" charset="0"/>
              </a:rPr>
              <a:t>He</a:t>
            </a:r>
            <a:r>
              <a:rPr lang="en-US" sz="1800"/>
              <a:t> is </a:t>
            </a:r>
            <a:r>
              <a:rPr lang="en-US" sz="2100" b="1"/>
              <a:t>s</a:t>
            </a: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not</a:t>
            </a:r>
            <a:r>
              <a:rPr lang="en-US" sz="2100">
                <a:solidFill>
                  <a:srgbClr val="FF0000"/>
                </a:solidFill>
              </a:rPr>
              <a:t> </a:t>
            </a:r>
            <a:r>
              <a:rPr lang="en-US" sz="2100"/>
              <a:t>p</a:t>
            </a: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7315200" y="1428750"/>
            <a:ext cx="1143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1257300" y="4457701"/>
            <a:ext cx="6743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IN-CLASS EXERCISE </a:t>
            </a:r>
            <a:r>
              <a:rPr lang="en-US" sz="3000" b="1" dirty="0" smtClean="0"/>
              <a:t>: </a:t>
            </a:r>
            <a:endParaRPr lang="en-US" sz="30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COMPLETE ELECTRONIC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3005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6" grpId="0" animBg="1"/>
      <p:bldP spid="58377" grpId="0" animBg="1"/>
      <p:bldP spid="583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-942975" y="1713363"/>
            <a:ext cx="577215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0"/>
              </a:spcBef>
              <a:buFontTx/>
              <a:buAutoNum type="alphaLcParenR"/>
              <a:tabLst>
                <a:tab pos="348854" algn="l"/>
              </a:tabLst>
            </a:pPr>
            <a:r>
              <a:rPr lang="pt-BR" sz="2700" dirty="0" smtClean="0"/>
              <a:t>Cl</a:t>
            </a:r>
            <a:endParaRPr lang="pt-BR" sz="27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r>
              <a:rPr lang="pt-BR" sz="2100" dirty="0"/>
              <a:t>	</a:t>
            </a:r>
            <a:endParaRPr lang="en-US" sz="2100" dirty="0"/>
          </a:p>
          <a:p>
            <a:pPr marL="342900" indent="-342900">
              <a:spcBef>
                <a:spcPct val="0"/>
              </a:spcBef>
              <a:buFontTx/>
              <a:buAutoNum type="alphaLcParenR" startAt="2"/>
              <a:tabLst>
                <a:tab pos="348854" algn="l"/>
              </a:tabLst>
            </a:pPr>
            <a:r>
              <a:rPr lang="pt-BR" sz="2700" dirty="0"/>
              <a:t>K</a:t>
            </a:r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en-US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r>
              <a:rPr lang="pt-BR" sz="2100" dirty="0"/>
              <a:t>c)   </a:t>
            </a:r>
            <a:r>
              <a:rPr lang="pt-BR" sz="2700" dirty="0"/>
              <a:t>Mn</a:t>
            </a:r>
            <a:endParaRPr lang="en-US" sz="27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r>
              <a:rPr lang="pt-BR" sz="2100" dirty="0"/>
              <a:t>d</a:t>
            </a:r>
            <a:r>
              <a:rPr lang="pt-BR" sz="3000" dirty="0"/>
              <a:t>)  Se	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971800" y="1714500"/>
            <a:ext cx="371475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933086" y="2649193"/>
            <a:ext cx="371475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4s</a:t>
            </a:r>
            <a:r>
              <a:rPr lang="en-US" sz="30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914650" y="3714750"/>
            <a:ext cx="48006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4s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3333CC"/>
                </a:solidFill>
              </a:rPr>
              <a:t>3d</a:t>
            </a:r>
            <a:r>
              <a:rPr lang="en-US" sz="3000" b="1" baseline="30000" dirty="0">
                <a:solidFill>
                  <a:srgbClr val="3333CC"/>
                </a:solidFill>
              </a:rPr>
              <a:t>5</a:t>
            </a:r>
            <a:endParaRPr lang="en-US" sz="3000" b="1" dirty="0">
              <a:solidFill>
                <a:srgbClr val="3333CC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857500" y="4743450"/>
            <a:ext cx="51435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4s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3333CC"/>
                </a:solidFill>
              </a:rPr>
              <a:t>3d</a:t>
            </a:r>
            <a:r>
              <a:rPr lang="en-US" sz="3000" b="1" baseline="30000" dirty="0">
                <a:solidFill>
                  <a:srgbClr val="3333CC"/>
                </a:solidFill>
              </a:rPr>
              <a:t>10</a:t>
            </a:r>
            <a:r>
              <a:rPr lang="en-US" sz="3000" b="1" dirty="0">
                <a:solidFill>
                  <a:srgbClr val="FF0000"/>
                </a:solidFill>
              </a:rPr>
              <a:t>4p</a:t>
            </a:r>
            <a:r>
              <a:rPr lang="en-US" sz="3000" b="1" baseline="30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304800"/>
            <a:ext cx="5029200" cy="1066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4572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complete electronic configurations for: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3" grpId="0" animBg="1"/>
      <p:bldP spid="706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547" y="273377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…so what is</a:t>
            </a:r>
            <a:r>
              <a:rPr lang="en-US" sz="3000" b="1" dirty="0">
                <a:solidFill>
                  <a:srgbClr val="FF0000"/>
                </a:solidFill>
              </a:rPr>
              <a:t> light </a:t>
            </a:r>
            <a:r>
              <a:rPr lang="en-US" sz="3000" b="1" dirty="0"/>
              <a:t>if not a wave ??????</a:t>
            </a:r>
          </a:p>
        </p:txBody>
      </p:sp>
      <p:pic>
        <p:nvPicPr>
          <p:cNvPr id="3" name="Picture 2" descr="http://amazingnotes.com/wp-content/uploads/2011/05/strange-albert-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1" y="1560395"/>
            <a:ext cx="2007394" cy="2078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2290" y="2079346"/>
            <a:ext cx="3886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</a:rPr>
              <a:t>LIGHT</a:t>
            </a:r>
            <a:r>
              <a:rPr lang="en-US" sz="2700" b="1" dirty="0"/>
              <a:t> IS A “</a:t>
            </a:r>
            <a:r>
              <a:rPr lang="en-US" sz="2700" b="1" dirty="0">
                <a:solidFill>
                  <a:srgbClr val="FF0000"/>
                </a:solidFill>
              </a:rPr>
              <a:t>PHOTON</a:t>
            </a:r>
            <a:r>
              <a:rPr lang="en-US" sz="2700" b="1" dirty="0"/>
              <a:t>”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275159" y="2599811"/>
            <a:ext cx="4057650" cy="9694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=</a:t>
            </a:r>
            <a:r>
              <a:rPr lang="en-US" sz="2700" b="1" dirty="0"/>
              <a:t>A MASSLESS BULLET OF</a:t>
            </a:r>
            <a:r>
              <a:rPr lang="en-US" sz="2700" b="1" dirty="0">
                <a:solidFill>
                  <a:srgbClr val="FF0000"/>
                </a:solidFill>
              </a:rPr>
              <a:t>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253" y="101719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Einstein’s </a:t>
            </a:r>
            <a:r>
              <a:rPr lang="en-US" sz="3200" dirty="0" smtClean="0"/>
              <a:t>metaphor….</a:t>
            </a:r>
            <a:endParaRPr lang="en-US" sz="3200" dirty="0"/>
          </a:p>
        </p:txBody>
      </p:sp>
      <p:pic>
        <p:nvPicPr>
          <p:cNvPr id="8194" name="Picture 2" descr="http://chemistry.umeche.maine.edu/~amar/spring2011/ligh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16" y="3639227"/>
            <a:ext cx="3516341" cy="13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000250" y="53149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2" name="Oval 11"/>
          <p:cNvSpPr/>
          <p:nvPr/>
        </p:nvSpPr>
        <p:spPr>
          <a:xfrm>
            <a:off x="2857500" y="53149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3" name="Oval 12"/>
          <p:cNvSpPr/>
          <p:nvPr/>
        </p:nvSpPr>
        <p:spPr>
          <a:xfrm>
            <a:off x="3792522" y="53149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4" name="Oval 13"/>
          <p:cNvSpPr/>
          <p:nvPr/>
        </p:nvSpPr>
        <p:spPr>
          <a:xfrm>
            <a:off x="4868465" y="5314950"/>
            <a:ext cx="400050" cy="4000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6" name="TextBox 15"/>
          <p:cNvSpPr txBox="1"/>
          <p:nvPr/>
        </p:nvSpPr>
        <p:spPr>
          <a:xfrm>
            <a:off x="933876" y="3829051"/>
            <a:ext cx="1134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OLD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9141" y="5247363"/>
            <a:ext cx="1125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NEW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1155" y="4081616"/>
            <a:ext cx="161984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i="1" dirty="0"/>
              <a:t>See also Figure 7.5 page 302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71800" y="3639227"/>
            <a:ext cx="1600200" cy="1360776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971800" y="3639229"/>
            <a:ext cx="1600200" cy="1276367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84457" y="3829051"/>
            <a:ext cx="11342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wave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2810" y="5333323"/>
            <a:ext cx="26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Stream of photons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889212" y="3829050"/>
            <a:ext cx="491943" cy="448361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89213" y="3886201"/>
            <a:ext cx="397288" cy="433415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2" grpId="0" animBg="1"/>
      <p:bldP spid="13" grpId="0" animBg="1"/>
      <p:bldP spid="14" grpId="0" animBg="1"/>
      <p:bldP spid="16" grpId="0"/>
      <p:bldP spid="19" grpId="0"/>
      <p:bldP spid="18" grpId="0"/>
      <p:bldP spid="27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-609600" y="411615"/>
            <a:ext cx="10668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/>
              <a:t>2.2	</a:t>
            </a:r>
            <a:r>
              <a:rPr lang="en-US" sz="3200" b="1" dirty="0"/>
              <a:t>Write the abbreviated electron configurations for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	the elements below, assuming they are in the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	 gas phase.</a:t>
            </a:r>
            <a:endParaRPr lang="en-US" sz="3200" dirty="0"/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	</a:t>
            </a:r>
            <a:r>
              <a:rPr lang="en-US" sz="3200" dirty="0"/>
              <a:t>a) Ca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b) Al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c) As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057400" y="2486025"/>
            <a:ext cx="25146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6666"/>
                </a:solidFill>
              </a:rPr>
              <a:t>[</a:t>
            </a:r>
            <a:r>
              <a:rPr lang="en-US" sz="3000" b="1" dirty="0" err="1">
                <a:solidFill>
                  <a:srgbClr val="006666"/>
                </a:solidFill>
              </a:rPr>
              <a:t>Ar</a:t>
            </a:r>
            <a:r>
              <a:rPr lang="en-US" sz="3000" b="1" dirty="0">
                <a:solidFill>
                  <a:srgbClr val="006666"/>
                </a:solidFill>
              </a:rPr>
              <a:t>]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4s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971675" y="3504768"/>
            <a:ext cx="2228850" cy="55399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66"/>
                </a:solidFill>
              </a:rPr>
              <a:t>[</a:t>
            </a:r>
            <a:r>
              <a:rPr lang="en-US" sz="3000" b="1" dirty="0">
                <a:solidFill>
                  <a:srgbClr val="006666"/>
                </a:solidFill>
              </a:rPr>
              <a:t>Ne]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3s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3p</a:t>
            </a:r>
            <a:r>
              <a:rPr lang="en-US" sz="3000" b="1" baseline="30000" dirty="0">
                <a:solidFill>
                  <a:srgbClr val="FF0000"/>
                </a:solidFill>
              </a:rPr>
              <a:t>1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866900" y="4381932"/>
            <a:ext cx="2857500" cy="55399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6666"/>
                </a:solidFill>
              </a:rPr>
              <a:t>[</a:t>
            </a:r>
            <a:r>
              <a:rPr lang="en-US" sz="3000" b="1" dirty="0" err="1">
                <a:solidFill>
                  <a:srgbClr val="006666"/>
                </a:solidFill>
              </a:rPr>
              <a:t>Ar</a:t>
            </a:r>
            <a:r>
              <a:rPr lang="en-US" sz="3000" b="1" dirty="0">
                <a:solidFill>
                  <a:srgbClr val="006666"/>
                </a:solidFill>
              </a:rPr>
              <a:t>]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4s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3333CC"/>
                </a:solidFill>
              </a:rPr>
              <a:t>3d</a:t>
            </a:r>
            <a:r>
              <a:rPr lang="en-US" sz="3000" b="1" baseline="30000" dirty="0">
                <a:solidFill>
                  <a:srgbClr val="3333CC"/>
                </a:solidFill>
              </a:rPr>
              <a:t>10</a:t>
            </a:r>
            <a:r>
              <a:rPr lang="en-US" sz="3000" b="1" dirty="0">
                <a:solidFill>
                  <a:srgbClr val="FF0000"/>
                </a:solidFill>
              </a:rPr>
              <a:t> 4p</a:t>
            </a:r>
            <a:r>
              <a:rPr lang="en-US" sz="3000" b="1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501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6" grpId="0" animBg="1"/>
      <p:bldP spid="7168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857250"/>
            <a:ext cx="6286500" cy="685800"/>
          </a:xfrm>
        </p:spPr>
        <p:txBody>
          <a:bodyPr/>
          <a:lstStyle/>
          <a:p>
            <a:r>
              <a:rPr lang="en-US" sz="2100" b="1" dirty="0">
                <a:solidFill>
                  <a:srgbClr val="0070C0"/>
                </a:solidFill>
              </a:rPr>
              <a:t>d</a:t>
            </a:r>
            <a:r>
              <a:rPr lang="en-US" sz="2100" dirty="0">
                <a:solidFill>
                  <a:srgbClr val="006666"/>
                </a:solidFill>
              </a:rPr>
              <a:t> </a:t>
            </a:r>
            <a:r>
              <a:rPr lang="en-US" sz="2100" b="1" dirty="0"/>
              <a:t>electron variations</a:t>
            </a:r>
            <a:endParaRPr lang="en-US" sz="3000" dirty="0">
              <a:solidFill>
                <a:srgbClr val="006666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914650" y="2228850"/>
            <a:ext cx="154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428750" y="3143250"/>
            <a:ext cx="857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Mn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1600200" y="1543051"/>
            <a:ext cx="6429375" cy="5078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dirty="0"/>
              <a:t> 1)  </a:t>
            </a:r>
            <a:r>
              <a:rPr lang="en-US" sz="2400" b="1" dirty="0"/>
              <a:t>s      d electron configuration switching 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2343150" y="3200400"/>
            <a:ext cx="234315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/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D60093"/>
                </a:solidFill>
              </a:rPr>
              <a:t>4s</a:t>
            </a:r>
            <a:r>
              <a:rPr lang="en-US" sz="2400" b="1" baseline="30000" dirty="0">
                <a:solidFill>
                  <a:srgbClr val="D60093"/>
                </a:solidFill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3d</a:t>
            </a:r>
            <a:r>
              <a:rPr lang="en-US" sz="24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4686300" y="3429000"/>
            <a:ext cx="3429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5314950" y="3200400"/>
            <a:ext cx="20574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[Ar]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3d</a:t>
            </a:r>
            <a:r>
              <a:rPr lang="en-US" sz="2400" b="1" baseline="30000">
                <a:solidFill>
                  <a:srgbClr val="FF0000"/>
                </a:solidFill>
              </a:rPr>
              <a:t>5 </a:t>
            </a:r>
            <a:r>
              <a:rPr lang="en-US" sz="2400" b="1">
                <a:solidFill>
                  <a:srgbClr val="D60093"/>
                </a:solidFill>
              </a:rPr>
              <a:t>4s</a:t>
            </a:r>
            <a:r>
              <a:rPr lang="en-US" sz="2400" b="1" baseline="30000">
                <a:solidFill>
                  <a:srgbClr val="D60093"/>
                </a:solidFill>
              </a:rPr>
              <a:t>2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5372100" y="3943350"/>
            <a:ext cx="20574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[Ar]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3d</a:t>
            </a:r>
            <a:r>
              <a:rPr lang="en-US" sz="2400" b="1" baseline="30000">
                <a:solidFill>
                  <a:srgbClr val="FF0000"/>
                </a:solidFill>
              </a:rPr>
              <a:t>5</a:t>
            </a:r>
            <a:endParaRPr lang="en-US" sz="2400" b="1" baseline="30000">
              <a:solidFill>
                <a:srgbClr val="D60093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1285875" y="2477416"/>
            <a:ext cx="3257550" cy="64633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i="1" dirty="0"/>
              <a:t>From  spectra of atomized elements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4943475" y="2494668"/>
            <a:ext cx="2857500" cy="64633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/>
              <a:t>As it behaves </a:t>
            </a:r>
            <a:r>
              <a:rPr lang="en-US" sz="1800" b="1" dirty="0">
                <a:solidFill>
                  <a:srgbClr val="FF0000"/>
                </a:solidFill>
              </a:rPr>
              <a:t>chemically in solution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1381823" y="4000501"/>
            <a:ext cx="94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/>
              <a:t>Mn </a:t>
            </a:r>
            <a:r>
              <a:rPr lang="en-US" sz="2400" b="1" baseline="30000"/>
              <a:t>2+</a:t>
            </a:r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4800600" y="4286250"/>
            <a:ext cx="28575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428750" y="4857750"/>
            <a:ext cx="617220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Evidenced by fact that </a:t>
            </a:r>
            <a:r>
              <a:rPr lang="en-US" sz="2400" b="1" dirty="0"/>
              <a:t>all </a:t>
            </a:r>
            <a:r>
              <a:rPr lang="en-US" sz="2400" dirty="0"/>
              <a:t>transition metals have a stable </a:t>
            </a:r>
            <a:r>
              <a:rPr lang="en-US" sz="2400" b="1" dirty="0"/>
              <a:t>2+ </a:t>
            </a:r>
            <a:r>
              <a:rPr lang="en-US" sz="2400" dirty="0"/>
              <a:t>state… =&gt; outer </a:t>
            </a:r>
            <a:r>
              <a:rPr lang="en-US" sz="2400" b="1" dirty="0">
                <a:solidFill>
                  <a:srgbClr val="D60093"/>
                </a:solidFill>
              </a:rPr>
              <a:t>4s</a:t>
            </a:r>
            <a:r>
              <a:rPr lang="en-US" sz="2400" b="1" baseline="30000" dirty="0">
                <a:solidFill>
                  <a:srgbClr val="D60093"/>
                </a:solidFill>
              </a:rPr>
              <a:t>2</a:t>
            </a:r>
            <a:r>
              <a:rPr lang="en-US" sz="2400" baseline="30000" dirty="0"/>
              <a:t> </a:t>
            </a:r>
            <a:r>
              <a:rPr lang="en-US" sz="2400" dirty="0"/>
              <a:t>are removed first </a:t>
            </a: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2343150" y="1785424"/>
            <a:ext cx="40005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3200400" y="2114551"/>
            <a:ext cx="3429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/>
              <a:t>Example: behavior of Mn</a:t>
            </a:r>
          </a:p>
        </p:txBody>
      </p:sp>
      <p:sp>
        <p:nvSpPr>
          <p:cNvPr id="2" name="Freeform 1"/>
          <p:cNvSpPr/>
          <p:nvPr/>
        </p:nvSpPr>
        <p:spPr>
          <a:xfrm>
            <a:off x="3243828" y="2955777"/>
            <a:ext cx="553883" cy="224345"/>
          </a:xfrm>
          <a:custGeom>
            <a:avLst/>
            <a:gdLst>
              <a:gd name="connsiteX0" fmla="*/ 738511 w 738511"/>
              <a:gd name="connsiteY0" fmla="*/ 299127 h 299127"/>
              <a:gd name="connsiteX1" fmla="*/ 620524 w 738511"/>
              <a:gd name="connsiteY1" fmla="*/ 48405 h 299127"/>
              <a:gd name="connsiteX2" fmla="*/ 237066 w 738511"/>
              <a:gd name="connsiteY2" fmla="*/ 4160 h 299127"/>
              <a:gd name="connsiteX3" fmla="*/ 30588 w 738511"/>
              <a:gd name="connsiteY3" fmla="*/ 107398 h 299127"/>
              <a:gd name="connsiteX4" fmla="*/ 1092 w 738511"/>
              <a:gd name="connsiteY4" fmla="*/ 299127 h 299127"/>
              <a:gd name="connsiteX5" fmla="*/ 1092 w 738511"/>
              <a:gd name="connsiteY5" fmla="*/ 299127 h 2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511" h="299127">
                <a:moveTo>
                  <a:pt x="738511" y="299127"/>
                </a:moveTo>
                <a:cubicBezTo>
                  <a:pt x="721304" y="198346"/>
                  <a:pt x="704098" y="97566"/>
                  <a:pt x="620524" y="48405"/>
                </a:cubicBezTo>
                <a:cubicBezTo>
                  <a:pt x="536950" y="-756"/>
                  <a:pt x="335389" y="-5672"/>
                  <a:pt x="237066" y="4160"/>
                </a:cubicBezTo>
                <a:cubicBezTo>
                  <a:pt x="138743" y="13992"/>
                  <a:pt x="69917" y="58237"/>
                  <a:pt x="30588" y="107398"/>
                </a:cubicBezTo>
                <a:cubicBezTo>
                  <a:pt x="-8741" y="156559"/>
                  <a:pt x="1092" y="299127"/>
                  <a:pt x="1092" y="299127"/>
                </a:cubicBezTo>
                <a:lnTo>
                  <a:pt x="1092" y="299127"/>
                </a:lnTo>
              </a:path>
            </a:pathLst>
          </a:custGeom>
          <a:noFill/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5232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/>
      <p:bldP spid="67600" grpId="0" animBg="1"/>
      <p:bldP spid="67601" grpId="0" animBg="1"/>
      <p:bldP spid="67602" grpId="0" build="allAtOnce" animBg="1"/>
      <p:bldP spid="67603" grpId="0" animBg="1"/>
      <p:bldP spid="67604" grpId="0" animBg="1"/>
      <p:bldP spid="67605" grpId="0" animBg="1"/>
      <p:bldP spid="67607" grpId="0"/>
      <p:bldP spid="67608" grpId="0" animBg="1"/>
      <p:bldP spid="67610" grpId="0" animBg="1"/>
      <p:bldP spid="67612" grpId="0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227726" y="135351"/>
            <a:ext cx="7774398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100" b="1" dirty="0"/>
              <a:t>2.3.  Write the correct, abbreviated d-switched</a:t>
            </a:r>
          </a:p>
          <a:p>
            <a:pPr algn="l"/>
            <a:r>
              <a:rPr lang="en-US" sz="2100" b="1" dirty="0"/>
              <a:t>         configurations for the transition metals below</a:t>
            </a:r>
          </a:p>
          <a:p>
            <a:pPr algn="l"/>
            <a:endParaRPr lang="en-US" sz="2100" dirty="0"/>
          </a:p>
          <a:p>
            <a:pPr algn="l"/>
            <a:r>
              <a:rPr lang="en-US" sz="2100" dirty="0"/>
              <a:t>a</a:t>
            </a:r>
            <a:r>
              <a:rPr lang="en-US" dirty="0"/>
              <a:t>)  Cu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b)  Fe </a:t>
            </a:r>
            <a:r>
              <a:rPr lang="en-US" baseline="30000" dirty="0"/>
              <a:t>2+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c)  Zn </a:t>
            </a:r>
            <a:r>
              <a:rPr lang="en-US" baseline="30000" dirty="0"/>
              <a:t>2+</a:t>
            </a:r>
            <a:r>
              <a:rPr lang="en-US" dirty="0"/>
              <a:t>   </a:t>
            </a:r>
          </a:p>
          <a:p>
            <a:pPr eaLnBrk="0" hangingPunct="0"/>
            <a:endParaRPr lang="en-US" sz="2100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95600" y="1692333"/>
            <a:ext cx="52006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>
                <a:sym typeface="Wingdings" pitchFamily="2" charset="2"/>
              </a:rPr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3d</a:t>
            </a:r>
            <a:r>
              <a:rPr lang="en-US" sz="2400" b="1" baseline="30000" dirty="0">
                <a:solidFill>
                  <a:schemeClr val="accent2"/>
                </a:solidFill>
              </a:rPr>
              <a:t>9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4s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(3d and 4s switch order)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809875" y="3002875"/>
            <a:ext cx="53721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3d</a:t>
            </a:r>
            <a:r>
              <a:rPr lang="en-US" sz="2400" b="1" baseline="30000" dirty="0">
                <a:solidFill>
                  <a:srgbClr val="FF0000"/>
                </a:solidFill>
              </a:rPr>
              <a:t>6</a:t>
            </a:r>
            <a:r>
              <a:rPr lang="en-US" sz="2400" baseline="300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(outer 4s electrons lost first)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895600" y="4313417"/>
            <a:ext cx="49720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3d</a:t>
            </a:r>
            <a:r>
              <a:rPr lang="en-US" sz="2400" b="1" baseline="30000" dirty="0">
                <a:solidFill>
                  <a:srgbClr val="FF0000"/>
                </a:solidFill>
              </a:rPr>
              <a:t>10</a:t>
            </a:r>
            <a:r>
              <a:rPr lang="en-US" sz="2400" baseline="300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(outer 4s electrons lost first)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5328" y="23431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" name="Oval 2"/>
          <p:cNvSpPr/>
          <p:nvPr/>
        </p:nvSpPr>
        <p:spPr>
          <a:xfrm>
            <a:off x="2722578" y="23431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" name="Oval 3"/>
          <p:cNvSpPr/>
          <p:nvPr/>
        </p:nvSpPr>
        <p:spPr>
          <a:xfrm>
            <a:off x="3657600" y="23431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Oval 4"/>
          <p:cNvSpPr/>
          <p:nvPr/>
        </p:nvSpPr>
        <p:spPr>
          <a:xfrm>
            <a:off x="4733543" y="2343150"/>
            <a:ext cx="400050" cy="4000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" name="TextBox 5"/>
          <p:cNvSpPr txBox="1"/>
          <p:nvPr/>
        </p:nvSpPr>
        <p:spPr>
          <a:xfrm>
            <a:off x="5197888" y="2361523"/>
            <a:ext cx="26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Stream of photons</a:t>
            </a:r>
          </a:p>
        </p:txBody>
      </p:sp>
      <p:pic>
        <p:nvPicPr>
          <p:cNvPr id="7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76" y="4008730"/>
            <a:ext cx="1028956" cy="5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50" y="4042105"/>
            <a:ext cx="1143000" cy="4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06" y="4042105"/>
            <a:ext cx="1143000" cy="4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05" y="4042105"/>
            <a:ext cx="1143000" cy="4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69" y="4783181"/>
            <a:ext cx="1233170" cy="11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43" y="4862642"/>
            <a:ext cx="1145763" cy="10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65" y="4954190"/>
            <a:ext cx="1072356" cy="9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4887984"/>
            <a:ext cx="1130459" cy="10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43001" y="857250"/>
            <a:ext cx="64007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Planck’s equation: </a:t>
            </a:r>
            <a:r>
              <a:rPr lang="en-US" sz="4050" dirty="0" err="1"/>
              <a:t>h</a:t>
            </a:r>
            <a:r>
              <a:rPr lang="en-US" sz="4050" dirty="0" err="1">
                <a:solidFill>
                  <a:srgbClr val="FF0000"/>
                </a:solidFill>
              </a:rPr>
              <a:t>f</a:t>
            </a:r>
            <a:r>
              <a:rPr lang="en-US" sz="4050" dirty="0"/>
              <a:t>=</a:t>
            </a:r>
            <a:r>
              <a:rPr lang="en-US" sz="4050" dirty="0" err="1"/>
              <a:t>E</a:t>
            </a:r>
            <a:r>
              <a:rPr lang="en-US" sz="4050" baseline="-25000" dirty="0" err="1"/>
              <a:t>photon</a:t>
            </a:r>
            <a:endParaRPr lang="en-US" sz="4050" dirty="0"/>
          </a:p>
        </p:txBody>
      </p:sp>
      <p:sp>
        <p:nvSpPr>
          <p:cNvPr id="16" name="TextBox 15"/>
          <p:cNvSpPr txBox="1"/>
          <p:nvPr/>
        </p:nvSpPr>
        <p:spPr>
          <a:xfrm>
            <a:off x="1714500" y="1657350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8278" y="1682353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16407" y="1664493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7806" y="1728787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8750" y="3085363"/>
            <a:ext cx="6437329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/>
              <a:t>Doc’s analogy: 1 Photon is like a unit of coiled spring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6166" y="3477779"/>
            <a:ext cx="5874467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50" b="1" dirty="0">
                <a:solidFill>
                  <a:schemeClr val="accent2">
                    <a:lumMod val="75000"/>
                  </a:schemeClr>
                </a:solidFill>
              </a:rPr>
              <a:t>High</a:t>
            </a:r>
            <a:r>
              <a:rPr lang="en-US" sz="2550" b="1" dirty="0"/>
              <a:t> </a:t>
            </a:r>
            <a:r>
              <a:rPr lang="en-US" sz="2550" b="1" dirty="0">
                <a:solidFill>
                  <a:srgbClr val="FF0000"/>
                </a:solidFill>
              </a:rPr>
              <a:t>frequency</a:t>
            </a:r>
            <a:r>
              <a:rPr lang="en-US" sz="2550" dirty="0"/>
              <a:t>(high </a:t>
            </a:r>
            <a:r>
              <a:rPr lang="en-US" sz="2550" b="1" dirty="0">
                <a:solidFill>
                  <a:srgbClr val="FF0000"/>
                </a:solidFill>
              </a:rPr>
              <a:t>f</a:t>
            </a:r>
            <a:r>
              <a:rPr lang="en-US" sz="2550" dirty="0"/>
              <a:t>)…</a:t>
            </a:r>
            <a:r>
              <a:rPr lang="en-US" sz="2550" b="1" i="1" dirty="0">
                <a:solidFill>
                  <a:srgbClr val="002060"/>
                </a:solidFill>
              </a:rPr>
              <a:t>high</a:t>
            </a:r>
            <a:r>
              <a:rPr lang="en-US" sz="2550" dirty="0"/>
              <a:t> 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9751" y="4686301"/>
            <a:ext cx="663164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50" b="1" dirty="0">
                <a:solidFill>
                  <a:srgbClr val="C00000"/>
                </a:solidFill>
              </a:rPr>
              <a:t>low </a:t>
            </a:r>
            <a:r>
              <a:rPr lang="en-US" sz="2550" b="1" dirty="0">
                <a:solidFill>
                  <a:srgbClr val="FF0000"/>
                </a:solidFill>
              </a:rPr>
              <a:t>frequency  </a:t>
            </a:r>
            <a:r>
              <a:rPr lang="en-US" sz="2550" dirty="0"/>
              <a:t>(low </a:t>
            </a:r>
            <a:r>
              <a:rPr lang="en-US" sz="2550" b="1" dirty="0">
                <a:solidFill>
                  <a:srgbClr val="FF0000"/>
                </a:solidFill>
              </a:rPr>
              <a:t>f</a:t>
            </a:r>
            <a:r>
              <a:rPr lang="en-US" sz="2550" dirty="0"/>
              <a:t>)…</a:t>
            </a:r>
            <a:r>
              <a:rPr lang="en-US" sz="2550" b="1" i="1" dirty="0">
                <a:solidFill>
                  <a:srgbClr val="C00000"/>
                </a:solidFill>
              </a:rPr>
              <a:t>low</a:t>
            </a:r>
            <a:r>
              <a:rPr lang="en-US" sz="2550" dirty="0"/>
              <a:t> energy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4010" y="4042105"/>
            <a:ext cx="119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tight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7594" y="4968478"/>
            <a:ext cx="119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loose</a:t>
            </a:r>
          </a:p>
        </p:txBody>
      </p:sp>
    </p:spTree>
    <p:extLst>
      <p:ext uri="{BB962C8B-B14F-4D97-AF65-F5344CB8AC3E}">
        <p14:creationId xmlns:p14="http://schemas.microsoft.com/office/powerpoint/2010/main" val="27606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771649"/>
            <a:ext cx="3257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FF0000"/>
                </a:solidFill>
              </a:rPr>
              <a:t>E</a:t>
            </a:r>
            <a:r>
              <a:rPr lang="en-US" sz="3300" b="1" dirty="0"/>
              <a:t>(J)=</a:t>
            </a:r>
            <a:r>
              <a:rPr lang="en-US" sz="3300" b="1" dirty="0" err="1"/>
              <a:t>h</a:t>
            </a:r>
            <a:r>
              <a:rPr lang="en-US" sz="3300" b="1" dirty="0" err="1">
                <a:solidFill>
                  <a:srgbClr val="FF0000"/>
                </a:solidFill>
              </a:rPr>
              <a:t>f</a:t>
            </a:r>
            <a:r>
              <a:rPr lang="en-US" sz="3300" b="1" dirty="0">
                <a:solidFill>
                  <a:srgbClr val="FF0000"/>
                </a:solidFill>
              </a:rPr>
              <a:t>(Hz)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2933700" y="3891014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ym typeface="Symbol"/>
              </a:rPr>
              <a:t>  </a:t>
            </a:r>
            <a:r>
              <a:rPr lang="en-US" sz="3000" b="1" dirty="0">
                <a:solidFill>
                  <a:srgbClr val="FF0000"/>
                </a:solidFill>
              </a:rPr>
              <a:t>E</a:t>
            </a:r>
            <a:r>
              <a:rPr lang="en-US" sz="3000" b="1" dirty="0"/>
              <a:t>= </a:t>
            </a:r>
            <a:r>
              <a:rPr lang="en-US" sz="3000" b="1" u="sng" dirty="0" err="1"/>
              <a:t>hc</a:t>
            </a:r>
            <a:endParaRPr lang="en-US" sz="3000" b="1" u="sng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            </a:t>
            </a:r>
            <a:r>
              <a:rPr lang="en-US" sz="3600" b="1" dirty="0">
                <a:solidFill>
                  <a:srgbClr val="002060"/>
                </a:solidFill>
                <a:sym typeface="Symbol"/>
              </a:rPr>
              <a:t>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08148" y="148167"/>
            <a:ext cx="947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What the `photon’ idea gives </a:t>
            </a:r>
            <a:r>
              <a:rPr lang="en-US" sz="3600" dirty="0" smtClean="0"/>
              <a:t>us…first on board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57500" y="2856563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/>
              <a:t>c</a:t>
            </a:r>
            <a:r>
              <a:rPr lang="en-US" sz="3600" dirty="0"/>
              <a:t>=</a:t>
            </a:r>
            <a:r>
              <a:rPr lang="en-US" sz="3600" b="1" dirty="0">
                <a:solidFill>
                  <a:srgbClr val="FF0000"/>
                </a:solidFill>
              </a:rPr>
              <a:t>f</a:t>
            </a:r>
            <a:r>
              <a:rPr lang="en-US" sz="3600" dirty="0"/>
              <a:t>*</a:t>
            </a:r>
            <a:r>
              <a:rPr lang="en-US" sz="3600" b="1" dirty="0">
                <a:solidFill>
                  <a:srgbClr val="002060"/>
                </a:solidFill>
                <a:sym typeface="Symbol"/>
              </a:rPr>
              <a:t>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9342" y="2882884"/>
            <a:ext cx="2400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00" dirty="0">
                <a:sym typeface="Symbol"/>
              </a:rPr>
              <a:t>=&gt; </a:t>
            </a:r>
            <a:r>
              <a:rPr lang="en-US" sz="3300" b="1" dirty="0">
                <a:solidFill>
                  <a:srgbClr val="FF0000"/>
                </a:solidFill>
                <a:sym typeface="Symbol"/>
              </a:rPr>
              <a:t>f</a:t>
            </a:r>
            <a:r>
              <a:rPr lang="en-US" sz="3300" dirty="0">
                <a:sym typeface="Symbol"/>
              </a:rPr>
              <a:t>= </a:t>
            </a:r>
            <a:r>
              <a:rPr lang="en-US" sz="3300" b="1" u="sng" dirty="0">
                <a:sym typeface="Symbol"/>
              </a:rPr>
              <a:t>c</a:t>
            </a:r>
            <a:r>
              <a:rPr lang="en-US" sz="3300" dirty="0">
                <a:sym typeface="Symbol"/>
              </a:rPr>
              <a:t>		</a:t>
            </a:r>
            <a:r>
              <a:rPr lang="en-US" sz="3300" dirty="0" smtClean="0">
                <a:sym typeface="Symbol"/>
              </a:rPr>
              <a:t> </a:t>
            </a:r>
            <a:r>
              <a:rPr lang="en-US" sz="3300" dirty="0" smtClean="0">
                <a:sym typeface="Symbol" panose="05050102010706020507" pitchFamily="18" charset="2"/>
              </a:rPr>
              <a:t></a:t>
            </a:r>
            <a:r>
              <a:rPr lang="en-US" sz="3300" dirty="0">
                <a:sym typeface="Symbol"/>
              </a:rPr>
              <a:t>	    </a:t>
            </a:r>
            <a:endParaRPr lang="en-US" sz="3300" b="1" dirty="0">
              <a:solidFill>
                <a:srgbClr val="00206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44927" y="2096461"/>
            <a:ext cx="662982" cy="898133"/>
          </a:xfrm>
          <a:custGeom>
            <a:avLst/>
            <a:gdLst>
              <a:gd name="connsiteX0" fmla="*/ 1465385 w 1465385"/>
              <a:gd name="connsiteY0" fmla="*/ 815675 h 815675"/>
              <a:gd name="connsiteX1" fmla="*/ 1254369 w 1465385"/>
              <a:gd name="connsiteY1" fmla="*/ 381921 h 815675"/>
              <a:gd name="connsiteX2" fmla="*/ 656492 w 1465385"/>
              <a:gd name="connsiteY2" fmla="*/ 30229 h 815675"/>
              <a:gd name="connsiteX3" fmla="*/ 0 w 1465385"/>
              <a:gd name="connsiteY3" fmla="*/ 41952 h 8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385" h="815675">
                <a:moveTo>
                  <a:pt x="1465385" y="815675"/>
                </a:moveTo>
                <a:cubicBezTo>
                  <a:pt x="1427284" y="664252"/>
                  <a:pt x="1389184" y="512829"/>
                  <a:pt x="1254369" y="381921"/>
                </a:cubicBezTo>
                <a:cubicBezTo>
                  <a:pt x="1119553" y="251013"/>
                  <a:pt x="865553" y="86890"/>
                  <a:pt x="656492" y="30229"/>
                </a:cubicBezTo>
                <a:cubicBezTo>
                  <a:pt x="447430" y="-26433"/>
                  <a:pt x="223715" y="7759"/>
                  <a:pt x="0" y="41952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28982" y="2100173"/>
            <a:ext cx="1499918" cy="2215625"/>
          </a:xfrm>
          <a:custGeom>
            <a:avLst/>
            <a:gdLst>
              <a:gd name="connsiteX0" fmla="*/ 1120127 w 1120127"/>
              <a:gd name="connsiteY0" fmla="*/ 0 h 2801816"/>
              <a:gd name="connsiteX1" fmla="*/ 322958 w 1120127"/>
              <a:gd name="connsiteY1" fmla="*/ 726831 h 2801816"/>
              <a:gd name="connsiteX2" fmla="*/ 29881 w 1120127"/>
              <a:gd name="connsiteY2" fmla="*/ 2157046 h 2801816"/>
              <a:gd name="connsiteX3" fmla="*/ 991173 w 1120127"/>
              <a:gd name="connsiteY3" fmla="*/ 2801816 h 28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127" h="2801816">
                <a:moveTo>
                  <a:pt x="1120127" y="0"/>
                </a:moveTo>
                <a:cubicBezTo>
                  <a:pt x="812396" y="183661"/>
                  <a:pt x="504666" y="367323"/>
                  <a:pt x="322958" y="726831"/>
                </a:cubicBezTo>
                <a:cubicBezTo>
                  <a:pt x="141250" y="1086339"/>
                  <a:pt x="-81488" y="1811215"/>
                  <a:pt x="29881" y="2157046"/>
                </a:cubicBezTo>
                <a:cubicBezTo>
                  <a:pt x="141250" y="2502877"/>
                  <a:pt x="566211" y="2652346"/>
                  <a:pt x="991173" y="2801816"/>
                </a:cubicBezTo>
              </a:path>
            </a:pathLst>
          </a:custGeom>
          <a:noFill/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8028" y="4999010"/>
            <a:ext cx="337185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</a:rPr>
              <a:t>Energy</a:t>
            </a:r>
            <a:r>
              <a:rPr lang="en-US" sz="2700" b="1" dirty="0"/>
              <a:t> of light is now connected to the </a:t>
            </a:r>
            <a:r>
              <a:rPr lang="en-US" sz="2700" b="1" dirty="0">
                <a:solidFill>
                  <a:srgbClr val="FF0000"/>
                </a:solidFill>
              </a:rPr>
              <a:t>c</a:t>
            </a:r>
            <a:r>
              <a:rPr lang="en-US" sz="2700" b="1" dirty="0">
                <a:solidFill>
                  <a:srgbClr val="FF6600"/>
                </a:solidFill>
              </a:rPr>
              <a:t>o</a:t>
            </a:r>
            <a:r>
              <a:rPr lang="en-US" sz="2700" b="1" dirty="0">
                <a:solidFill>
                  <a:srgbClr val="FFC000"/>
                </a:solidFill>
              </a:rPr>
              <a:t>l</a:t>
            </a:r>
            <a:r>
              <a:rPr lang="en-US" sz="2700" b="1" dirty="0">
                <a:solidFill>
                  <a:srgbClr val="00B050"/>
                </a:solidFill>
              </a:rPr>
              <a:t>o</a:t>
            </a:r>
            <a:r>
              <a:rPr lang="en-US" sz="2700" b="1" dirty="0">
                <a:solidFill>
                  <a:srgbClr val="0000CC"/>
                </a:solidFill>
              </a:rPr>
              <a:t>r</a:t>
            </a:r>
            <a:r>
              <a:rPr lang="en-US" sz="2700" b="1" dirty="0"/>
              <a:t> (wavelength) of light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2363" y="2255531"/>
            <a:ext cx="2200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Planck’s Law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8490" y="3292481"/>
            <a:ext cx="26680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 </a:t>
            </a:r>
            <a:r>
              <a:rPr lang="en-US" sz="2700" b="1" dirty="0"/>
              <a:t>wave equation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9228" y="1236284"/>
            <a:ext cx="3829050" cy="5078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h=6.63*10</a:t>
            </a:r>
            <a:r>
              <a:rPr lang="en-US" sz="2700" b="1" baseline="30000" dirty="0"/>
              <a:t>-34</a:t>
            </a:r>
            <a:r>
              <a:rPr lang="en-US" sz="2700" b="1" dirty="0"/>
              <a:t> Joule *s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3153" y="4874384"/>
            <a:ext cx="2886075" cy="12464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dirty="0"/>
              <a:t>c=3*10</a:t>
            </a:r>
            <a:r>
              <a:rPr lang="en-US" sz="3000" b="1" baseline="30000" dirty="0"/>
              <a:t>8</a:t>
            </a:r>
            <a:r>
              <a:rPr lang="en-US" sz="3000" b="1" dirty="0"/>
              <a:t> m/s</a:t>
            </a:r>
          </a:p>
          <a:p>
            <a:r>
              <a:rPr lang="en-US" sz="3000" b="1" dirty="0">
                <a:sym typeface="Symbol"/>
              </a:rPr>
              <a:t> in meters(m)</a:t>
            </a:r>
            <a:endParaRPr 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55376" y="1263818"/>
            <a:ext cx="1559274" cy="5078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Joules=J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509" y="2545527"/>
            <a:ext cx="1827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/>
              <a:t>Combined with…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0082" y="3021384"/>
            <a:ext cx="154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Substitute into…</a:t>
            </a:r>
          </a:p>
        </p:txBody>
      </p:sp>
    </p:spTree>
    <p:extLst>
      <p:ext uri="{BB962C8B-B14F-4D97-AF65-F5344CB8AC3E}">
        <p14:creationId xmlns:p14="http://schemas.microsoft.com/office/powerpoint/2010/main" val="23061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 animBg="1"/>
      <p:bldP spid="11" grpId="0" animBg="1"/>
      <p:bldP spid="12" grpId="0" animBg="1"/>
      <p:bldP spid="2" grpId="0"/>
      <p:bldP spid="13" grpId="0"/>
      <p:bldP spid="5" grpId="0" animBg="1"/>
      <p:bldP spid="10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blogs.cas.suffolk.edu/jillmartelli/files/2011/10/visible-spectrum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43000"/>
            <a:ext cx="6629400" cy="32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237330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ym typeface="Symbol"/>
              </a:rPr>
              <a:t> </a:t>
            </a:r>
            <a:r>
              <a:rPr lang="en-US" sz="3000" dirty="0"/>
              <a:t>Units in 10</a:t>
            </a:r>
            <a:r>
              <a:rPr lang="en-US" sz="3000" baseline="30000" dirty="0"/>
              <a:t>-9</a:t>
            </a:r>
            <a:r>
              <a:rPr lang="en-US" sz="3000" dirty="0"/>
              <a:t> m</a:t>
            </a:r>
          </a:p>
        </p:txBody>
      </p:sp>
      <p:pic>
        <p:nvPicPr>
          <p:cNvPr id="6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42" y="4209640"/>
            <a:ext cx="1130459" cy="10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4" y="4305841"/>
            <a:ext cx="1028956" cy="5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2744" y="5029201"/>
            <a:ext cx="1366157" cy="11310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2060"/>
                </a:solidFill>
              </a:rPr>
              <a:t>High f</a:t>
            </a:r>
          </a:p>
          <a:p>
            <a:r>
              <a:rPr lang="en-US" sz="2700" b="1" dirty="0">
                <a:solidFill>
                  <a:srgbClr val="002060"/>
                </a:solidFill>
              </a:rPr>
              <a:t>High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9094" y="5015594"/>
            <a:ext cx="1537607" cy="11310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low f</a:t>
            </a:r>
          </a:p>
          <a:p>
            <a:r>
              <a:rPr lang="en-US" sz="2700" b="1" dirty="0">
                <a:solidFill>
                  <a:srgbClr val="C00000"/>
                </a:solidFill>
              </a:rPr>
              <a:t>low 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6799" y="862694"/>
            <a:ext cx="6858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Which is the high energy end of the visible spectrum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875623"/>
            <a:ext cx="24003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short wavelengths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0765" y="1828801"/>
            <a:ext cx="23431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long wavelengths</a:t>
            </a:r>
          </a:p>
        </p:txBody>
      </p:sp>
    </p:spTree>
    <p:extLst>
      <p:ext uri="{BB962C8B-B14F-4D97-AF65-F5344CB8AC3E}">
        <p14:creationId xmlns:p14="http://schemas.microsoft.com/office/powerpoint/2010/main" val="11084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201222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In-class practice on board:</a:t>
            </a:r>
          </a:p>
          <a:p>
            <a:r>
              <a:rPr lang="en-US" sz="3000" b="1" dirty="0"/>
              <a:t>Planck’s law  exercises …</a:t>
            </a:r>
          </a:p>
          <a:p>
            <a:endParaRPr lang="en-US" sz="3000" b="1" dirty="0"/>
          </a:p>
          <a:p>
            <a:r>
              <a:rPr lang="en-US" sz="3000" b="1" dirty="0"/>
              <a:t>	  E(J)= </a:t>
            </a:r>
            <a:r>
              <a:rPr lang="en-US" sz="3000" b="1" dirty="0" err="1" smtClean="0"/>
              <a:t>h</a:t>
            </a:r>
            <a:r>
              <a:rPr lang="en-US" sz="3000" b="1" dirty="0" err="1" smtClean="0">
                <a:solidFill>
                  <a:srgbClr val="FF0000"/>
                </a:solidFill>
              </a:rPr>
              <a:t>f</a:t>
            </a:r>
            <a:r>
              <a:rPr lang="en-US" sz="3000" b="1" dirty="0" smtClean="0">
                <a:solidFill>
                  <a:srgbClr val="FF0000"/>
                </a:solidFill>
              </a:rPr>
              <a:t>=</a:t>
            </a:r>
            <a:r>
              <a:rPr lang="en-US" sz="3000" b="1" dirty="0" err="1" smtClean="0">
                <a:solidFill>
                  <a:schemeClr val="tx1"/>
                </a:solidFill>
              </a:rPr>
              <a:t>hc</a:t>
            </a:r>
            <a:r>
              <a:rPr lang="en-US" sz="3000" b="1" dirty="0" smtClean="0">
                <a:solidFill>
                  <a:schemeClr val="tx1"/>
                </a:solidFill>
              </a:rPr>
              <a:t>/</a:t>
            </a:r>
            <a:r>
              <a:rPr lang="en-US" sz="3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</a:t>
            </a:r>
            <a:endParaRPr lang="en-US" sz="3000" b="1" dirty="0">
              <a:solidFill>
                <a:schemeClr val="tx1"/>
              </a:solidFill>
            </a:endParaRPr>
          </a:p>
          <a:p>
            <a:r>
              <a:rPr lang="en-US" sz="3000" b="1" dirty="0"/>
              <a:t>                =6.63*10</a:t>
            </a:r>
            <a:r>
              <a:rPr lang="en-US" sz="3000" b="1" baseline="30000" dirty="0"/>
              <a:t>-34</a:t>
            </a:r>
            <a:r>
              <a:rPr lang="en-US" sz="3000" b="1" dirty="0"/>
              <a:t> J*s *</a:t>
            </a:r>
            <a:r>
              <a:rPr lang="en-US" sz="3000" b="1" dirty="0">
                <a:solidFill>
                  <a:srgbClr val="FF0000"/>
                </a:solidFill>
              </a:rPr>
              <a:t>f</a:t>
            </a:r>
            <a:r>
              <a:rPr lang="en-US" sz="3000" b="1" dirty="0"/>
              <a:t>(Hz</a:t>
            </a:r>
            <a:r>
              <a:rPr lang="en-US" sz="3000" b="1" dirty="0" smtClean="0"/>
              <a:t>)=1.989*10</a:t>
            </a:r>
            <a:r>
              <a:rPr lang="en-US" sz="3000" b="1" baseline="30000" dirty="0" smtClean="0"/>
              <a:t>-25</a:t>
            </a:r>
            <a:r>
              <a:rPr lang="en-US" sz="3000" b="1" dirty="0" smtClean="0"/>
              <a:t>/</a:t>
            </a:r>
            <a:r>
              <a:rPr lang="en-US" sz="3000" b="1" dirty="0" smtClean="0">
                <a:sym typeface="Symbol" panose="05050102010706020507" pitchFamily="18" charset="2"/>
              </a:rPr>
              <a:t>(m)</a:t>
            </a:r>
            <a:endParaRPr lang="en-US" sz="3000" b="1" dirty="0"/>
          </a:p>
          <a:p>
            <a:endParaRPr lang="en-US" sz="3000" b="1" dirty="0"/>
          </a:p>
          <a:p>
            <a:r>
              <a:rPr lang="en-US" sz="3000" b="1" dirty="0"/>
              <a:t>Mole buck opportunities</a:t>
            </a:r>
          </a:p>
        </p:txBody>
      </p:sp>
      <p:pic>
        <p:nvPicPr>
          <p:cNvPr id="3" name="Picture 2" descr="chemical 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3958129"/>
            <a:ext cx="1018412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3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765" y="1085850"/>
            <a:ext cx="4743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De Broglie’s*  hypothesis   		(pp.63-64)</a:t>
            </a:r>
          </a:p>
        </p:txBody>
      </p:sp>
      <p:pic>
        <p:nvPicPr>
          <p:cNvPr id="1026" name="Picture 2" descr="http://deskarati.com/wp-content/uploads/2011/06/broglie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28851"/>
            <a:ext cx="2028825" cy="28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5143501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*Louis-Victor-Pierre-Raymond, 7th </a:t>
            </a:r>
            <a:r>
              <a:rPr lang="en-US" sz="2400" b="1" dirty="0" err="1"/>
              <a:t>duc</a:t>
            </a:r>
            <a:r>
              <a:rPr lang="en-US" sz="2400" b="1" dirty="0"/>
              <a:t> de Broglie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3350" y="2457451"/>
            <a:ext cx="394335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If light acts `particle-like’ ….</a:t>
            </a:r>
          </a:p>
          <a:p>
            <a:r>
              <a:rPr lang="en-US" sz="3300" dirty="0"/>
              <a:t> then matter can act `wave-like.’</a:t>
            </a:r>
          </a:p>
        </p:txBody>
      </p:sp>
    </p:spTree>
    <p:extLst>
      <p:ext uri="{BB962C8B-B14F-4D97-AF65-F5344CB8AC3E}">
        <p14:creationId xmlns:p14="http://schemas.microsoft.com/office/powerpoint/2010/main" val="30007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DA431E2FE0243099CCA19B2A23D5E16"/>
  <p:tag name="TPVERSION" val="5"/>
  <p:tag name="TPFULLVERSION" val="5.0.0.2212"/>
  <p:tag name="PPTVERSION" val="14"/>
  <p:tag name="TPOS" val="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1579</Words>
  <Application>Microsoft Office PowerPoint</Application>
  <PresentationFormat>On-screen Show (4:3)</PresentationFormat>
  <Paragraphs>451</Paragraphs>
  <Slides>42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Dotum</vt:lpstr>
      <vt:lpstr>Aharoni</vt:lpstr>
      <vt:lpstr>Arial</vt:lpstr>
      <vt:lpstr>Arial Black</vt:lpstr>
      <vt:lpstr>Calibri</vt:lpstr>
      <vt:lpstr>Comic Sans MS</vt:lpstr>
      <vt:lpstr>Cooper Black</vt:lpstr>
      <vt:lpstr>Lucida Sans</vt:lpstr>
      <vt:lpstr>Segoe UI</vt:lpstr>
      <vt:lpstr>Symbol</vt:lpstr>
      <vt:lpstr>Times New Roman</vt:lpstr>
      <vt:lpstr>Wingdings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Bohr Model Predictions vs. Experiment </vt:lpstr>
      <vt:lpstr>Bohr Model Predictions vs. Experiment (continued) </vt:lpstr>
      <vt:lpstr>PowerPoint Presentation</vt:lpstr>
      <vt:lpstr>PowerPoint Presentation</vt:lpstr>
      <vt:lpstr>   the quantum cat dilemma-one consequence of Bohr’s quantum concept</vt:lpstr>
      <vt:lpstr>PowerPoint Presentation</vt:lpstr>
      <vt:lpstr>PowerPoint Presentation</vt:lpstr>
      <vt:lpstr>PowerPoint Presentation</vt:lpstr>
      <vt:lpstr>PowerPoint Presentation</vt:lpstr>
      <vt:lpstr>Bohr model’s failures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sing the spdf song without memorizing the energy levels:   electron neighborhoods: s, p, d and 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 electron variations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214</cp:revision>
  <dcterms:created xsi:type="dcterms:W3CDTF">2006-08-18T01:25:19Z</dcterms:created>
  <dcterms:modified xsi:type="dcterms:W3CDTF">2015-11-13T14:54:00Z</dcterms:modified>
</cp:coreProperties>
</file>