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5" r:id="rId2"/>
    <p:sldId id="331" r:id="rId3"/>
    <p:sldId id="346" r:id="rId4"/>
    <p:sldId id="332" r:id="rId5"/>
    <p:sldId id="347" r:id="rId6"/>
    <p:sldId id="349" r:id="rId7"/>
    <p:sldId id="348" r:id="rId8"/>
    <p:sldId id="336" r:id="rId9"/>
    <p:sldId id="350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04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0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7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8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1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9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1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F83AFC-1F5B-4D30-BD2C-14C04FC7083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8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1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6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3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4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6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5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2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hyperlink" Target="http://www.google.com/url?sa=i&amp;rct=j&amp;q=&amp;esrc=s&amp;frm=1&amp;source=images&amp;cd=&amp;cad=rja&amp;docid=3pq4lVkgfXNDXM&amp;tbnid=ogiJ3CXG4dPuwM:&amp;ved=0CAUQjRw&amp;url=http://chemistry.umeche.maine.edu/~amar/spring2011/matterwave.html&amp;ei=9CwlUpT2JunY2wW-_oC4BQ&amp;bvm=bv.51495398,d.aWc&amp;psig=AFQjCNGJdUJDcJ7yYsHOC8XObQG9YDMNKg&amp;ust=137825443858537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5TdRTNKkULl2M&amp;tbnid=uqhB0LjNdLQ2AM:&amp;ved=0CAUQjRw&amp;url=http://blogs.cas.suffolk.edu/jillmartelli/2011/10/10/105-lab/&amp;ei=8zMlUoiHL4aT2QWThYDICA&amp;bvm=bv.51495398,d.aWM&amp;psig=AFQjCNHXOk_ucokFXBdBXF7rhDcE8m0gWw&amp;ust=137825618937757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sMnOgrShqFtjsM&amp;tbnid=7yv-1AYiBusQNM:&amp;ved=0CAUQjRw&amp;url=http://deskarati.com/2011/06/27/louis-de-broglie/&amp;ei=uUUnUtGzA5ax4AOduIDQAw&amp;bvm=bv.51495398,d.cWc&amp;psig=AFQjCNE-SVwIutJ8AIz4jdijSUJ6Ba7hQw&amp;ust=1378391857500229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02324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1051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surprising dimensions of the atom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765256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b="1" u="sng" dirty="0" smtClean="0"/>
              <a:t>R(electron) </a:t>
            </a:r>
            <a:r>
              <a:rPr lang="en-US" sz="3200" b="1" dirty="0"/>
              <a:t>~</a:t>
            </a:r>
            <a:r>
              <a:rPr lang="en-US" sz="3200" b="1" dirty="0" smtClean="0"/>
              <a:t> </a:t>
            </a:r>
            <a:r>
              <a:rPr lang="en-US" sz="3200" b="1" smtClean="0"/>
              <a:t>100,000 </a:t>
            </a:r>
            <a:r>
              <a:rPr lang="en-US" sz="3200" b="1" smtClean="0"/>
              <a:t>R(nucleus)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77134" y="725294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b="1" u="sng" dirty="0"/>
              <a:t>m</a:t>
            </a:r>
            <a:r>
              <a:rPr lang="en-US" sz="3200" b="1" u="sng" dirty="0" smtClean="0"/>
              <a:t>(proton</a:t>
            </a:r>
            <a:r>
              <a:rPr lang="en-US" sz="3200" b="1" dirty="0" smtClean="0"/>
              <a:t>)  ~  2000</a:t>
            </a:r>
          </a:p>
          <a:p>
            <a:pPr algn="l">
              <a:spcBef>
                <a:spcPts val="0"/>
              </a:spcBef>
            </a:pPr>
            <a:r>
              <a:rPr lang="en-US" sz="3200" b="1" dirty="0"/>
              <a:t>m</a:t>
            </a:r>
            <a:r>
              <a:rPr lang="en-US" sz="3200" b="1" dirty="0" smtClean="0"/>
              <a:t>(electron)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454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816" y="171541"/>
            <a:ext cx="774218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i="1" u="sng" kern="0" dirty="0">
                <a:solidFill>
                  <a:srgbClr val="FF0000"/>
                </a:solidFill>
                <a:latin typeface="Times New Roman"/>
              </a:rPr>
              <a:t>But there are 2 BIG Problems</a:t>
            </a:r>
            <a:r>
              <a:rPr lang="en-US" sz="3600" kern="0" dirty="0">
                <a:latin typeface="Times New Roman"/>
              </a:rPr>
              <a:t> </a:t>
            </a:r>
            <a:br>
              <a:rPr lang="en-US" sz="3600" kern="0" dirty="0">
                <a:latin typeface="Times New Roman"/>
              </a:rPr>
            </a:br>
            <a:r>
              <a:rPr lang="en-US" sz="3600" kern="0" dirty="0">
                <a:latin typeface="Times New Roman"/>
              </a:rPr>
              <a:t> with </a:t>
            </a:r>
            <a:r>
              <a:rPr lang="en-US" sz="3600" kern="0" dirty="0">
                <a:solidFill>
                  <a:srgbClr val="3333CC"/>
                </a:solidFill>
                <a:latin typeface="Times New Roman"/>
              </a:rPr>
              <a:t>Rutherford’s </a:t>
            </a:r>
            <a:r>
              <a:rPr lang="en-US" sz="3600" kern="0" dirty="0">
                <a:latin typeface="Times New Roman"/>
              </a:rPr>
              <a:t>model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20816" y="1506968"/>
            <a:ext cx="6686550" cy="156966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1)Why don’t the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3200" b="1" baseline="300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US" sz="3200" b="1" dirty="0">
                <a:latin typeface="Arial" charset="0"/>
              </a:rPr>
              <a:t> and e</a:t>
            </a:r>
            <a:r>
              <a:rPr lang="en-US" sz="3200" b="1" baseline="30000" dirty="0">
                <a:latin typeface="Arial" charset="0"/>
              </a:rPr>
              <a:t>-</a:t>
            </a:r>
            <a:r>
              <a:rPr lang="en-US" sz="32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3200" b="1" dirty="0">
                <a:latin typeface="Arial" charset="0"/>
              </a:rPr>
              <a:t> attract and come together ??? (or…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why isn’t Earth the size of a golf ball?)</a:t>
            </a:r>
          </a:p>
        </p:txBody>
      </p:sp>
      <p:pic>
        <p:nvPicPr>
          <p:cNvPr id="1030" name="Picture 6" descr="http://www.earthview.pair.com/earth300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3554805"/>
            <a:ext cx="2914650" cy="307009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5029200" y="4114801"/>
            <a:ext cx="1314450" cy="2247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1.bp.blogspot.com/_MH6O6gr_WCY/S73Yj9gqdAI/AAAAAAAABUg/Ci09PIn1Jp0/s1600/golf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829050"/>
            <a:ext cx="485775" cy="48577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H="1">
            <a:off x="5486400" y="3829050"/>
            <a:ext cx="400050" cy="62865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372100" y="3943350"/>
            <a:ext cx="628650" cy="3429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rutherf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1" y="4514851"/>
            <a:ext cx="1213247" cy="139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72300" y="40005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2363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elestiamotherlode.net/catalog/images/screenshots/various/sol_A_portrait_of_our_sun_1__rthorva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693" y="2971800"/>
            <a:ext cx="3325469" cy="2343150"/>
          </a:xfrm>
          <a:prstGeom prst="rect">
            <a:avLst/>
          </a:prstGeom>
          <a:noFill/>
        </p:spPr>
      </p:pic>
      <p:pic>
        <p:nvPicPr>
          <p:cNvPr id="3" name="Picture 4" descr="http://www.clipperlight.com/FLAGS/tele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2857500"/>
            <a:ext cx="1213062" cy="1721645"/>
          </a:xfrm>
          <a:prstGeom prst="rect">
            <a:avLst/>
          </a:prstGeom>
          <a:noFill/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66700" y="912712"/>
            <a:ext cx="7620000" cy="11079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/>
            <a:r>
              <a:rPr lang="en-US" sz="3000" b="1" dirty="0">
                <a:latin typeface="Arial" charset="0"/>
              </a:rPr>
              <a:t>2)</a:t>
            </a:r>
            <a:r>
              <a:rPr lang="en-US" sz="2100" b="1" dirty="0">
                <a:latin typeface="Arial" charset="0"/>
              </a:rPr>
              <a:t>Why doesn’t the 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sun</a:t>
            </a:r>
            <a:r>
              <a:rPr lang="en-US" sz="2100" b="1" dirty="0">
                <a:latin typeface="Arial" charset="0"/>
              </a:rPr>
              <a:t> show  </a:t>
            </a:r>
            <a:r>
              <a:rPr lang="en-US" sz="2100" b="1" u="sng" dirty="0">
                <a:latin typeface="Arial" charset="0"/>
              </a:rPr>
              <a:t>all </a:t>
            </a:r>
            <a:r>
              <a:rPr lang="en-US" sz="2100" b="1" dirty="0">
                <a:latin typeface="Arial" charset="0"/>
              </a:rPr>
              <a:t>colors (e.g. show </a:t>
            </a:r>
            <a:r>
              <a:rPr lang="en-US" sz="3000" b="1" dirty="0">
                <a:latin typeface="Arial" charset="0"/>
              </a:rPr>
              <a:t>white</a:t>
            </a:r>
            <a:r>
              <a:rPr lang="en-US" sz="2100" b="1" dirty="0">
                <a:latin typeface="Arial" charset="0"/>
              </a:rPr>
              <a:t> light)  when telescopes record spectrum?</a:t>
            </a: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6449" y="2192159"/>
            <a:ext cx="3007453" cy="70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utherf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9119" y="5484454"/>
            <a:ext cx="695162" cy="8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5200" y="457914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35"/>
            <a:ext cx="440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Rutherford atom’s problems (continued)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314950"/>
            <a:ext cx="6115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charset="0"/>
              </a:rPr>
              <a:t>Why only 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few </a:t>
            </a:r>
            <a:r>
              <a:rPr lang="en-US" sz="3600" b="1" dirty="0">
                <a:solidFill>
                  <a:srgbClr val="0066FF"/>
                </a:solidFill>
                <a:latin typeface="Arial" charset="0"/>
              </a:rPr>
              <a:t>really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>
                <a:solidFill>
                  <a:srgbClr val="6600CC"/>
                </a:solidFill>
                <a:latin typeface="Arial" charset="0"/>
              </a:rPr>
              <a:t>strong</a:t>
            </a:r>
            <a:r>
              <a:rPr lang="en-US" sz="3600" b="1" dirty="0">
                <a:latin typeface="Arial" charset="0"/>
              </a:rPr>
              <a:t> lines 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29300" y="2628900"/>
            <a:ext cx="285750" cy="285750"/>
          </a:xfrm>
          <a:prstGeom prst="line">
            <a:avLst/>
          </a:prstGeom>
          <a:ln w="539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29300" y="2800350"/>
            <a:ext cx="571500" cy="114300"/>
          </a:xfrm>
          <a:prstGeom prst="straightConnector1">
            <a:avLst/>
          </a:prstGeom>
          <a:ln w="50800">
            <a:solidFill>
              <a:srgbClr val="0000CC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6449" y="2771775"/>
            <a:ext cx="2347832" cy="200025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57850" y="2514600"/>
            <a:ext cx="857250" cy="85725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8800" y="2050022"/>
            <a:ext cx="2993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Diffraction grating divides up light colors</a:t>
            </a:r>
          </a:p>
        </p:txBody>
      </p:sp>
    </p:spTree>
    <p:extLst>
      <p:ext uri="{BB962C8B-B14F-4D97-AF65-F5344CB8AC3E}">
        <p14:creationId xmlns:p14="http://schemas.microsoft.com/office/powerpoint/2010/main" val="9927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261283"/>
            <a:ext cx="6686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AN EVEN </a:t>
            </a:r>
            <a:r>
              <a:rPr lang="en-US" sz="4950" b="1" dirty="0"/>
              <a:t>BIGGER</a:t>
            </a:r>
            <a:r>
              <a:rPr lang="en-US" sz="3000" b="1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third </a:t>
            </a:r>
            <a:r>
              <a:rPr lang="en-US" sz="3000" b="1" dirty="0"/>
              <a:t>PROBLEM FOR RUTHERFORD’S LAB</a:t>
            </a:r>
            <a:endParaRPr lang="en-US" sz="3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200275"/>
            <a:ext cx="6686550" cy="20544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500" b="1" dirty="0"/>
              <a:t>3)</a:t>
            </a:r>
            <a:r>
              <a:rPr lang="en-US" sz="3300" b="1" dirty="0"/>
              <a:t> The photoelectric effect problem</a:t>
            </a:r>
          </a:p>
          <a:p>
            <a:r>
              <a:rPr lang="en-US" sz="3300" b="1" dirty="0"/>
              <a:t>and the trouble with the theory of light</a:t>
            </a:r>
          </a:p>
        </p:txBody>
      </p:sp>
      <p:pic>
        <p:nvPicPr>
          <p:cNvPr id="4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1" y="5200650"/>
            <a:ext cx="546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50" y="5143500"/>
            <a:ext cx="244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Help!!!!</a:t>
            </a:r>
          </a:p>
        </p:txBody>
      </p:sp>
    </p:spTree>
    <p:extLst>
      <p:ext uri="{BB962C8B-B14F-4D97-AF65-F5344CB8AC3E}">
        <p14:creationId xmlns:p14="http://schemas.microsoft.com/office/powerpoint/2010/main" val="33479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4114800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1943100" y="4343400"/>
            <a:ext cx="17145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600201"/>
            <a:ext cx="4209477" cy="1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57300" y="1714501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71700" y="1485900"/>
            <a:ext cx="1600200" cy="119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6050" y="1028701"/>
            <a:ext cx="400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ym typeface="Symbol"/>
              </a:rPr>
              <a:t></a:t>
            </a:r>
            <a:endParaRPr lang="en-US" sz="2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00700" y="2228851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971550"/>
            <a:ext cx="348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Language of classical light theory (see also: p 58-60</a:t>
            </a:r>
            <a:r>
              <a:rPr lang="en-US" sz="24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7300" y="3257551"/>
            <a:ext cx="582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A= amplitude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ym typeface="Symbol"/>
              </a:rPr>
              <a:t>= wavelength (meters)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ym typeface="Symbol"/>
              </a:rPr>
              <a:t>c= speed of light = 3*10</a:t>
            </a:r>
            <a:r>
              <a:rPr lang="en-US" sz="2400" b="1" baseline="30000" dirty="0">
                <a:sym typeface="Symbol"/>
              </a:rPr>
              <a:t>8</a:t>
            </a:r>
            <a:r>
              <a:rPr lang="en-US" sz="2400" b="1" dirty="0">
                <a:sym typeface="Symbol"/>
              </a:rPr>
              <a:t> meters/second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4743450"/>
            <a:ext cx="600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/>
              </a:rPr>
              <a:t>=f = frequency = # full waves passing a point in a second (cycles/second)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4514850"/>
            <a:ext cx="5715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“nu”</a:t>
            </a:r>
          </a:p>
        </p:txBody>
      </p:sp>
    </p:spTree>
    <p:extLst>
      <p:ext uri="{BB962C8B-B14F-4D97-AF65-F5344CB8AC3E}">
        <p14:creationId xmlns:p14="http://schemas.microsoft.com/office/powerpoint/2010/main" val="23340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4114800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1943100" y="4343400"/>
            <a:ext cx="17145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600201"/>
            <a:ext cx="4209477" cy="1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57300" y="1714501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71700" y="1485900"/>
            <a:ext cx="1600200" cy="119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6050" y="1028701"/>
            <a:ext cx="400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ym typeface="Symbol"/>
              </a:rPr>
              <a:t></a:t>
            </a:r>
            <a:endParaRPr lang="en-US" sz="2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00700" y="2228851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971551"/>
            <a:ext cx="3486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Equations of classical light theory (see also: </a:t>
            </a:r>
          </a:p>
          <a:p>
            <a:r>
              <a:rPr lang="en-US" sz="2400" b="1" dirty="0"/>
              <a:t>p 58-60)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6050" y="3600450"/>
            <a:ext cx="3829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f</a:t>
            </a:r>
            <a:r>
              <a:rPr lang="en-US" sz="3000" b="1" dirty="0"/>
              <a:t>*</a:t>
            </a:r>
            <a:r>
              <a:rPr lang="en-US" sz="3000" b="1" dirty="0">
                <a:solidFill>
                  <a:srgbClr val="0000CC"/>
                </a:solidFill>
                <a:sym typeface="Symbol"/>
              </a:rPr>
              <a:t></a:t>
            </a:r>
            <a:r>
              <a:rPr lang="en-US" sz="3000" b="1" dirty="0">
                <a:sym typeface="Symbol"/>
              </a:rPr>
              <a:t>=c    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28750" y="4972051"/>
            <a:ext cx="6457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Symbol"/>
              </a:rPr>
              <a:t>=f = frequency </a:t>
            </a:r>
          </a:p>
          <a:p>
            <a:r>
              <a:rPr lang="en-US" sz="2400" b="1" dirty="0">
                <a:solidFill>
                  <a:srgbClr val="FF0000"/>
                </a:solidFill>
                <a:sym typeface="Symbol"/>
              </a:rPr>
              <a:t>       = # full waves passing a point in a second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6050" y="4171951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Wave Energy ~ A</a:t>
            </a:r>
            <a:r>
              <a:rPr lang="en-US" sz="2700" b="1" baseline="30000" dirty="0"/>
              <a:t>2</a:t>
            </a:r>
            <a:r>
              <a:rPr lang="en-US" sz="27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0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971550"/>
            <a:ext cx="5372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Units for wave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0" y="2057401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 </a:t>
            </a:r>
            <a:r>
              <a:rPr lang="en-US" sz="3600" b="1" dirty="0"/>
              <a:t>* </a:t>
            </a:r>
            <a:r>
              <a:rPr lang="en-US" sz="3600" b="1" dirty="0">
                <a:solidFill>
                  <a:srgbClr val="0000CC"/>
                </a:solidFill>
                <a:sym typeface="Symbol"/>
              </a:rPr>
              <a:t> </a:t>
            </a:r>
            <a:r>
              <a:rPr lang="en-US" sz="3600" b="1" dirty="0">
                <a:sym typeface="Symbol"/>
              </a:rPr>
              <a:t>=c     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028951"/>
            <a:ext cx="17145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</a:rPr>
              <a:t>     </a:t>
            </a:r>
            <a:r>
              <a:rPr lang="en-US" sz="2700" b="1" u="sng" dirty="0">
                <a:solidFill>
                  <a:srgbClr val="FF0000"/>
                </a:solidFill>
              </a:rPr>
              <a:t>1		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seconds(s)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1900" y="3257551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00CC"/>
                </a:solidFill>
              </a:rPr>
              <a:t>meters(m)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3200400"/>
            <a:ext cx="28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1700" y="405765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Hertz (Hz)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50" y="4572001"/>
            <a:ext cx="26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Cycles/second (cps)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2100" y="3314701"/>
            <a:ext cx="24003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=</a:t>
            </a:r>
            <a:r>
              <a:rPr lang="en-US" sz="2100" b="1" dirty="0"/>
              <a:t> </a:t>
            </a:r>
            <a:r>
              <a:rPr lang="en-US" sz="3000" b="1" dirty="0"/>
              <a:t>3.0*10</a:t>
            </a:r>
            <a:r>
              <a:rPr lang="en-US" sz="3000" b="1" baseline="30000" dirty="0"/>
              <a:t>8</a:t>
            </a:r>
            <a:r>
              <a:rPr lang="en-US" sz="3000" b="1" dirty="0"/>
              <a:t>   </a:t>
            </a:r>
            <a:r>
              <a:rPr lang="en-US" sz="3000" b="1" u="sng" dirty="0">
                <a:solidFill>
                  <a:srgbClr val="0000CC"/>
                </a:solidFill>
              </a:rPr>
              <a:t>m</a:t>
            </a:r>
          </a:p>
          <a:p>
            <a:r>
              <a:rPr lang="en-US" sz="3000" b="1" dirty="0">
                <a:solidFill>
                  <a:srgbClr val="0000CC"/>
                </a:solidFill>
              </a:rPr>
              <a:t>                   </a:t>
            </a:r>
            <a:r>
              <a:rPr lang="en-US" sz="3000" b="1" dirty="0">
                <a:solidFill>
                  <a:srgbClr val="FF0000"/>
                </a:solidFill>
              </a:rPr>
              <a:t>s</a:t>
            </a:r>
            <a:r>
              <a:rPr lang="en-US" sz="3000" b="1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650" y="1543051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frequency </a:t>
            </a:r>
            <a:r>
              <a:rPr lang="en-US" sz="2100" b="1" dirty="0"/>
              <a:t>* </a:t>
            </a:r>
            <a:r>
              <a:rPr lang="en-US" sz="2400" b="1" dirty="0">
                <a:solidFill>
                  <a:srgbClr val="0000CC"/>
                </a:solidFill>
              </a:rPr>
              <a:t>wavelength</a:t>
            </a:r>
            <a:r>
              <a:rPr lang="en-US" sz="2100" b="1" dirty="0"/>
              <a:t> </a:t>
            </a:r>
            <a:r>
              <a:rPr lang="en-US" sz="2700" b="1" dirty="0"/>
              <a:t>= speed of light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86050" y="2628900"/>
            <a:ext cx="228600" cy="5715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2571750"/>
            <a:ext cx="742950" cy="742950"/>
          </a:xfrm>
          <a:prstGeom prst="straightConnector1">
            <a:avLst/>
          </a:prstGeom>
          <a:ln w="444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57700" y="2514600"/>
            <a:ext cx="1657350" cy="8001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485901"/>
            <a:ext cx="651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In-class, on-board exercises with wave equation: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1850" y="2384265"/>
            <a:ext cx="20002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f </a:t>
            </a:r>
            <a:r>
              <a:rPr lang="en-US" sz="4050" b="1" dirty="0"/>
              <a:t>* </a:t>
            </a:r>
            <a:r>
              <a:rPr lang="en-US" sz="4050" b="1" dirty="0">
                <a:solidFill>
                  <a:srgbClr val="0000CC"/>
                </a:solidFill>
                <a:sym typeface="Symbol"/>
              </a:rPr>
              <a:t> </a:t>
            </a:r>
            <a:r>
              <a:rPr lang="en-US" sz="4050" b="1" dirty="0">
                <a:sym typeface="Symbol"/>
              </a:rPr>
              <a:t>=c      </a:t>
            </a:r>
            <a:endParaRPr lang="en-US" sz="4050" b="1" dirty="0"/>
          </a:p>
        </p:txBody>
      </p:sp>
    </p:spTree>
    <p:extLst>
      <p:ext uri="{BB962C8B-B14F-4D97-AF65-F5344CB8AC3E}">
        <p14:creationId xmlns:p14="http://schemas.microsoft.com/office/powerpoint/2010/main" val="3067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701" y="2979054"/>
            <a:ext cx="2400300" cy="30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library.thinkquest.org/28383/grafika/1/aeffotoelekt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1" y="2792632"/>
            <a:ext cx="3371850" cy="2712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57650" y="4962005"/>
            <a:ext cx="3943350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Threshold frequency for emission varies with metals (f</a:t>
            </a:r>
            <a:r>
              <a:rPr lang="en-US" sz="2100" baseline="-25000" dirty="0"/>
              <a:t>1</a:t>
            </a:r>
            <a:r>
              <a:rPr lang="en-US" sz="2100" dirty="0"/>
              <a:t>=</a:t>
            </a:r>
            <a:r>
              <a:rPr lang="en-US" sz="2100" dirty="0">
                <a:sym typeface="Symbol"/>
              </a:rPr>
              <a:t></a:t>
            </a:r>
            <a:r>
              <a:rPr lang="en-US" sz="2100" baseline="-25000" dirty="0"/>
              <a:t>1</a:t>
            </a:r>
            <a:r>
              <a:rPr lang="en-US" sz="2100" dirty="0"/>
              <a:t> for metal 1, f</a:t>
            </a:r>
            <a:r>
              <a:rPr lang="en-US" sz="2100" baseline="-25000" dirty="0"/>
              <a:t>2</a:t>
            </a:r>
            <a:r>
              <a:rPr lang="en-US" sz="2100" dirty="0"/>
              <a:t>=</a:t>
            </a:r>
            <a:r>
              <a:rPr lang="en-US" sz="2100" dirty="0">
                <a:sym typeface="Symbol"/>
              </a:rPr>
              <a:t></a:t>
            </a:r>
            <a:r>
              <a:rPr lang="en-US" sz="2100" baseline="-25000" dirty="0"/>
              <a:t>2</a:t>
            </a:r>
            <a:r>
              <a:rPr lang="en-US" sz="2100" dirty="0"/>
              <a:t> for metal 2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9915" y="1596674"/>
            <a:ext cx="1657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E=Energy of ejected electron from metal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7518" y="857250"/>
            <a:ext cx="4628691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00150" y="857250"/>
            <a:ext cx="2514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Photoelectric effect: the textbook version</a:t>
            </a:r>
          </a:p>
          <a:p>
            <a:endParaRPr lang="en-US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426" y="3033820"/>
            <a:ext cx="4495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See also p. 300-302 of text</a:t>
            </a:r>
          </a:p>
        </p:txBody>
      </p:sp>
    </p:spTree>
    <p:extLst>
      <p:ext uri="{BB962C8B-B14F-4D97-AF65-F5344CB8AC3E}">
        <p14:creationId xmlns:p14="http://schemas.microsoft.com/office/powerpoint/2010/main" val="24183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57300" y="1657350"/>
            <a:ext cx="4845465" cy="2158881"/>
          </a:xfrm>
          <a:custGeom>
            <a:avLst/>
            <a:gdLst>
              <a:gd name="connsiteX0" fmla="*/ 0 w 6460620"/>
              <a:gd name="connsiteY0" fmla="*/ 1382994 h 3183308"/>
              <a:gd name="connsiteX1" fmla="*/ 837488 w 6460620"/>
              <a:gd name="connsiteY1" fmla="*/ 254950 h 3183308"/>
              <a:gd name="connsiteX2" fmla="*/ 1914258 w 6460620"/>
              <a:gd name="connsiteY2" fmla="*/ 2912692 h 3183308"/>
              <a:gd name="connsiteX3" fmla="*/ 2931207 w 6460620"/>
              <a:gd name="connsiteY3" fmla="*/ 1425723 h 3183308"/>
              <a:gd name="connsiteX4" fmla="*/ 3555050 w 6460620"/>
              <a:gd name="connsiteY4" fmla="*/ 229312 h 3183308"/>
              <a:gd name="connsiteX5" fmla="*/ 4469450 w 6460620"/>
              <a:gd name="connsiteY5" fmla="*/ 1921380 h 3183308"/>
              <a:gd name="connsiteX6" fmla="*/ 5332576 w 6460620"/>
              <a:gd name="connsiteY6" fmla="*/ 3023787 h 3183308"/>
              <a:gd name="connsiteX7" fmla="*/ 6460620 w 6460620"/>
              <a:gd name="connsiteY7" fmla="*/ 964251 h 3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0620" h="3183308">
                <a:moveTo>
                  <a:pt x="0" y="1382994"/>
                </a:moveTo>
                <a:cubicBezTo>
                  <a:pt x="259222" y="691497"/>
                  <a:pt x="518445" y="0"/>
                  <a:pt x="837488" y="254950"/>
                </a:cubicBezTo>
                <a:cubicBezTo>
                  <a:pt x="1156531" y="509900"/>
                  <a:pt x="1565305" y="2717563"/>
                  <a:pt x="1914258" y="2912692"/>
                </a:cubicBezTo>
                <a:cubicBezTo>
                  <a:pt x="2263211" y="3107821"/>
                  <a:pt x="2657742" y="1872953"/>
                  <a:pt x="2931207" y="1425723"/>
                </a:cubicBezTo>
                <a:cubicBezTo>
                  <a:pt x="3204672" y="978493"/>
                  <a:pt x="3298676" y="146703"/>
                  <a:pt x="3555050" y="229312"/>
                </a:cubicBezTo>
                <a:cubicBezTo>
                  <a:pt x="3811424" y="311921"/>
                  <a:pt x="4173196" y="1455634"/>
                  <a:pt x="4469450" y="1921380"/>
                </a:cubicBezTo>
                <a:cubicBezTo>
                  <a:pt x="4765704" y="2387126"/>
                  <a:pt x="5000714" y="3183308"/>
                  <a:pt x="5332576" y="3023787"/>
                </a:cubicBezTo>
                <a:cubicBezTo>
                  <a:pt x="5664438" y="2864266"/>
                  <a:pt x="6460620" y="964251"/>
                  <a:pt x="6460620" y="96425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9698" name="Picture 2" descr="http://www.dizpins.com/pinventory/images/dl_pirates/row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2400300"/>
            <a:ext cx="1971675" cy="2371725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885951" y="4400551"/>
            <a:ext cx="2457449" cy="57150"/>
          </a:xfrm>
          <a:custGeom>
            <a:avLst/>
            <a:gdLst>
              <a:gd name="connsiteX0" fmla="*/ 0 w 3349951"/>
              <a:gd name="connsiteY0" fmla="*/ 95428 h 233585"/>
              <a:gd name="connsiteX1" fmla="*/ 59821 w 3349951"/>
              <a:gd name="connsiteY1" fmla="*/ 1424 h 233585"/>
              <a:gd name="connsiteX2" fmla="*/ 128187 w 3349951"/>
              <a:gd name="connsiteY2" fmla="*/ 86882 h 233585"/>
              <a:gd name="connsiteX3" fmla="*/ 213645 w 3349951"/>
              <a:gd name="connsiteY3" fmla="*/ 35608 h 233585"/>
              <a:gd name="connsiteX4" fmla="*/ 273465 w 3349951"/>
              <a:gd name="connsiteY4" fmla="*/ 95428 h 233585"/>
              <a:gd name="connsiteX5" fmla="*/ 341832 w 3349951"/>
              <a:gd name="connsiteY5" fmla="*/ 35608 h 233585"/>
              <a:gd name="connsiteX6" fmla="*/ 452927 w 3349951"/>
              <a:gd name="connsiteY6" fmla="*/ 121066 h 233585"/>
              <a:gd name="connsiteX7" fmla="*/ 521294 w 3349951"/>
              <a:gd name="connsiteY7" fmla="*/ 52699 h 233585"/>
              <a:gd name="connsiteX8" fmla="*/ 598206 w 3349951"/>
              <a:gd name="connsiteY8" fmla="*/ 112520 h 233585"/>
              <a:gd name="connsiteX9" fmla="*/ 692209 w 3349951"/>
              <a:gd name="connsiteY9" fmla="*/ 35608 h 233585"/>
              <a:gd name="connsiteX10" fmla="*/ 769122 w 3349951"/>
              <a:gd name="connsiteY10" fmla="*/ 103974 h 233585"/>
              <a:gd name="connsiteX11" fmla="*/ 871671 w 3349951"/>
              <a:gd name="connsiteY11" fmla="*/ 61245 h 233585"/>
              <a:gd name="connsiteX12" fmla="*/ 991312 w 3349951"/>
              <a:gd name="connsiteY12" fmla="*/ 121066 h 233585"/>
              <a:gd name="connsiteX13" fmla="*/ 1051133 w 3349951"/>
              <a:gd name="connsiteY13" fmla="*/ 61245 h 233585"/>
              <a:gd name="connsiteX14" fmla="*/ 1110953 w 3349951"/>
              <a:gd name="connsiteY14" fmla="*/ 129611 h 233585"/>
              <a:gd name="connsiteX15" fmla="*/ 1247686 w 3349951"/>
              <a:gd name="connsiteY15" fmla="*/ 78337 h 233585"/>
              <a:gd name="connsiteX16" fmla="*/ 1350236 w 3349951"/>
              <a:gd name="connsiteY16" fmla="*/ 146703 h 233585"/>
              <a:gd name="connsiteX17" fmla="*/ 1427148 w 3349951"/>
              <a:gd name="connsiteY17" fmla="*/ 95428 h 233585"/>
              <a:gd name="connsiteX18" fmla="*/ 1572426 w 3349951"/>
              <a:gd name="connsiteY18" fmla="*/ 172340 h 233585"/>
              <a:gd name="connsiteX19" fmla="*/ 1666430 w 3349951"/>
              <a:gd name="connsiteY19" fmla="*/ 95428 h 233585"/>
              <a:gd name="connsiteX20" fmla="*/ 1786071 w 3349951"/>
              <a:gd name="connsiteY20" fmla="*/ 180886 h 233585"/>
              <a:gd name="connsiteX21" fmla="*/ 1837346 w 3349951"/>
              <a:gd name="connsiteY21" fmla="*/ 129611 h 233585"/>
              <a:gd name="connsiteX22" fmla="*/ 1914258 w 3349951"/>
              <a:gd name="connsiteY22" fmla="*/ 189432 h 233585"/>
              <a:gd name="connsiteX23" fmla="*/ 1999716 w 3349951"/>
              <a:gd name="connsiteY23" fmla="*/ 112520 h 233585"/>
              <a:gd name="connsiteX24" fmla="*/ 2093720 w 3349951"/>
              <a:gd name="connsiteY24" fmla="*/ 197978 h 233585"/>
              <a:gd name="connsiteX25" fmla="*/ 2221907 w 3349951"/>
              <a:gd name="connsiteY25" fmla="*/ 138157 h 233585"/>
              <a:gd name="connsiteX26" fmla="*/ 2307365 w 3349951"/>
              <a:gd name="connsiteY26" fmla="*/ 206523 h 233585"/>
              <a:gd name="connsiteX27" fmla="*/ 2367185 w 3349951"/>
              <a:gd name="connsiteY27" fmla="*/ 146703 h 233585"/>
              <a:gd name="connsiteX28" fmla="*/ 2469735 w 3349951"/>
              <a:gd name="connsiteY28" fmla="*/ 223615 h 233585"/>
              <a:gd name="connsiteX29" fmla="*/ 3349951 w 3349951"/>
              <a:gd name="connsiteY29" fmla="*/ 206523 h 233585"/>
              <a:gd name="connsiteX30" fmla="*/ 3349951 w 3349951"/>
              <a:gd name="connsiteY30" fmla="*/ 206523 h 23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9951" h="233585">
                <a:moveTo>
                  <a:pt x="0" y="95428"/>
                </a:moveTo>
                <a:cubicBezTo>
                  <a:pt x="19228" y="49138"/>
                  <a:pt x="38457" y="2848"/>
                  <a:pt x="59821" y="1424"/>
                </a:cubicBezTo>
                <a:cubicBezTo>
                  <a:pt x="81186" y="0"/>
                  <a:pt x="102550" y="81185"/>
                  <a:pt x="128187" y="86882"/>
                </a:cubicBezTo>
                <a:cubicBezTo>
                  <a:pt x="153824" y="92579"/>
                  <a:pt x="189432" y="34184"/>
                  <a:pt x="213645" y="35608"/>
                </a:cubicBezTo>
                <a:cubicBezTo>
                  <a:pt x="237858" y="37032"/>
                  <a:pt x="252101" y="95428"/>
                  <a:pt x="273465" y="95428"/>
                </a:cubicBezTo>
                <a:cubicBezTo>
                  <a:pt x="294829" y="95428"/>
                  <a:pt x="311922" y="31335"/>
                  <a:pt x="341832" y="35608"/>
                </a:cubicBezTo>
                <a:cubicBezTo>
                  <a:pt x="371742" y="39881"/>
                  <a:pt x="423017" y="118217"/>
                  <a:pt x="452927" y="121066"/>
                </a:cubicBezTo>
                <a:cubicBezTo>
                  <a:pt x="482837" y="123915"/>
                  <a:pt x="497081" y="54123"/>
                  <a:pt x="521294" y="52699"/>
                </a:cubicBezTo>
                <a:cubicBezTo>
                  <a:pt x="545507" y="51275"/>
                  <a:pt x="569720" y="115369"/>
                  <a:pt x="598206" y="112520"/>
                </a:cubicBezTo>
                <a:cubicBezTo>
                  <a:pt x="626692" y="109672"/>
                  <a:pt x="663723" y="37032"/>
                  <a:pt x="692209" y="35608"/>
                </a:cubicBezTo>
                <a:cubicBezTo>
                  <a:pt x="720695" y="34184"/>
                  <a:pt x="739212" y="99701"/>
                  <a:pt x="769122" y="103974"/>
                </a:cubicBezTo>
                <a:cubicBezTo>
                  <a:pt x="799032" y="108247"/>
                  <a:pt x="834639" y="58396"/>
                  <a:pt x="871671" y="61245"/>
                </a:cubicBezTo>
                <a:cubicBezTo>
                  <a:pt x="908703" y="64094"/>
                  <a:pt x="961402" y="121066"/>
                  <a:pt x="991312" y="121066"/>
                </a:cubicBezTo>
                <a:cubicBezTo>
                  <a:pt x="1021222" y="121066"/>
                  <a:pt x="1031193" y="59821"/>
                  <a:pt x="1051133" y="61245"/>
                </a:cubicBezTo>
                <a:cubicBezTo>
                  <a:pt x="1071073" y="62669"/>
                  <a:pt x="1078194" y="126762"/>
                  <a:pt x="1110953" y="129611"/>
                </a:cubicBezTo>
                <a:cubicBezTo>
                  <a:pt x="1143712" y="132460"/>
                  <a:pt x="1207806" y="75488"/>
                  <a:pt x="1247686" y="78337"/>
                </a:cubicBezTo>
                <a:cubicBezTo>
                  <a:pt x="1287566" y="81186"/>
                  <a:pt x="1320326" y="143854"/>
                  <a:pt x="1350236" y="146703"/>
                </a:cubicBezTo>
                <a:cubicBezTo>
                  <a:pt x="1380146" y="149552"/>
                  <a:pt x="1390116" y="91155"/>
                  <a:pt x="1427148" y="95428"/>
                </a:cubicBezTo>
                <a:cubicBezTo>
                  <a:pt x="1464180" y="99701"/>
                  <a:pt x="1532546" y="172340"/>
                  <a:pt x="1572426" y="172340"/>
                </a:cubicBezTo>
                <a:cubicBezTo>
                  <a:pt x="1612306" y="172340"/>
                  <a:pt x="1630823" y="94004"/>
                  <a:pt x="1666430" y="95428"/>
                </a:cubicBezTo>
                <a:cubicBezTo>
                  <a:pt x="1702037" y="96852"/>
                  <a:pt x="1757585" y="175189"/>
                  <a:pt x="1786071" y="180886"/>
                </a:cubicBezTo>
                <a:cubicBezTo>
                  <a:pt x="1814557" y="186583"/>
                  <a:pt x="1815982" y="128187"/>
                  <a:pt x="1837346" y="129611"/>
                </a:cubicBezTo>
                <a:cubicBezTo>
                  <a:pt x="1858711" y="131035"/>
                  <a:pt x="1887196" y="192280"/>
                  <a:pt x="1914258" y="189432"/>
                </a:cubicBezTo>
                <a:cubicBezTo>
                  <a:pt x="1941320" y="186584"/>
                  <a:pt x="1969806" y="111096"/>
                  <a:pt x="1999716" y="112520"/>
                </a:cubicBezTo>
                <a:cubicBezTo>
                  <a:pt x="2029626" y="113944"/>
                  <a:pt x="2056688" y="193705"/>
                  <a:pt x="2093720" y="197978"/>
                </a:cubicBezTo>
                <a:cubicBezTo>
                  <a:pt x="2130752" y="202251"/>
                  <a:pt x="2186300" y="136733"/>
                  <a:pt x="2221907" y="138157"/>
                </a:cubicBezTo>
                <a:cubicBezTo>
                  <a:pt x="2257514" y="139581"/>
                  <a:pt x="2283152" y="205099"/>
                  <a:pt x="2307365" y="206523"/>
                </a:cubicBezTo>
                <a:cubicBezTo>
                  <a:pt x="2331578" y="207947"/>
                  <a:pt x="2340123" y="143854"/>
                  <a:pt x="2367185" y="146703"/>
                </a:cubicBezTo>
                <a:cubicBezTo>
                  <a:pt x="2394247" y="149552"/>
                  <a:pt x="2305941" y="213645"/>
                  <a:pt x="2469735" y="223615"/>
                </a:cubicBezTo>
                <a:cubicBezTo>
                  <a:pt x="2633529" y="233585"/>
                  <a:pt x="3349951" y="206523"/>
                  <a:pt x="3349951" y="206523"/>
                </a:cubicBezTo>
                <a:lnTo>
                  <a:pt x="3349951" y="206523"/>
                </a:lnTo>
              </a:path>
            </a:pathLst>
          </a:cu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TextBox 4"/>
          <p:cNvSpPr txBox="1"/>
          <p:nvPr/>
        </p:nvSpPr>
        <p:spPr>
          <a:xfrm>
            <a:off x="1771650" y="4572001"/>
            <a:ext cx="302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Low amplitude (A)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high frequency (f)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3257551"/>
            <a:ext cx="474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High amplitude (A)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Low frequency (f)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300" y="941770"/>
            <a:ext cx="6743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According to `common’ sense, which wave capsizes Mickey and the gang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0700" y="4572001"/>
            <a:ext cx="24003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Let Mickey and friends be electrons in a metal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71800" y="2800350"/>
            <a:ext cx="2457450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434340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84596" y="1399350"/>
            <a:ext cx="4731165" cy="574772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637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11" grpId="0"/>
      <p:bldP spid="15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57300" y="1657350"/>
            <a:ext cx="4845465" cy="2158881"/>
          </a:xfrm>
          <a:custGeom>
            <a:avLst/>
            <a:gdLst>
              <a:gd name="connsiteX0" fmla="*/ 0 w 6460620"/>
              <a:gd name="connsiteY0" fmla="*/ 1382994 h 3183308"/>
              <a:gd name="connsiteX1" fmla="*/ 837488 w 6460620"/>
              <a:gd name="connsiteY1" fmla="*/ 254950 h 3183308"/>
              <a:gd name="connsiteX2" fmla="*/ 1914258 w 6460620"/>
              <a:gd name="connsiteY2" fmla="*/ 2912692 h 3183308"/>
              <a:gd name="connsiteX3" fmla="*/ 2931207 w 6460620"/>
              <a:gd name="connsiteY3" fmla="*/ 1425723 h 3183308"/>
              <a:gd name="connsiteX4" fmla="*/ 3555050 w 6460620"/>
              <a:gd name="connsiteY4" fmla="*/ 229312 h 3183308"/>
              <a:gd name="connsiteX5" fmla="*/ 4469450 w 6460620"/>
              <a:gd name="connsiteY5" fmla="*/ 1921380 h 3183308"/>
              <a:gd name="connsiteX6" fmla="*/ 5332576 w 6460620"/>
              <a:gd name="connsiteY6" fmla="*/ 3023787 h 3183308"/>
              <a:gd name="connsiteX7" fmla="*/ 6460620 w 6460620"/>
              <a:gd name="connsiteY7" fmla="*/ 964251 h 3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0620" h="3183308">
                <a:moveTo>
                  <a:pt x="0" y="1382994"/>
                </a:moveTo>
                <a:cubicBezTo>
                  <a:pt x="259222" y="691497"/>
                  <a:pt x="518445" y="0"/>
                  <a:pt x="837488" y="254950"/>
                </a:cubicBezTo>
                <a:cubicBezTo>
                  <a:pt x="1156531" y="509900"/>
                  <a:pt x="1565305" y="2717563"/>
                  <a:pt x="1914258" y="2912692"/>
                </a:cubicBezTo>
                <a:cubicBezTo>
                  <a:pt x="2263211" y="3107821"/>
                  <a:pt x="2657742" y="1872953"/>
                  <a:pt x="2931207" y="1425723"/>
                </a:cubicBezTo>
                <a:cubicBezTo>
                  <a:pt x="3204672" y="978493"/>
                  <a:pt x="3298676" y="146703"/>
                  <a:pt x="3555050" y="229312"/>
                </a:cubicBezTo>
                <a:cubicBezTo>
                  <a:pt x="3811424" y="311921"/>
                  <a:pt x="4173196" y="1455634"/>
                  <a:pt x="4469450" y="1921380"/>
                </a:cubicBezTo>
                <a:cubicBezTo>
                  <a:pt x="4765704" y="2387126"/>
                  <a:pt x="5000714" y="3183308"/>
                  <a:pt x="5332576" y="3023787"/>
                </a:cubicBezTo>
                <a:cubicBezTo>
                  <a:pt x="5664438" y="2864266"/>
                  <a:pt x="6460620" y="964251"/>
                  <a:pt x="6460620" y="96425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9698" name="Picture 2" descr="http://www.dizpins.com/pinventory/images/dl_pirates/row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2400300"/>
            <a:ext cx="1971675" cy="2371725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885951" y="4400551"/>
            <a:ext cx="2457449" cy="57150"/>
          </a:xfrm>
          <a:custGeom>
            <a:avLst/>
            <a:gdLst>
              <a:gd name="connsiteX0" fmla="*/ 0 w 3349951"/>
              <a:gd name="connsiteY0" fmla="*/ 95428 h 233585"/>
              <a:gd name="connsiteX1" fmla="*/ 59821 w 3349951"/>
              <a:gd name="connsiteY1" fmla="*/ 1424 h 233585"/>
              <a:gd name="connsiteX2" fmla="*/ 128187 w 3349951"/>
              <a:gd name="connsiteY2" fmla="*/ 86882 h 233585"/>
              <a:gd name="connsiteX3" fmla="*/ 213645 w 3349951"/>
              <a:gd name="connsiteY3" fmla="*/ 35608 h 233585"/>
              <a:gd name="connsiteX4" fmla="*/ 273465 w 3349951"/>
              <a:gd name="connsiteY4" fmla="*/ 95428 h 233585"/>
              <a:gd name="connsiteX5" fmla="*/ 341832 w 3349951"/>
              <a:gd name="connsiteY5" fmla="*/ 35608 h 233585"/>
              <a:gd name="connsiteX6" fmla="*/ 452927 w 3349951"/>
              <a:gd name="connsiteY6" fmla="*/ 121066 h 233585"/>
              <a:gd name="connsiteX7" fmla="*/ 521294 w 3349951"/>
              <a:gd name="connsiteY7" fmla="*/ 52699 h 233585"/>
              <a:gd name="connsiteX8" fmla="*/ 598206 w 3349951"/>
              <a:gd name="connsiteY8" fmla="*/ 112520 h 233585"/>
              <a:gd name="connsiteX9" fmla="*/ 692209 w 3349951"/>
              <a:gd name="connsiteY9" fmla="*/ 35608 h 233585"/>
              <a:gd name="connsiteX10" fmla="*/ 769122 w 3349951"/>
              <a:gd name="connsiteY10" fmla="*/ 103974 h 233585"/>
              <a:gd name="connsiteX11" fmla="*/ 871671 w 3349951"/>
              <a:gd name="connsiteY11" fmla="*/ 61245 h 233585"/>
              <a:gd name="connsiteX12" fmla="*/ 991312 w 3349951"/>
              <a:gd name="connsiteY12" fmla="*/ 121066 h 233585"/>
              <a:gd name="connsiteX13" fmla="*/ 1051133 w 3349951"/>
              <a:gd name="connsiteY13" fmla="*/ 61245 h 233585"/>
              <a:gd name="connsiteX14" fmla="*/ 1110953 w 3349951"/>
              <a:gd name="connsiteY14" fmla="*/ 129611 h 233585"/>
              <a:gd name="connsiteX15" fmla="*/ 1247686 w 3349951"/>
              <a:gd name="connsiteY15" fmla="*/ 78337 h 233585"/>
              <a:gd name="connsiteX16" fmla="*/ 1350236 w 3349951"/>
              <a:gd name="connsiteY16" fmla="*/ 146703 h 233585"/>
              <a:gd name="connsiteX17" fmla="*/ 1427148 w 3349951"/>
              <a:gd name="connsiteY17" fmla="*/ 95428 h 233585"/>
              <a:gd name="connsiteX18" fmla="*/ 1572426 w 3349951"/>
              <a:gd name="connsiteY18" fmla="*/ 172340 h 233585"/>
              <a:gd name="connsiteX19" fmla="*/ 1666430 w 3349951"/>
              <a:gd name="connsiteY19" fmla="*/ 95428 h 233585"/>
              <a:gd name="connsiteX20" fmla="*/ 1786071 w 3349951"/>
              <a:gd name="connsiteY20" fmla="*/ 180886 h 233585"/>
              <a:gd name="connsiteX21" fmla="*/ 1837346 w 3349951"/>
              <a:gd name="connsiteY21" fmla="*/ 129611 h 233585"/>
              <a:gd name="connsiteX22" fmla="*/ 1914258 w 3349951"/>
              <a:gd name="connsiteY22" fmla="*/ 189432 h 233585"/>
              <a:gd name="connsiteX23" fmla="*/ 1999716 w 3349951"/>
              <a:gd name="connsiteY23" fmla="*/ 112520 h 233585"/>
              <a:gd name="connsiteX24" fmla="*/ 2093720 w 3349951"/>
              <a:gd name="connsiteY24" fmla="*/ 197978 h 233585"/>
              <a:gd name="connsiteX25" fmla="*/ 2221907 w 3349951"/>
              <a:gd name="connsiteY25" fmla="*/ 138157 h 233585"/>
              <a:gd name="connsiteX26" fmla="*/ 2307365 w 3349951"/>
              <a:gd name="connsiteY26" fmla="*/ 206523 h 233585"/>
              <a:gd name="connsiteX27" fmla="*/ 2367185 w 3349951"/>
              <a:gd name="connsiteY27" fmla="*/ 146703 h 233585"/>
              <a:gd name="connsiteX28" fmla="*/ 2469735 w 3349951"/>
              <a:gd name="connsiteY28" fmla="*/ 223615 h 233585"/>
              <a:gd name="connsiteX29" fmla="*/ 3349951 w 3349951"/>
              <a:gd name="connsiteY29" fmla="*/ 206523 h 233585"/>
              <a:gd name="connsiteX30" fmla="*/ 3349951 w 3349951"/>
              <a:gd name="connsiteY30" fmla="*/ 206523 h 23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9951" h="233585">
                <a:moveTo>
                  <a:pt x="0" y="95428"/>
                </a:moveTo>
                <a:cubicBezTo>
                  <a:pt x="19228" y="49138"/>
                  <a:pt x="38457" y="2848"/>
                  <a:pt x="59821" y="1424"/>
                </a:cubicBezTo>
                <a:cubicBezTo>
                  <a:pt x="81186" y="0"/>
                  <a:pt x="102550" y="81185"/>
                  <a:pt x="128187" y="86882"/>
                </a:cubicBezTo>
                <a:cubicBezTo>
                  <a:pt x="153824" y="92579"/>
                  <a:pt x="189432" y="34184"/>
                  <a:pt x="213645" y="35608"/>
                </a:cubicBezTo>
                <a:cubicBezTo>
                  <a:pt x="237858" y="37032"/>
                  <a:pt x="252101" y="95428"/>
                  <a:pt x="273465" y="95428"/>
                </a:cubicBezTo>
                <a:cubicBezTo>
                  <a:pt x="294829" y="95428"/>
                  <a:pt x="311922" y="31335"/>
                  <a:pt x="341832" y="35608"/>
                </a:cubicBezTo>
                <a:cubicBezTo>
                  <a:pt x="371742" y="39881"/>
                  <a:pt x="423017" y="118217"/>
                  <a:pt x="452927" y="121066"/>
                </a:cubicBezTo>
                <a:cubicBezTo>
                  <a:pt x="482837" y="123915"/>
                  <a:pt x="497081" y="54123"/>
                  <a:pt x="521294" y="52699"/>
                </a:cubicBezTo>
                <a:cubicBezTo>
                  <a:pt x="545507" y="51275"/>
                  <a:pt x="569720" y="115369"/>
                  <a:pt x="598206" y="112520"/>
                </a:cubicBezTo>
                <a:cubicBezTo>
                  <a:pt x="626692" y="109672"/>
                  <a:pt x="663723" y="37032"/>
                  <a:pt x="692209" y="35608"/>
                </a:cubicBezTo>
                <a:cubicBezTo>
                  <a:pt x="720695" y="34184"/>
                  <a:pt x="739212" y="99701"/>
                  <a:pt x="769122" y="103974"/>
                </a:cubicBezTo>
                <a:cubicBezTo>
                  <a:pt x="799032" y="108247"/>
                  <a:pt x="834639" y="58396"/>
                  <a:pt x="871671" y="61245"/>
                </a:cubicBezTo>
                <a:cubicBezTo>
                  <a:pt x="908703" y="64094"/>
                  <a:pt x="961402" y="121066"/>
                  <a:pt x="991312" y="121066"/>
                </a:cubicBezTo>
                <a:cubicBezTo>
                  <a:pt x="1021222" y="121066"/>
                  <a:pt x="1031193" y="59821"/>
                  <a:pt x="1051133" y="61245"/>
                </a:cubicBezTo>
                <a:cubicBezTo>
                  <a:pt x="1071073" y="62669"/>
                  <a:pt x="1078194" y="126762"/>
                  <a:pt x="1110953" y="129611"/>
                </a:cubicBezTo>
                <a:cubicBezTo>
                  <a:pt x="1143712" y="132460"/>
                  <a:pt x="1207806" y="75488"/>
                  <a:pt x="1247686" y="78337"/>
                </a:cubicBezTo>
                <a:cubicBezTo>
                  <a:pt x="1287566" y="81186"/>
                  <a:pt x="1320326" y="143854"/>
                  <a:pt x="1350236" y="146703"/>
                </a:cubicBezTo>
                <a:cubicBezTo>
                  <a:pt x="1380146" y="149552"/>
                  <a:pt x="1390116" y="91155"/>
                  <a:pt x="1427148" y="95428"/>
                </a:cubicBezTo>
                <a:cubicBezTo>
                  <a:pt x="1464180" y="99701"/>
                  <a:pt x="1532546" y="172340"/>
                  <a:pt x="1572426" y="172340"/>
                </a:cubicBezTo>
                <a:cubicBezTo>
                  <a:pt x="1612306" y="172340"/>
                  <a:pt x="1630823" y="94004"/>
                  <a:pt x="1666430" y="95428"/>
                </a:cubicBezTo>
                <a:cubicBezTo>
                  <a:pt x="1702037" y="96852"/>
                  <a:pt x="1757585" y="175189"/>
                  <a:pt x="1786071" y="180886"/>
                </a:cubicBezTo>
                <a:cubicBezTo>
                  <a:pt x="1814557" y="186583"/>
                  <a:pt x="1815982" y="128187"/>
                  <a:pt x="1837346" y="129611"/>
                </a:cubicBezTo>
                <a:cubicBezTo>
                  <a:pt x="1858711" y="131035"/>
                  <a:pt x="1887196" y="192280"/>
                  <a:pt x="1914258" y="189432"/>
                </a:cubicBezTo>
                <a:cubicBezTo>
                  <a:pt x="1941320" y="186584"/>
                  <a:pt x="1969806" y="111096"/>
                  <a:pt x="1999716" y="112520"/>
                </a:cubicBezTo>
                <a:cubicBezTo>
                  <a:pt x="2029626" y="113944"/>
                  <a:pt x="2056688" y="193705"/>
                  <a:pt x="2093720" y="197978"/>
                </a:cubicBezTo>
                <a:cubicBezTo>
                  <a:pt x="2130752" y="202251"/>
                  <a:pt x="2186300" y="136733"/>
                  <a:pt x="2221907" y="138157"/>
                </a:cubicBezTo>
                <a:cubicBezTo>
                  <a:pt x="2257514" y="139581"/>
                  <a:pt x="2283152" y="205099"/>
                  <a:pt x="2307365" y="206523"/>
                </a:cubicBezTo>
                <a:cubicBezTo>
                  <a:pt x="2331578" y="207947"/>
                  <a:pt x="2340123" y="143854"/>
                  <a:pt x="2367185" y="146703"/>
                </a:cubicBezTo>
                <a:cubicBezTo>
                  <a:pt x="2394247" y="149552"/>
                  <a:pt x="2305941" y="213645"/>
                  <a:pt x="2469735" y="223615"/>
                </a:cubicBezTo>
                <a:cubicBezTo>
                  <a:pt x="2633529" y="233585"/>
                  <a:pt x="3349951" y="206523"/>
                  <a:pt x="3349951" y="206523"/>
                </a:cubicBezTo>
                <a:lnTo>
                  <a:pt x="3349951" y="206523"/>
                </a:lnTo>
              </a:path>
            </a:pathLst>
          </a:cu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TextBox 4"/>
          <p:cNvSpPr txBox="1"/>
          <p:nvPr/>
        </p:nvSpPr>
        <p:spPr>
          <a:xfrm>
            <a:off x="1771650" y="4572001"/>
            <a:ext cx="302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Low amplitude (A)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high frequency (f)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3257551"/>
            <a:ext cx="474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High amplitude (A)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Low frequency (f)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857251"/>
            <a:ext cx="64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What actually happens in the photoelectric effect experiment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0700" y="4572001"/>
            <a:ext cx="24003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Let Mickey and friends be electrons in metal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71800" y="2800350"/>
            <a:ext cx="2457450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434340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0.00948 -0.00173 -0.00232 0.00573 0.00624 C 0.01198 0.01318 0.00087 0.0067 0.01129 0.01503 C 0.01302 0.01642 0.01684 0.01734 0.01684 0.01734 C 0.02275 0.0229 0.02952 0.02706 0.03559 0.03238 C 0.0441 0.03978 0.03924 0.03747 0.04497 0.03978 C 0.0507 0.04742 0.06198 0.05667 0.06927 0.05968 C 0.07743 0.06638 0.07414 0.06407 0.07865 0.06731 " pathEditMode="relative" ptsTypes="fffffffA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73 -0.00532 0.05069 -0.00162 0.07951 -0.00116 C 0.10694 0.00555 0.08611 0.00092 0.15434 -0.00232 C 0.15937 -0.00255 0.16423 -0.00417 0.16927 -0.00486 C 0.17552 -0.00579 0.18784 -0.00741 0.18784 -0.00741 C 0.20052 -0.00694 0.22396 -0.00463 0.23837 -0.00741 C 0.24913 -0.00949 0.25712 -0.0162 0.26649 -0.02221 C 0.2717 -0.02568 0.2776 -0.02545 0.28316 -0.0273 C 0.28663 -0.03169 0.29028 -0.03262 0.29444 -0.03609 C 0.29687 -0.04095 0.30034 -0.04257 0.30382 -0.04604 C 0.30573 -0.05089 0.30677 -0.0546 0.31041 -0.05714 C 0.31302 -0.05899 0.31875 -0.06084 0.31875 -0.06084 C 0.32187 -0.06362 0.32066 -0.06246 0.32257 -0.06454 " pathEditMode="relative" ptsTypes="ffffffffffffA">
                                      <p:cBhvr>
                                        <p:cTn id="32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181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More examples of modeling atomic dimensions…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752" y="1488996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/>
              <a:t>Basket ball =radius of the nucleus=5 inches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83092"/>
            <a:ext cx="38862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111" y="288789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 nuclear radius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9642" y="3637676"/>
            <a:ext cx="473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4000" b="1" dirty="0" smtClean="0"/>
              <a:t>Electron radius</a:t>
            </a:r>
          </a:p>
          <a:p>
            <a:r>
              <a:rPr lang="en-US" sz="4000" b="1" dirty="0" smtClean="0"/>
              <a:t>=7.89 miles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02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57250"/>
            <a:ext cx="8001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300" b="1" dirty="0"/>
              <a:t>WHAT THE  PHOTOELECTRIC EFFECT MEANS</a:t>
            </a:r>
            <a:r>
              <a:rPr lang="en-US" sz="3300" dirty="0"/>
              <a:t>: (SEE PAGE 299-304)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528048"/>
            <a:ext cx="8001000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</a:t>
            </a:r>
            <a:r>
              <a:rPr lang="en-US" sz="3000" b="1" dirty="0"/>
              <a:t>1</a:t>
            </a:r>
            <a:r>
              <a:rPr lang="en-US" sz="4050" b="1" dirty="0"/>
              <a:t>) THE </a:t>
            </a:r>
            <a:r>
              <a:rPr lang="en-US" sz="4050" b="1" dirty="0">
                <a:solidFill>
                  <a:srgbClr val="FF0000"/>
                </a:solidFill>
              </a:rPr>
              <a:t>ENERGY</a:t>
            </a:r>
            <a:r>
              <a:rPr lang="en-US" sz="4050" b="1" dirty="0"/>
              <a:t>, </a:t>
            </a:r>
            <a:r>
              <a:rPr lang="en-US" sz="4050" b="1" dirty="0">
                <a:solidFill>
                  <a:srgbClr val="FF0000"/>
                </a:solidFill>
              </a:rPr>
              <a:t>E</a:t>
            </a:r>
            <a:r>
              <a:rPr lang="en-US" sz="4050" b="1" dirty="0"/>
              <a:t>, OF </a:t>
            </a:r>
            <a:r>
              <a:rPr lang="en-US" sz="4050" b="1" dirty="0">
                <a:solidFill>
                  <a:srgbClr val="FF0000"/>
                </a:solidFill>
              </a:rPr>
              <a:t>LIGHT</a:t>
            </a:r>
            <a:r>
              <a:rPr lang="en-US" sz="4050" b="1" dirty="0"/>
              <a:t> IS </a:t>
            </a:r>
            <a:r>
              <a:rPr lang="en-US" sz="4050" b="1" u="sng" dirty="0"/>
              <a:t>NOT</a:t>
            </a:r>
          </a:p>
          <a:p>
            <a:r>
              <a:rPr lang="en-US" sz="4050" b="1" dirty="0"/>
              <a:t>      CONNECTED TO AMPLITUDE</a:t>
            </a:r>
          </a:p>
        </p:txBody>
      </p:sp>
    </p:spTree>
    <p:extLst>
      <p:ext uri="{BB962C8B-B14F-4D97-AF65-F5344CB8AC3E}">
        <p14:creationId xmlns:p14="http://schemas.microsoft.com/office/powerpoint/2010/main" val="4137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3680"/>
            <a:ext cx="737483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WHAT THE  PHOTOELECTRIC EFFECT MEANS (continued)</a:t>
            </a:r>
            <a:r>
              <a:rPr lang="en-US" sz="2400" dirty="0"/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506931"/>
            <a:ext cx="7924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2)</a:t>
            </a:r>
            <a:r>
              <a:rPr lang="en-US" sz="4050" dirty="0">
                <a:solidFill>
                  <a:srgbClr val="FF0000"/>
                </a:solidFill>
              </a:rPr>
              <a:t>	E(J)</a:t>
            </a:r>
            <a:r>
              <a:rPr lang="en-US" sz="4050" dirty="0"/>
              <a:t> = h*</a:t>
            </a:r>
            <a:r>
              <a:rPr lang="en-US" sz="4050" b="1" dirty="0">
                <a:solidFill>
                  <a:srgbClr val="FF0000"/>
                </a:solidFill>
              </a:rPr>
              <a:t>f</a:t>
            </a:r>
            <a:r>
              <a:rPr lang="en-US" sz="4050" dirty="0">
                <a:solidFill>
                  <a:srgbClr val="FF0000"/>
                </a:solidFill>
              </a:rPr>
              <a:t> = </a:t>
            </a:r>
            <a:r>
              <a:rPr lang="en-US" sz="4050" dirty="0"/>
              <a:t>6.63*10</a:t>
            </a:r>
            <a:r>
              <a:rPr lang="en-US" sz="4050" baseline="30000" dirty="0"/>
              <a:t>-34</a:t>
            </a:r>
            <a:r>
              <a:rPr lang="en-US" sz="4050" dirty="0">
                <a:solidFill>
                  <a:srgbClr val="FF0000"/>
                </a:solidFill>
              </a:rPr>
              <a:t> *f(Hz)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604739"/>
            <a:ext cx="4457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 Planck equation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1287770"/>
            <a:ext cx="4629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Planck’s constant h in </a:t>
            </a:r>
            <a:r>
              <a:rPr lang="en-US" sz="3300" b="1" dirty="0">
                <a:solidFill>
                  <a:srgbClr val="FF0000"/>
                </a:solidFill>
              </a:rPr>
              <a:t>J</a:t>
            </a:r>
            <a:r>
              <a:rPr lang="en-US" sz="3300" b="1" dirty="0"/>
              <a:t>*s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4223" y="345482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</a:t>
            </a:r>
            <a:r>
              <a:rPr lang="en-US" sz="3600" b="1" dirty="0" err="1">
                <a:solidFill>
                  <a:srgbClr val="FF0000"/>
                </a:solidFill>
              </a:rPr>
              <a:t>hz</a:t>
            </a:r>
            <a:r>
              <a:rPr lang="en-US" sz="3600" b="1" dirty="0">
                <a:solidFill>
                  <a:srgbClr val="FF0000"/>
                </a:solidFill>
              </a:rPr>
              <a:t> = 1 cycle/second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71256" y="2401871"/>
            <a:ext cx="287438" cy="29006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68680"/>
            <a:ext cx="721396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WHAT THE  PHOTOELECTRIC EFFECT MEANS (continued)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2989" y="2220142"/>
            <a:ext cx="7373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3</a:t>
            </a:r>
            <a:r>
              <a:rPr lang="en-US" sz="4500" b="1" dirty="0"/>
              <a:t>) </a:t>
            </a:r>
            <a:r>
              <a:rPr lang="en-US" sz="4500" b="1" dirty="0">
                <a:solidFill>
                  <a:srgbClr val="FF0000"/>
                </a:solidFill>
              </a:rPr>
              <a:t>LIGHT</a:t>
            </a:r>
            <a:r>
              <a:rPr lang="en-US" sz="4500" b="1" dirty="0"/>
              <a:t> IS NOT A WAVE !!!!</a:t>
            </a:r>
          </a:p>
        </p:txBody>
      </p:sp>
    </p:spTree>
    <p:extLst>
      <p:ext uri="{BB962C8B-B14F-4D97-AF65-F5344CB8AC3E}">
        <p14:creationId xmlns:p14="http://schemas.microsoft.com/office/powerpoint/2010/main" val="6646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287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…so what is</a:t>
            </a:r>
            <a:r>
              <a:rPr lang="en-US" sz="3000" b="1" dirty="0">
                <a:solidFill>
                  <a:srgbClr val="FF0000"/>
                </a:solidFill>
              </a:rPr>
              <a:t> light </a:t>
            </a:r>
            <a:r>
              <a:rPr lang="en-US" sz="3000" b="1" dirty="0"/>
              <a:t>if not a wave ??????</a:t>
            </a:r>
          </a:p>
        </p:txBody>
      </p:sp>
      <p:pic>
        <p:nvPicPr>
          <p:cNvPr id="3" name="Picture 2" descr="http://amazingnotes.com/wp-content/uploads/2011/05/strange-albert-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1560395"/>
            <a:ext cx="2007394" cy="2078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2290" y="2079346"/>
            <a:ext cx="3886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LIGHT</a:t>
            </a:r>
            <a:r>
              <a:rPr lang="en-US" sz="2700" b="1" dirty="0"/>
              <a:t> IS A “</a:t>
            </a:r>
            <a:r>
              <a:rPr lang="en-US" sz="2700" b="1" dirty="0">
                <a:solidFill>
                  <a:srgbClr val="FF0000"/>
                </a:solidFill>
              </a:rPr>
              <a:t>PHOTON</a:t>
            </a:r>
            <a:r>
              <a:rPr lang="en-US" sz="2700" b="1" dirty="0"/>
              <a:t>”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275159" y="2599811"/>
            <a:ext cx="4057650" cy="9694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=</a:t>
            </a:r>
            <a:r>
              <a:rPr lang="en-US" sz="2700" b="1" dirty="0"/>
              <a:t>A MASSLESS BULLET OF</a:t>
            </a:r>
            <a:r>
              <a:rPr lang="en-US" sz="2700" b="1" dirty="0">
                <a:solidFill>
                  <a:srgbClr val="FF0000"/>
                </a:solidFill>
              </a:rPr>
              <a:t>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0150" y="1559614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/>
              <a:t>Einstein’s image….</a:t>
            </a:r>
          </a:p>
        </p:txBody>
      </p:sp>
      <p:pic>
        <p:nvPicPr>
          <p:cNvPr id="8194" name="Picture 2" descr="http://chemistry.umeche.maine.edu/~amar/spring2011/ligh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16" y="3639227"/>
            <a:ext cx="3516341" cy="13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000250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Oval 11"/>
          <p:cNvSpPr/>
          <p:nvPr/>
        </p:nvSpPr>
        <p:spPr>
          <a:xfrm>
            <a:off x="2857500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3" name="Oval 12"/>
          <p:cNvSpPr/>
          <p:nvPr/>
        </p:nvSpPr>
        <p:spPr>
          <a:xfrm>
            <a:off x="3792522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4" name="Oval 13"/>
          <p:cNvSpPr/>
          <p:nvPr/>
        </p:nvSpPr>
        <p:spPr>
          <a:xfrm>
            <a:off x="4868465" y="5314950"/>
            <a:ext cx="400050" cy="4000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6" name="TextBox 15"/>
          <p:cNvSpPr txBox="1"/>
          <p:nvPr/>
        </p:nvSpPr>
        <p:spPr>
          <a:xfrm>
            <a:off x="1143000" y="3829051"/>
            <a:ext cx="92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OLD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135" y="5230253"/>
            <a:ext cx="1125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NEW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1155" y="4081616"/>
            <a:ext cx="16198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i="1" dirty="0"/>
              <a:t>See also Figure 7.5 page 302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71800" y="3639227"/>
            <a:ext cx="1600200" cy="1360776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971800" y="3639229"/>
            <a:ext cx="1600200" cy="1276367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84457" y="3829051"/>
            <a:ext cx="1134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2810" y="5333323"/>
            <a:ext cx="26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Stream of photons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889212" y="3829050"/>
            <a:ext cx="491943" cy="448361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9213" y="3886201"/>
            <a:ext cx="397288" cy="433415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 animBg="1"/>
      <p:bldP spid="16" grpId="0"/>
      <p:bldP spid="19" grpId="0"/>
      <p:bldP spid="18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5328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" name="Oval 2"/>
          <p:cNvSpPr/>
          <p:nvPr/>
        </p:nvSpPr>
        <p:spPr>
          <a:xfrm>
            <a:off x="2722578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" name="Oval 3"/>
          <p:cNvSpPr/>
          <p:nvPr/>
        </p:nvSpPr>
        <p:spPr>
          <a:xfrm>
            <a:off x="3657600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Oval 4"/>
          <p:cNvSpPr/>
          <p:nvPr/>
        </p:nvSpPr>
        <p:spPr>
          <a:xfrm>
            <a:off x="4733543" y="2343150"/>
            <a:ext cx="400050" cy="4000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" name="TextBox 5"/>
          <p:cNvSpPr txBox="1"/>
          <p:nvPr/>
        </p:nvSpPr>
        <p:spPr>
          <a:xfrm>
            <a:off x="5197888" y="2361523"/>
            <a:ext cx="26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Stream of photons</a:t>
            </a:r>
          </a:p>
        </p:txBody>
      </p:sp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76" y="4008730"/>
            <a:ext cx="1028956" cy="5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50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06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05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69" y="4783181"/>
            <a:ext cx="1233170" cy="11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43" y="4862642"/>
            <a:ext cx="1145763" cy="10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65" y="4954190"/>
            <a:ext cx="1072356" cy="9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4887984"/>
            <a:ext cx="1130459" cy="10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1" y="857250"/>
            <a:ext cx="64007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Planck’s equation: </a:t>
            </a:r>
            <a:r>
              <a:rPr lang="en-US" sz="4050" dirty="0" err="1"/>
              <a:t>h</a:t>
            </a:r>
            <a:r>
              <a:rPr lang="en-US" sz="4050" dirty="0" err="1">
                <a:solidFill>
                  <a:srgbClr val="FF0000"/>
                </a:solidFill>
              </a:rPr>
              <a:t>f</a:t>
            </a:r>
            <a:r>
              <a:rPr lang="en-US" sz="4050" dirty="0"/>
              <a:t>=</a:t>
            </a:r>
            <a:r>
              <a:rPr lang="en-US" sz="4050" dirty="0" err="1"/>
              <a:t>E</a:t>
            </a:r>
            <a:r>
              <a:rPr lang="en-US" sz="4050" baseline="-25000" dirty="0" err="1"/>
              <a:t>photon</a:t>
            </a:r>
            <a:endParaRPr lang="en-US" sz="4050" dirty="0"/>
          </a:p>
        </p:txBody>
      </p:sp>
      <p:sp>
        <p:nvSpPr>
          <p:cNvPr id="16" name="TextBox 15"/>
          <p:cNvSpPr txBox="1"/>
          <p:nvPr/>
        </p:nvSpPr>
        <p:spPr>
          <a:xfrm>
            <a:off x="1714500" y="1657350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8278" y="1682353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6407" y="1664493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7806" y="1728787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8750" y="3085363"/>
            <a:ext cx="643732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/>
              <a:t>Doc’s analogy: 1 Photon is like a unit of coiled spring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6166" y="3477779"/>
            <a:ext cx="587446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n-US" sz="2550" b="1" dirty="0"/>
              <a:t> </a:t>
            </a:r>
            <a:r>
              <a:rPr lang="en-US" sz="2550" b="1" dirty="0">
                <a:solidFill>
                  <a:srgbClr val="FF0000"/>
                </a:solidFill>
              </a:rPr>
              <a:t>frequency</a:t>
            </a:r>
            <a:r>
              <a:rPr lang="en-US" sz="2550" dirty="0"/>
              <a:t>(high </a:t>
            </a:r>
            <a:r>
              <a:rPr lang="en-US" sz="2550" b="1" dirty="0">
                <a:solidFill>
                  <a:srgbClr val="FF0000"/>
                </a:solidFill>
              </a:rPr>
              <a:t>f</a:t>
            </a:r>
            <a:r>
              <a:rPr lang="en-US" sz="2550" dirty="0"/>
              <a:t>)…</a:t>
            </a:r>
            <a:r>
              <a:rPr lang="en-US" sz="2550" b="1" i="1" dirty="0">
                <a:solidFill>
                  <a:srgbClr val="002060"/>
                </a:solidFill>
              </a:rPr>
              <a:t>high</a:t>
            </a:r>
            <a:r>
              <a:rPr lang="en-US" sz="2550" dirty="0"/>
              <a:t>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9751" y="4686301"/>
            <a:ext cx="663164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50" b="1" dirty="0">
                <a:solidFill>
                  <a:srgbClr val="C00000"/>
                </a:solidFill>
              </a:rPr>
              <a:t>low </a:t>
            </a:r>
            <a:r>
              <a:rPr lang="en-US" sz="2550" b="1" dirty="0">
                <a:solidFill>
                  <a:srgbClr val="FF0000"/>
                </a:solidFill>
              </a:rPr>
              <a:t>frequency  </a:t>
            </a:r>
            <a:r>
              <a:rPr lang="en-US" sz="2550" dirty="0"/>
              <a:t>(low </a:t>
            </a:r>
            <a:r>
              <a:rPr lang="en-US" sz="2550" b="1" dirty="0">
                <a:solidFill>
                  <a:srgbClr val="FF0000"/>
                </a:solidFill>
              </a:rPr>
              <a:t>f</a:t>
            </a:r>
            <a:r>
              <a:rPr lang="en-US" sz="2550" dirty="0"/>
              <a:t>)…</a:t>
            </a:r>
            <a:r>
              <a:rPr lang="en-US" sz="2550" b="1" i="1" dirty="0">
                <a:solidFill>
                  <a:srgbClr val="C00000"/>
                </a:solidFill>
              </a:rPr>
              <a:t>low</a:t>
            </a:r>
            <a:r>
              <a:rPr lang="en-US" sz="2550" dirty="0"/>
              <a:t>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4010" y="4042105"/>
            <a:ext cx="119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7594" y="4968478"/>
            <a:ext cx="119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loose</a:t>
            </a:r>
          </a:p>
        </p:txBody>
      </p:sp>
    </p:spTree>
    <p:extLst>
      <p:ext uri="{BB962C8B-B14F-4D97-AF65-F5344CB8AC3E}">
        <p14:creationId xmlns:p14="http://schemas.microsoft.com/office/powerpoint/2010/main" val="27606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771649"/>
            <a:ext cx="3257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FF0000"/>
                </a:solidFill>
              </a:rPr>
              <a:t>E</a:t>
            </a:r>
            <a:r>
              <a:rPr lang="en-US" sz="3300" b="1" dirty="0"/>
              <a:t>(J)=</a:t>
            </a:r>
            <a:r>
              <a:rPr lang="en-US" sz="3300" b="1" dirty="0" err="1"/>
              <a:t>h</a:t>
            </a:r>
            <a:r>
              <a:rPr lang="en-US" sz="3300" b="1" dirty="0" err="1">
                <a:solidFill>
                  <a:srgbClr val="FF0000"/>
                </a:solidFill>
              </a:rPr>
              <a:t>f</a:t>
            </a:r>
            <a:r>
              <a:rPr lang="en-US" sz="3300" b="1" dirty="0">
                <a:solidFill>
                  <a:srgbClr val="FF0000"/>
                </a:solidFill>
              </a:rPr>
              <a:t>(Hz)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2933700" y="3891014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ym typeface="Symbol"/>
              </a:rPr>
              <a:t>  </a:t>
            </a:r>
            <a:r>
              <a:rPr lang="en-US" sz="3000" b="1" dirty="0">
                <a:solidFill>
                  <a:srgbClr val="FF0000"/>
                </a:solidFill>
              </a:rPr>
              <a:t>E</a:t>
            </a:r>
            <a:r>
              <a:rPr lang="en-US" sz="3000" b="1" dirty="0"/>
              <a:t>= </a:t>
            </a:r>
            <a:r>
              <a:rPr lang="en-US" sz="3000" b="1" u="sng" dirty="0" err="1"/>
              <a:t>hc</a:t>
            </a:r>
            <a:endParaRPr lang="en-US" sz="3000" b="1" u="sng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            </a:t>
            </a:r>
            <a:r>
              <a:rPr lang="en-US" sz="36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8148" y="148167"/>
            <a:ext cx="947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What the `photon’ idea gives </a:t>
            </a:r>
            <a:r>
              <a:rPr lang="en-US" sz="3600" dirty="0" smtClean="0"/>
              <a:t>us…first on board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00" y="2856563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/>
              <a:t>c</a:t>
            </a:r>
            <a:r>
              <a:rPr lang="en-US" sz="3600" dirty="0"/>
              <a:t>=</a:t>
            </a:r>
            <a:r>
              <a:rPr lang="en-US" sz="3600" b="1" dirty="0">
                <a:solidFill>
                  <a:srgbClr val="FF0000"/>
                </a:solidFill>
              </a:rPr>
              <a:t>f</a:t>
            </a:r>
            <a:r>
              <a:rPr lang="en-US" sz="3600" dirty="0"/>
              <a:t>*</a:t>
            </a:r>
            <a:r>
              <a:rPr lang="en-US" sz="36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9342" y="2882884"/>
            <a:ext cx="240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dirty="0">
                <a:sym typeface="Symbol"/>
              </a:rPr>
              <a:t>=&gt; </a:t>
            </a:r>
            <a:r>
              <a:rPr lang="en-US" sz="3300" b="1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3300" dirty="0">
                <a:sym typeface="Symbol"/>
              </a:rPr>
              <a:t>= </a:t>
            </a:r>
            <a:r>
              <a:rPr lang="en-US" sz="3300" b="1" u="sng" dirty="0">
                <a:sym typeface="Symbol"/>
              </a:rPr>
              <a:t>c</a:t>
            </a:r>
            <a:r>
              <a:rPr lang="en-US" sz="3300" dirty="0">
                <a:sym typeface="Symbol"/>
              </a:rPr>
              <a:t>		</a:t>
            </a:r>
            <a:r>
              <a:rPr lang="en-US" sz="3300" dirty="0" smtClean="0">
                <a:sym typeface="Symbol"/>
              </a:rPr>
              <a:t> </a:t>
            </a:r>
            <a:r>
              <a:rPr lang="en-US" sz="3300" dirty="0" smtClean="0">
                <a:sym typeface="Symbol" panose="05050102010706020507" pitchFamily="18" charset="2"/>
              </a:rPr>
              <a:t></a:t>
            </a:r>
            <a:r>
              <a:rPr lang="en-US" sz="3300" dirty="0">
                <a:sym typeface="Symbol"/>
              </a:rPr>
              <a:t>	    </a:t>
            </a:r>
            <a:endParaRPr lang="en-US" sz="3300" b="1" dirty="0">
              <a:solidFill>
                <a:srgbClr val="00206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44927" y="2096461"/>
            <a:ext cx="662982" cy="898133"/>
          </a:xfrm>
          <a:custGeom>
            <a:avLst/>
            <a:gdLst>
              <a:gd name="connsiteX0" fmla="*/ 1465385 w 1465385"/>
              <a:gd name="connsiteY0" fmla="*/ 815675 h 815675"/>
              <a:gd name="connsiteX1" fmla="*/ 1254369 w 1465385"/>
              <a:gd name="connsiteY1" fmla="*/ 381921 h 815675"/>
              <a:gd name="connsiteX2" fmla="*/ 656492 w 1465385"/>
              <a:gd name="connsiteY2" fmla="*/ 30229 h 815675"/>
              <a:gd name="connsiteX3" fmla="*/ 0 w 1465385"/>
              <a:gd name="connsiteY3" fmla="*/ 41952 h 8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85" h="815675">
                <a:moveTo>
                  <a:pt x="1465385" y="815675"/>
                </a:moveTo>
                <a:cubicBezTo>
                  <a:pt x="1427284" y="664252"/>
                  <a:pt x="1389184" y="512829"/>
                  <a:pt x="1254369" y="381921"/>
                </a:cubicBezTo>
                <a:cubicBezTo>
                  <a:pt x="1119553" y="251013"/>
                  <a:pt x="865553" y="86890"/>
                  <a:pt x="656492" y="30229"/>
                </a:cubicBezTo>
                <a:cubicBezTo>
                  <a:pt x="447430" y="-26433"/>
                  <a:pt x="223715" y="7759"/>
                  <a:pt x="0" y="41952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28982" y="2100173"/>
            <a:ext cx="1499918" cy="2215625"/>
          </a:xfrm>
          <a:custGeom>
            <a:avLst/>
            <a:gdLst>
              <a:gd name="connsiteX0" fmla="*/ 1120127 w 1120127"/>
              <a:gd name="connsiteY0" fmla="*/ 0 h 2801816"/>
              <a:gd name="connsiteX1" fmla="*/ 322958 w 1120127"/>
              <a:gd name="connsiteY1" fmla="*/ 726831 h 2801816"/>
              <a:gd name="connsiteX2" fmla="*/ 29881 w 1120127"/>
              <a:gd name="connsiteY2" fmla="*/ 2157046 h 2801816"/>
              <a:gd name="connsiteX3" fmla="*/ 991173 w 1120127"/>
              <a:gd name="connsiteY3" fmla="*/ 2801816 h 28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127" h="2801816">
                <a:moveTo>
                  <a:pt x="1120127" y="0"/>
                </a:moveTo>
                <a:cubicBezTo>
                  <a:pt x="812396" y="183661"/>
                  <a:pt x="504666" y="367323"/>
                  <a:pt x="322958" y="726831"/>
                </a:cubicBezTo>
                <a:cubicBezTo>
                  <a:pt x="141250" y="1086339"/>
                  <a:pt x="-81488" y="1811215"/>
                  <a:pt x="29881" y="2157046"/>
                </a:cubicBezTo>
                <a:cubicBezTo>
                  <a:pt x="141250" y="2502877"/>
                  <a:pt x="566211" y="2652346"/>
                  <a:pt x="991173" y="2801816"/>
                </a:cubicBezTo>
              </a:path>
            </a:pathLst>
          </a:custGeom>
          <a:noFill/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8028" y="4999010"/>
            <a:ext cx="337185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Energy</a:t>
            </a:r>
            <a:r>
              <a:rPr lang="en-US" sz="2700" b="1" dirty="0"/>
              <a:t> of light is now connected to the </a:t>
            </a:r>
            <a:r>
              <a:rPr lang="en-US" sz="2700" b="1" dirty="0">
                <a:solidFill>
                  <a:srgbClr val="FF0000"/>
                </a:solidFill>
              </a:rPr>
              <a:t>c</a:t>
            </a:r>
            <a:r>
              <a:rPr lang="en-US" sz="2700" b="1" dirty="0">
                <a:solidFill>
                  <a:srgbClr val="FF6600"/>
                </a:solidFill>
              </a:rPr>
              <a:t>o</a:t>
            </a:r>
            <a:r>
              <a:rPr lang="en-US" sz="2700" b="1" dirty="0">
                <a:solidFill>
                  <a:srgbClr val="FFC000"/>
                </a:solidFill>
              </a:rPr>
              <a:t>l</a:t>
            </a:r>
            <a:r>
              <a:rPr lang="en-US" sz="2700" b="1" dirty="0">
                <a:solidFill>
                  <a:srgbClr val="00B050"/>
                </a:solidFill>
              </a:rPr>
              <a:t>o</a:t>
            </a:r>
            <a:r>
              <a:rPr lang="en-US" sz="2700" b="1" dirty="0">
                <a:solidFill>
                  <a:srgbClr val="0000CC"/>
                </a:solidFill>
              </a:rPr>
              <a:t>r</a:t>
            </a:r>
            <a:r>
              <a:rPr lang="en-US" sz="2700" b="1" dirty="0"/>
              <a:t> (wavelength) of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2363" y="2255531"/>
            <a:ext cx="2200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Planck’s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8490" y="3292481"/>
            <a:ext cx="2668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2700" b="1" dirty="0"/>
              <a:t>wave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9228" y="1236284"/>
            <a:ext cx="3829050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h=6.63*10</a:t>
            </a:r>
            <a:r>
              <a:rPr lang="en-US" sz="2700" b="1" baseline="30000" dirty="0"/>
              <a:t>-34</a:t>
            </a:r>
            <a:r>
              <a:rPr lang="en-US" sz="2700" b="1" dirty="0"/>
              <a:t> Joule *s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3153" y="4874384"/>
            <a:ext cx="2886075" cy="12464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/>
              <a:t>c=3*10</a:t>
            </a:r>
            <a:r>
              <a:rPr lang="en-US" sz="3000" b="1" baseline="30000" dirty="0"/>
              <a:t>8</a:t>
            </a:r>
            <a:r>
              <a:rPr lang="en-US" sz="3000" b="1" dirty="0"/>
              <a:t> m/s</a:t>
            </a:r>
          </a:p>
          <a:p>
            <a:r>
              <a:rPr lang="en-US" sz="3000" b="1" dirty="0">
                <a:sym typeface="Symbol"/>
              </a:rPr>
              <a:t> in meters(m)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5376" y="1263818"/>
            <a:ext cx="1559274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Joules=J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509" y="2545527"/>
            <a:ext cx="1827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/>
              <a:t>Combined with…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0082" y="3021384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Substitute into…</a:t>
            </a:r>
          </a:p>
        </p:txBody>
      </p:sp>
    </p:spTree>
    <p:extLst>
      <p:ext uri="{BB962C8B-B14F-4D97-AF65-F5344CB8AC3E}">
        <p14:creationId xmlns:p14="http://schemas.microsoft.com/office/powerpoint/2010/main" val="23061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  <p:bldP spid="11" grpId="0" animBg="1"/>
      <p:bldP spid="12" grpId="0" animBg="1"/>
      <p:bldP spid="2" grpId="0"/>
      <p:bldP spid="13" grpId="0"/>
      <p:bldP spid="5" grpId="0" animBg="1"/>
      <p:bldP spid="10" grpId="0" animBg="1"/>
      <p:bldP spid="14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blogs.cas.suffolk.edu/jillmartelli/files/2011/10/visible-spectr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43000"/>
            <a:ext cx="6629400" cy="32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23733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Symbol"/>
              </a:rPr>
              <a:t> </a:t>
            </a:r>
            <a:r>
              <a:rPr lang="en-US" sz="3000" dirty="0"/>
              <a:t>Units in 10</a:t>
            </a:r>
            <a:r>
              <a:rPr lang="en-US" sz="3000" baseline="30000" dirty="0"/>
              <a:t>-9</a:t>
            </a:r>
            <a:r>
              <a:rPr lang="en-US" sz="3000" dirty="0"/>
              <a:t> m</a:t>
            </a:r>
          </a:p>
        </p:txBody>
      </p:sp>
      <p:pic>
        <p:nvPicPr>
          <p:cNvPr id="6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42" y="4209640"/>
            <a:ext cx="1130459" cy="10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" y="4305841"/>
            <a:ext cx="1028956" cy="5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744" y="5029201"/>
            <a:ext cx="1366157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</a:rPr>
              <a:t>High f</a:t>
            </a:r>
          </a:p>
          <a:p>
            <a:r>
              <a:rPr lang="en-US" sz="2700" b="1" dirty="0">
                <a:solidFill>
                  <a:srgbClr val="002060"/>
                </a:solidFill>
              </a:rPr>
              <a:t>High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9094" y="5015594"/>
            <a:ext cx="1537607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low f</a:t>
            </a:r>
          </a:p>
          <a:p>
            <a:r>
              <a:rPr lang="en-US" sz="2700" b="1" dirty="0">
                <a:solidFill>
                  <a:srgbClr val="C00000"/>
                </a:solidFill>
              </a:rPr>
              <a:t>low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6799" y="862694"/>
            <a:ext cx="685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Which is the high energy end of the visible spectrum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875623"/>
            <a:ext cx="2400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short wavelengths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0765" y="1828801"/>
            <a:ext cx="23431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long wavelengths</a:t>
            </a:r>
          </a:p>
        </p:txBody>
      </p:sp>
    </p:spTree>
    <p:extLst>
      <p:ext uri="{BB962C8B-B14F-4D97-AF65-F5344CB8AC3E}">
        <p14:creationId xmlns:p14="http://schemas.microsoft.com/office/powerpoint/2010/main" val="11084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5314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In-class practice on board:</a:t>
            </a:r>
          </a:p>
          <a:p>
            <a:r>
              <a:rPr lang="en-US" sz="3000" b="1" dirty="0"/>
              <a:t>Planck’s law  exercises …</a:t>
            </a:r>
          </a:p>
          <a:p>
            <a:endParaRPr lang="en-US" sz="3000" b="1" dirty="0"/>
          </a:p>
          <a:p>
            <a:r>
              <a:rPr lang="en-US" sz="3000" b="1" dirty="0"/>
              <a:t>	  E(J)= </a:t>
            </a:r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3000" b="1" dirty="0"/>
              <a:t>                =6.63*10</a:t>
            </a:r>
            <a:r>
              <a:rPr lang="en-US" sz="3000" b="1" baseline="30000" dirty="0"/>
              <a:t>-34</a:t>
            </a:r>
            <a:r>
              <a:rPr lang="en-US" sz="3000" b="1" dirty="0"/>
              <a:t> J*s *</a:t>
            </a:r>
            <a:r>
              <a:rPr lang="en-US" sz="3000" b="1" dirty="0">
                <a:solidFill>
                  <a:srgbClr val="FF0000"/>
                </a:solidFill>
              </a:rPr>
              <a:t>f</a:t>
            </a:r>
            <a:r>
              <a:rPr lang="en-US" sz="3000" b="1" dirty="0"/>
              <a:t>(Hz)</a:t>
            </a:r>
          </a:p>
          <a:p>
            <a:endParaRPr lang="en-US" sz="3000" b="1" dirty="0"/>
          </a:p>
          <a:p>
            <a:r>
              <a:rPr lang="en-US" sz="3000" b="1" dirty="0"/>
              <a:t>Mole buck opportunities</a:t>
            </a:r>
          </a:p>
        </p:txBody>
      </p:sp>
      <p:pic>
        <p:nvPicPr>
          <p:cNvPr id="3" name="Picture 2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3958129"/>
            <a:ext cx="1018412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765" y="1085850"/>
            <a:ext cx="4743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De Broglie’s*  hypothesis   		(pp.63-64)</a:t>
            </a:r>
          </a:p>
        </p:txBody>
      </p:sp>
      <p:pic>
        <p:nvPicPr>
          <p:cNvPr id="1026" name="Picture 2" descr="http://deskarati.com/wp-content/uploads/2011/06/broglie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8851"/>
            <a:ext cx="2028825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5143501"/>
            <a:ext cx="674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*Louis-Victor-Pierre-Raymond, 7th </a:t>
            </a:r>
            <a:r>
              <a:rPr lang="en-US" sz="2400" b="1" dirty="0" err="1"/>
              <a:t>duc</a:t>
            </a:r>
            <a:r>
              <a:rPr lang="en-US" sz="2400" b="1" dirty="0"/>
              <a:t> de Broglie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350" y="2457451"/>
            <a:ext cx="39433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If light acts `particle-like’ ….</a:t>
            </a:r>
          </a:p>
          <a:p>
            <a:r>
              <a:rPr lang="en-US" sz="3300" dirty="0"/>
              <a:t> then matter can act `wave-like.’</a:t>
            </a:r>
          </a:p>
        </p:txBody>
      </p:sp>
    </p:spTree>
    <p:extLst>
      <p:ext uri="{BB962C8B-B14F-4D97-AF65-F5344CB8AC3E}">
        <p14:creationId xmlns:p14="http://schemas.microsoft.com/office/powerpoint/2010/main" val="30007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0" y="273045"/>
            <a:ext cx="64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DeBroglie’s</a:t>
            </a:r>
            <a:r>
              <a:rPr lang="en-US" sz="3200" dirty="0"/>
              <a:t> basic thinking connecting matter to waves: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952" y="1703052"/>
            <a:ext cx="5391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1) Steal from Einstein:     E=mc</a:t>
            </a:r>
            <a:r>
              <a:rPr lang="en-US" sz="2700" b="1" baseline="30000" dirty="0"/>
              <a:t>2</a:t>
            </a:r>
            <a:endParaRPr lang="en-US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0662" y="2763302"/>
            <a:ext cx="60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2) Steal from Planck:        E = </a:t>
            </a:r>
            <a:r>
              <a:rPr lang="en-US" sz="2700" b="1" dirty="0" err="1"/>
              <a:t>hf</a:t>
            </a:r>
            <a:r>
              <a:rPr lang="en-US" sz="2700" b="1" dirty="0"/>
              <a:t>=</a:t>
            </a:r>
            <a:r>
              <a:rPr lang="en-US" sz="2700" b="1" dirty="0" err="1"/>
              <a:t>hc</a:t>
            </a:r>
            <a:r>
              <a:rPr lang="en-US" sz="2700" b="1" dirty="0"/>
              <a:t>/</a:t>
            </a:r>
            <a:r>
              <a:rPr lang="en-US" sz="2700" b="1" dirty="0">
                <a:sym typeface="Symbol"/>
              </a:rPr>
              <a:t></a:t>
            </a:r>
            <a:endParaRPr 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9250" y="1066544"/>
            <a:ext cx="3314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Rest energy of matter*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0" y="1483670"/>
            <a:ext cx="298336" cy="394743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9250" y="1920445"/>
            <a:ext cx="3762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energy of light `wave’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0" y="2339560"/>
            <a:ext cx="979501" cy="43478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5451" y="3399810"/>
            <a:ext cx="59436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3) Combine them  and simplify: </a:t>
            </a:r>
          </a:p>
          <a:p>
            <a:r>
              <a:rPr lang="en-US" sz="2700" b="1" dirty="0"/>
              <a:t> 		E=mc</a:t>
            </a:r>
            <a:r>
              <a:rPr lang="en-US" sz="2700" b="1" baseline="30000" dirty="0"/>
              <a:t>2</a:t>
            </a:r>
            <a:r>
              <a:rPr lang="en-US" sz="2700" b="1" dirty="0"/>
              <a:t>=</a:t>
            </a:r>
            <a:r>
              <a:rPr lang="en-US" sz="2700" b="1" dirty="0" err="1"/>
              <a:t>hc</a:t>
            </a:r>
            <a:r>
              <a:rPr lang="en-US" sz="2700" b="1" dirty="0"/>
              <a:t>/</a:t>
            </a:r>
            <a:r>
              <a:rPr lang="en-US" sz="2700" b="1" dirty="0">
                <a:sym typeface="Symbol"/>
              </a:rPr>
              <a:t></a:t>
            </a:r>
            <a:r>
              <a:rPr lang="en-US" sz="2700" b="1" dirty="0"/>
              <a:t> </a:t>
            </a:r>
          </a:p>
          <a:p>
            <a:r>
              <a:rPr lang="en-US" sz="2700" b="1" dirty="0"/>
              <a:t>		      mc =h/</a:t>
            </a:r>
            <a:r>
              <a:rPr lang="en-US" sz="2700" b="1" dirty="0">
                <a:sym typeface="Symbol"/>
              </a:rPr>
              <a:t></a:t>
            </a:r>
            <a:r>
              <a:rPr lang="en-US" sz="2700" b="1" dirty="0"/>
              <a:t>		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817" y="5410200"/>
            <a:ext cx="676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</a:t>
            </a:r>
            <a:r>
              <a:rPr lang="en-US" sz="2100" i="1" dirty="0"/>
              <a:t> </a:t>
            </a:r>
            <a:r>
              <a:rPr lang="en-US" sz="2400" i="1" dirty="0"/>
              <a:t>Energy you can convert mass m to when it is not moving (at rest), e.g.,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i="1" dirty="0"/>
              <a:t>=0…source of atomic bombs.</a:t>
            </a:r>
          </a:p>
        </p:txBody>
      </p:sp>
    </p:spTree>
    <p:extLst>
      <p:ext uri="{BB962C8B-B14F-4D97-AF65-F5344CB8AC3E}">
        <p14:creationId xmlns:p14="http://schemas.microsoft.com/office/powerpoint/2010/main" val="3168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9067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metaphor…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76" y="3844064"/>
            <a:ext cx="1613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nuclear radius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91" y="3390890"/>
            <a:ext cx="76217" cy="7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001941"/>
            <a:ext cx="5029200" cy="59328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4038599" y="2590800"/>
            <a:ext cx="1447800" cy="1253264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>
            <a:outerShdw dist="35921" dir="2700000" algn="ctr" rotWithShape="0">
              <a:srgbClr val="990000"/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1600199" y="5181600"/>
            <a:ext cx="624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Electron radius ~ distance from Alfred to Hornell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69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47320"/>
            <a:ext cx="53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 Broglie’s Hypothesis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436" y="1485900"/>
            <a:ext cx="6343650" cy="13388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His big idea</a:t>
            </a:r>
            <a:r>
              <a:rPr lang="en-US" sz="2700" dirty="0"/>
              <a:t>….assume a similar relationship exists when the mass is moving at a non-zero velocity </a:t>
            </a:r>
            <a:r>
              <a:rPr lang="en-US" sz="2700" b="1" dirty="0">
                <a:solidFill>
                  <a:srgbClr val="FF0000"/>
                </a:solidFill>
              </a:rPr>
              <a:t>v</a:t>
            </a:r>
            <a:r>
              <a:rPr lang="en-US" sz="27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1113" y="2801149"/>
            <a:ext cx="1611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/>
              <a:t> </a:t>
            </a:r>
            <a:r>
              <a:rPr lang="en-US" sz="3000" b="1" dirty="0"/>
              <a:t>mc =h/</a:t>
            </a:r>
            <a:r>
              <a:rPr lang="en-US" sz="3000" b="1" dirty="0">
                <a:sym typeface="Symbol"/>
              </a:rPr>
              <a:t></a:t>
            </a:r>
            <a:endParaRPr lang="en-US" sz="3000" dirty="0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>
            <a:off x="4817497" y="2915449"/>
            <a:ext cx="439286" cy="439698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6241" y="2801646"/>
            <a:ext cx="27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=&gt; Replace </a:t>
            </a:r>
            <a:r>
              <a:rPr lang="en-US" sz="2400" b="1" dirty="0"/>
              <a:t>c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v: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2179" y="3379778"/>
            <a:ext cx="15456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/>
              <a:t>m</a:t>
            </a:r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/>
              <a:t> =h/</a:t>
            </a:r>
            <a:r>
              <a:rPr lang="en-US" sz="3000" b="1" dirty="0">
                <a:sym typeface="Symbol"/>
              </a:rPr>
              <a:t>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3436" y="3910693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Rearrange…to define the </a:t>
            </a:r>
            <a:r>
              <a:rPr lang="en-US" sz="2700" b="1" dirty="0">
                <a:solidFill>
                  <a:srgbClr val="002060"/>
                </a:solidFill>
              </a:rPr>
              <a:t>wavelength </a:t>
            </a:r>
            <a:r>
              <a:rPr lang="en-US" sz="2700" dirty="0"/>
              <a:t>of a mass </a:t>
            </a:r>
            <a:r>
              <a:rPr lang="en-US" sz="2700" b="1" dirty="0"/>
              <a:t>m</a:t>
            </a:r>
            <a:r>
              <a:rPr lang="en-US" sz="2700" dirty="0"/>
              <a:t> moving at velocity </a:t>
            </a:r>
            <a:r>
              <a:rPr lang="en-US" sz="27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8089" y="4810940"/>
            <a:ext cx="2269104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ym typeface="Symbol"/>
              </a:rPr>
              <a:t> = h/m</a:t>
            </a:r>
            <a:r>
              <a:rPr lang="en-US" sz="405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907071"/>
            <a:ext cx="37719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=&gt;</a:t>
            </a:r>
            <a:r>
              <a:rPr lang="en-US" sz="2700" b="1" dirty="0" err="1"/>
              <a:t>DeBroglie’s</a:t>
            </a:r>
            <a:r>
              <a:rPr lang="en-US" sz="2700" b="1" dirty="0"/>
              <a:t> equation:</a:t>
            </a:r>
          </a:p>
        </p:txBody>
      </p:sp>
    </p:spTree>
    <p:extLst>
      <p:ext uri="{BB962C8B-B14F-4D97-AF65-F5344CB8AC3E}">
        <p14:creationId xmlns:p14="http://schemas.microsoft.com/office/powerpoint/2010/main" val="14777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13" grpId="0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4382115"/>
            <a:ext cx="6515100" cy="13388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50" dirty="0"/>
              <a:t>How do these fix the problems with Rutherford’s atom ?????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6627" y="2628900"/>
            <a:ext cx="2269104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ym typeface="Symbol"/>
              </a:rPr>
              <a:t> = h/m</a:t>
            </a:r>
            <a:r>
              <a:rPr lang="en-US" sz="405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298535"/>
            <a:ext cx="177165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dirty="0"/>
              <a:t>E= </a:t>
            </a:r>
            <a:r>
              <a:rPr lang="en-US" sz="4050" dirty="0" err="1"/>
              <a:t>h</a:t>
            </a:r>
            <a:r>
              <a:rPr lang="en-US" sz="4050" b="1" dirty="0" err="1">
                <a:solidFill>
                  <a:srgbClr val="FF0000"/>
                </a:solidFill>
              </a:rPr>
              <a:t>f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032" y="652205"/>
            <a:ext cx="446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300" b="1" dirty="0"/>
              <a:t>Planck’s Law explains</a:t>
            </a:r>
          </a:p>
          <a:p>
            <a:pPr>
              <a:spcBef>
                <a:spcPts val="0"/>
              </a:spcBef>
            </a:pPr>
            <a:r>
              <a:rPr lang="en-US" sz="3300" b="1" dirty="0"/>
              <a:t>Photoelectric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2324" y="2634349"/>
            <a:ext cx="44005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300" b="1" dirty="0" err="1"/>
              <a:t>DeBroglie’s</a:t>
            </a:r>
            <a:r>
              <a:rPr lang="en-US" sz="3300" b="1" dirty="0"/>
              <a:t> equation</a:t>
            </a:r>
          </a:p>
          <a:p>
            <a:pPr>
              <a:spcBef>
                <a:spcPts val="0"/>
              </a:spcBef>
            </a:pPr>
            <a:r>
              <a:rPr lang="en-US" sz="3300" b="1" dirty="0"/>
              <a:t>connects matter to a hypothetical </a:t>
            </a:r>
            <a:r>
              <a:rPr lang="en-US" sz="3300" b="1" dirty="0">
                <a:sym typeface="Symbol"/>
              </a:rPr>
              <a:t>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4865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3200400" cy="455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6076" y="1697556"/>
            <a:ext cx="3257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Ask him !</a:t>
            </a:r>
          </a:p>
          <a:p>
            <a:r>
              <a:rPr lang="en-US" sz="3000" dirty="0"/>
              <a:t>(see also pp. 68-72)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9738" y="3248195"/>
            <a:ext cx="346494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Niels</a:t>
            </a:r>
            <a:r>
              <a:rPr lang="en-US" sz="3000" b="1" dirty="0">
                <a:solidFill>
                  <a:srgbClr val="FF0000"/>
                </a:solidFill>
              </a:rPr>
              <a:t> “the kid” Bohr </a:t>
            </a:r>
            <a:r>
              <a:rPr lang="en-US" sz="3000" b="1" dirty="0"/>
              <a:t>at 27 soon after he makes </a:t>
            </a:r>
          </a:p>
          <a:p>
            <a:r>
              <a:rPr lang="en-US" sz="3000" b="1" dirty="0"/>
              <a:t>his big theoretical breakthrough.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43400" y="2309262"/>
            <a:ext cx="392676" cy="9103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10" y="857250"/>
            <a:ext cx="1325591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3813" y="881125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the `</a:t>
            </a:r>
            <a:r>
              <a:rPr lang="en-US" sz="2400" b="1" dirty="0">
                <a:solidFill>
                  <a:srgbClr val="FF0000"/>
                </a:solidFill>
              </a:rPr>
              <a:t>kid</a:t>
            </a:r>
            <a:r>
              <a:rPr lang="en-US" sz="2400" dirty="0"/>
              <a:t>’ does: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7276" y="1319706"/>
            <a:ext cx="50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Takes a dollop of </a:t>
            </a:r>
            <a:r>
              <a:rPr lang="en-US" sz="2400" dirty="0">
                <a:latin typeface="Cooper Black" pitchFamily="18" charset="0"/>
              </a:rPr>
              <a:t>Old School </a:t>
            </a:r>
            <a:r>
              <a:rPr lang="en-US" sz="2400" dirty="0"/>
              <a:t>physics </a:t>
            </a:r>
          </a:p>
          <a:p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68" y="1717307"/>
            <a:ext cx="3364706" cy="11299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68810" y="2847210"/>
            <a:ext cx="694649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5" dirty="0"/>
              <a:t>Mixes in </a:t>
            </a:r>
            <a:r>
              <a:rPr lang="en-US" sz="2325" b="1" dirty="0">
                <a:solidFill>
                  <a:srgbClr val="C00000"/>
                </a:solidFill>
                <a:latin typeface="Aharoni" pitchFamily="2" charset="-79"/>
                <a:ea typeface="Dotum" pitchFamily="34" charset="-127"/>
                <a:cs typeface="Aharoni" pitchFamily="2" charset="-79"/>
              </a:rPr>
              <a:t>New School </a:t>
            </a:r>
            <a:r>
              <a:rPr lang="en-US" sz="2325" dirty="0"/>
              <a:t>Planck and </a:t>
            </a:r>
            <a:r>
              <a:rPr lang="en-US" sz="2325" dirty="0" err="1"/>
              <a:t>DeBroglie</a:t>
            </a:r>
            <a:r>
              <a:rPr lang="en-US" sz="2325" dirty="0"/>
              <a:t> equations: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674" y="3285790"/>
            <a:ext cx="22691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ym typeface="Symbol"/>
              </a:rPr>
              <a:t> = h/m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988" y="3285790"/>
            <a:ext cx="1771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E= </a:t>
            </a:r>
            <a:r>
              <a:rPr lang="en-US" sz="3000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69" y="3816705"/>
            <a:ext cx="65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Forces</a:t>
            </a:r>
            <a:r>
              <a:rPr lang="en-US" sz="2400" dirty="0"/>
              <a:t> the wavelength to fit a circular orbit around the nucleus:</a:t>
            </a:r>
          </a:p>
        </p:txBody>
      </p:sp>
      <p:pic>
        <p:nvPicPr>
          <p:cNvPr id="16" name="Picture 15" descr="C:\Users\fong\Desktop\2012-09 (Sep)\bohr wave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1605" y="5057345"/>
            <a:ext cx="5257799" cy="1487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26681" y="4744045"/>
            <a:ext cx="33354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see Figure 2.11  pg. 73</a:t>
            </a:r>
          </a:p>
        </p:txBody>
      </p:sp>
    </p:spTree>
    <p:extLst>
      <p:ext uri="{BB962C8B-B14F-4D97-AF65-F5344CB8AC3E}">
        <p14:creationId xmlns:p14="http://schemas.microsoft.com/office/powerpoint/2010/main" val="2666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  <p:bldP spid="9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058"/>
            <a:ext cx="1885951" cy="26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82" y="2342603"/>
            <a:ext cx="3401518" cy="31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0" y="857251"/>
            <a:ext cx="55435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From pure theory  Bohr derives the Energy, E</a:t>
            </a:r>
            <a:r>
              <a:rPr lang="en-US" sz="2700" baseline="-25000" dirty="0"/>
              <a:t>H</a:t>
            </a:r>
            <a:r>
              <a:rPr lang="en-US" sz="2700" dirty="0"/>
              <a:t>, of the electron around Hydrogen and proposes the Bohr model</a:t>
            </a:r>
            <a:r>
              <a:rPr lang="en-US" sz="3000" dirty="0"/>
              <a:t> of the atom: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322292"/>
            <a:ext cx="4514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</a:t>
            </a:r>
            <a:r>
              <a:rPr lang="en-US" sz="3300" baseline="-25000" dirty="0"/>
              <a:t>H</a:t>
            </a:r>
            <a:r>
              <a:rPr lang="en-US" sz="3300" dirty="0"/>
              <a:t>(J</a:t>
            </a:r>
            <a:r>
              <a:rPr lang="en-US" sz="3300" dirty="0" smtClean="0"/>
              <a:t>)= -</a:t>
            </a:r>
            <a:r>
              <a:rPr lang="en-US" sz="3300" u="sng" dirty="0"/>
              <a:t>2.178*10</a:t>
            </a:r>
            <a:r>
              <a:rPr lang="en-US" sz="3300" u="sng" baseline="30000" dirty="0"/>
              <a:t>-18</a:t>
            </a:r>
            <a:r>
              <a:rPr lang="en-US" sz="3300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sz="3300" dirty="0"/>
              <a:t>                     n</a:t>
            </a:r>
            <a:r>
              <a:rPr lang="en-US" sz="3300" baseline="30000" dirty="0"/>
              <a:t>2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7235927" y="2311494"/>
            <a:ext cx="1105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1864" y="2587790"/>
            <a:ext cx="97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0388" y="3130246"/>
            <a:ext cx="91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811" y="4931834"/>
            <a:ext cx="4029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n=1,2,3…are integers defining circular orbits around positive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298" y="2905375"/>
            <a:ext cx="29416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Eq. 2.1 of text</a:t>
            </a:r>
          </a:p>
        </p:txBody>
      </p:sp>
    </p:spTree>
    <p:extLst>
      <p:ext uri="{BB962C8B-B14F-4D97-AF65-F5344CB8AC3E}">
        <p14:creationId xmlns:p14="http://schemas.microsoft.com/office/powerpoint/2010/main" val="11657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81" y="167715"/>
            <a:ext cx="6629400" cy="857250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</a:t>
            </a:r>
            <a:endParaRPr lang="en-US" sz="3000" dirty="0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3257550" y="2400300"/>
            <a:ext cx="1085850" cy="1085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3486150" y="25717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971800" y="2171700"/>
            <a:ext cx="1657350" cy="165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3657600" y="2800350"/>
            <a:ext cx="285750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2800350" y="2000250"/>
            <a:ext cx="2000250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400300" y="2286001"/>
            <a:ext cx="514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800350" y="280035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086100" y="308610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371850" y="2800350"/>
            <a:ext cx="228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2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886200" y="2686051"/>
            <a:ext cx="228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/>
              <a:t>1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2914650" y="2457450"/>
            <a:ext cx="628650" cy="28575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971800" y="2857500"/>
            <a:ext cx="514350" cy="571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3314700" y="3086100"/>
            <a:ext cx="228600" cy="1143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343150" y="48006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857500" y="4229100"/>
            <a:ext cx="0" cy="5715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429000" y="4229100"/>
            <a:ext cx="0" cy="5715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4629150" y="4229100"/>
            <a:ext cx="0" cy="571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343150" y="3943351"/>
            <a:ext cx="828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/>
              <a:t>   </a:t>
            </a:r>
            <a:r>
              <a:rPr lang="en-US" sz="1800" b="1" dirty="0">
                <a:solidFill>
                  <a:srgbClr val="FF0000"/>
                </a:solidFill>
              </a:rPr>
              <a:t>5</a:t>
            </a:r>
            <a:r>
              <a:rPr lang="en-US" sz="1800" b="1" dirty="0">
                <a:sym typeface="Wingdings" pitchFamily="2" charset="2"/>
              </a:rPr>
              <a:t>2</a:t>
            </a:r>
            <a:endParaRPr lang="en-US" sz="1800" b="1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114550" y="4857750"/>
            <a:ext cx="3314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 =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7030A0"/>
                </a:solidFill>
              </a:rPr>
              <a:t>434</a:t>
            </a:r>
            <a:r>
              <a:rPr lang="en-US" sz="2100" b="1" dirty="0">
                <a:solidFill>
                  <a:srgbClr val="CC00FF"/>
                </a:solidFill>
              </a:rPr>
              <a:t> </a:t>
            </a:r>
            <a:r>
              <a:rPr lang="en-US" sz="2100" b="1" dirty="0">
                <a:solidFill>
                  <a:srgbClr val="0066FF"/>
                </a:solidFill>
              </a:rPr>
              <a:t> 486            </a:t>
            </a:r>
            <a:r>
              <a:rPr lang="en-US" sz="2100" b="1" dirty="0">
                <a:solidFill>
                  <a:srgbClr val="FF0000"/>
                </a:solidFill>
              </a:rPr>
              <a:t>656 </a:t>
            </a:r>
            <a:r>
              <a:rPr lang="en-US" sz="2100" b="1" dirty="0"/>
              <a:t> nm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112581" y="3316010"/>
            <a:ext cx="16877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Observed H line (sun) spectrum (</a:t>
            </a:r>
            <a:r>
              <a:rPr lang="en-US" sz="2400" b="1" dirty="0" err="1">
                <a:solidFill>
                  <a:srgbClr val="3333CC"/>
                </a:solidFill>
              </a:rPr>
              <a:t>Balmer</a:t>
            </a:r>
            <a:r>
              <a:rPr lang="en-US" sz="2400" b="1" dirty="0">
                <a:solidFill>
                  <a:srgbClr val="3333CC"/>
                </a:solidFill>
              </a:rPr>
              <a:t> series)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200650" y="4343401"/>
            <a:ext cx="2800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Bohr’s `explanation of H spectrum’: </a:t>
            </a:r>
            <a:r>
              <a:rPr lang="en-US" sz="2400" b="1" i="1" dirty="0">
                <a:solidFill>
                  <a:srgbClr val="3333CC"/>
                </a:solidFill>
              </a:rPr>
              <a:t>quantum </a:t>
            </a:r>
            <a:r>
              <a:rPr lang="en-US" sz="2400" b="1" dirty="0">
                <a:solidFill>
                  <a:srgbClr val="3333CC"/>
                </a:solidFill>
              </a:rPr>
              <a:t>transitions between levels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 flipV="1">
            <a:off x="4772025" y="4195916"/>
            <a:ext cx="51435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4914900" y="1732003"/>
            <a:ext cx="1028700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 dirty="0" err="1">
                <a:solidFill>
                  <a:srgbClr val="3333CC"/>
                </a:solidFill>
                <a:latin typeface="Comic Sans MS" pitchFamily="66" charset="0"/>
              </a:rPr>
              <a:t>obs</a:t>
            </a:r>
            <a:r>
              <a:rPr lang="en-US" sz="1800" b="1" u="sng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1800" b="1" u="sng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  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latin typeface="+mj-lt"/>
                <a:sym typeface="Wingdings" pitchFamily="2" charset="2"/>
              </a:rPr>
              <a:t>434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  <a:latin typeface="+mj-lt"/>
                <a:sym typeface="Wingdings" pitchFamily="2" charset="2"/>
              </a:rPr>
              <a:t>486     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656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500" b="1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>
            <a:off x="3771900" y="2914650"/>
            <a:ext cx="57150" cy="5715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3200400" y="3943351"/>
            <a:ext cx="7429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4</a:t>
            </a:r>
            <a:r>
              <a:rPr lang="en-US" sz="1950" dirty="0">
                <a:sym typeface="Wingdings" pitchFamily="2" charset="2"/>
              </a:rPr>
              <a:t></a:t>
            </a:r>
            <a:r>
              <a:rPr lang="en-US" sz="1950" b="1" dirty="0">
                <a:sym typeface="Wingdings" pitchFamily="2" charset="2"/>
              </a:rPr>
              <a:t>2</a:t>
            </a:r>
            <a:endParaRPr lang="en-US" sz="1950" b="1" dirty="0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4343400" y="3886201"/>
            <a:ext cx="8572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3</a:t>
            </a:r>
            <a:r>
              <a:rPr lang="en-US" sz="1950" b="1" dirty="0">
                <a:sym typeface="Wingdings" pitchFamily="2" charset="2"/>
              </a:rPr>
              <a:t> 2</a:t>
            </a:r>
            <a:endParaRPr lang="en-US" sz="19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43700" y="166666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FF0000"/>
                </a:solidFill>
              </a:rPr>
              <a:t>n</a:t>
            </a:r>
            <a:r>
              <a:rPr lang="en-US" sz="2400" b="1" u="sng" baseline="-25000" dirty="0" err="1">
                <a:solidFill>
                  <a:srgbClr val="FF0000"/>
                </a:solidFill>
              </a:rPr>
              <a:t>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/>
              <a:t>  </a:t>
            </a:r>
            <a:r>
              <a:rPr lang="en-US" sz="2400" b="1" u="sng" dirty="0" err="1"/>
              <a:t>n</a:t>
            </a:r>
            <a:r>
              <a:rPr lang="en-US" sz="2400" b="1" u="sng" baseline="-25000" dirty="0" err="1"/>
              <a:t>f</a:t>
            </a:r>
            <a:endParaRPr lang="en-US" sz="2400" b="1" u="sng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799007" y="2043626"/>
            <a:ext cx="108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5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4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   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8290" y="1399613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/>
              <a:t>Calc </a:t>
            </a:r>
            <a:r>
              <a:rPr lang="en-US" sz="1800" b="1" u="sng" dirty="0">
                <a:solidFill>
                  <a:srgbClr val="0070C0"/>
                </a:solidFill>
                <a:sym typeface="Symbol"/>
              </a:rPr>
              <a:t></a:t>
            </a:r>
            <a:r>
              <a:rPr lang="en-US" sz="1800" b="1" baseline="-25000" dirty="0">
                <a:solidFill>
                  <a:srgbClr val="0070C0"/>
                </a:solidFill>
                <a:sym typeface="Symbol"/>
              </a:rPr>
              <a:t>theory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9300" y="201131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</a:rPr>
              <a:t>434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70BB9"/>
                </a:solidFill>
              </a:rPr>
              <a:t>486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656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2025" y="3143250"/>
            <a:ext cx="3228976" cy="842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!!!</a:t>
            </a:r>
          </a:p>
        </p:txBody>
      </p:sp>
    </p:spTree>
    <p:extLst>
      <p:ext uri="{BB962C8B-B14F-4D97-AF65-F5344CB8AC3E}">
        <p14:creationId xmlns:p14="http://schemas.microsoft.com/office/powerpoint/2010/main" val="2006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76" grpId="0"/>
      <p:bldP spid="109577" grpId="0"/>
      <p:bldP spid="109578" grpId="0"/>
      <p:bldP spid="109579" grpId="0"/>
      <p:bldP spid="109580" grpId="0"/>
      <p:bldP spid="109581" grpId="0" animBg="1"/>
      <p:bldP spid="109582" grpId="0" animBg="1"/>
      <p:bldP spid="109583" grpId="0" animBg="1"/>
      <p:bldP spid="109588" grpId="0"/>
      <p:bldP spid="109592" grpId="0"/>
      <p:bldP spid="109593" grpId="0" animBg="1"/>
      <p:bldP spid="109594" grpId="0" build="allAtOnce"/>
      <p:bldP spid="109598" grpId="0" animBg="1"/>
      <p:bldP spid="109599" grpId="0"/>
      <p:bldP spid="109600" grpId="0"/>
      <p:bldP spid="37" grpId="0"/>
      <p:bldP spid="38" grpId="0"/>
      <p:bldP spid="39" grpId="0"/>
      <p:bldP spid="40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1371600" y="2000251"/>
            <a:ext cx="6400800" cy="11541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latin typeface="Arial" charset="0"/>
              </a:rPr>
              <a:t>Theoretical </a:t>
            </a:r>
            <a:r>
              <a:rPr lang="en-US" sz="2700" b="1" u="sng" dirty="0">
                <a:solidFill>
                  <a:srgbClr val="FF0000"/>
                </a:solidFill>
                <a:latin typeface="Arial" charset="0"/>
              </a:rPr>
              <a:t>Computed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>
                <a:latin typeface="Arial" charset="0"/>
              </a:rPr>
              <a:t>radius of first H orbit: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71550"/>
            <a:ext cx="6629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(continued) 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23828"/>
            <a:ext cx="6400800" cy="9233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Experimentally</a:t>
            </a:r>
            <a:r>
              <a:rPr lang="en-US" sz="2700" b="1" u="sng" dirty="0">
                <a:latin typeface="Arial" pitchFamily="34" charset="0"/>
                <a:cs typeface="Arial" pitchFamily="34" charset="0"/>
              </a:rPr>
              <a:t> measured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ground state radius of 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2701" y="3131329"/>
            <a:ext cx="2228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5.20 nm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4788501"/>
            <a:ext cx="2343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5.20 nm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5688" y="4650001"/>
            <a:ext cx="3228976" cy="11772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</a:t>
            </a:r>
            <a:r>
              <a:rPr lang="en-US" sz="2175"/>
              <a:t>(again) </a:t>
            </a:r>
            <a:r>
              <a:rPr lang="en-US" sz="2175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531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3" grpId="0" animBg="1"/>
      <p:bldP spid="4" grpId="0"/>
      <p:bldP spid="5" grpId="0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40094"/>
            <a:ext cx="376356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0" y="1085851"/>
            <a:ext cx="6229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Let’s confirm that n=5</a:t>
            </a:r>
            <a:r>
              <a:rPr lang="en-US" sz="3000" dirty="0">
                <a:sym typeface="Wingdings" pitchFamily="2" charset="2"/>
              </a:rPr>
              <a:t>n=2 electron jump predicts </a:t>
            </a:r>
            <a:r>
              <a:rPr lang="en-US" sz="3000" dirty="0">
                <a:sym typeface="Symbol"/>
              </a:rPr>
              <a:t>=434 nm</a:t>
            </a:r>
            <a:r>
              <a:rPr lang="en-US" sz="3000" dirty="0">
                <a:sym typeface="Wingdings" pitchFamily="2" charset="2"/>
              </a:rPr>
              <a:t> for H using Bohr model: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057650"/>
            <a:ext cx="451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h=6.63*10</a:t>
            </a:r>
            <a:r>
              <a:rPr lang="en-US" sz="3000" baseline="30000" dirty="0"/>
              <a:t>-34</a:t>
            </a:r>
            <a:r>
              <a:rPr lang="en-US" sz="3000" dirty="0"/>
              <a:t> J s</a:t>
            </a:r>
          </a:p>
          <a:p>
            <a:r>
              <a:rPr lang="en-US" sz="3000" dirty="0"/>
              <a:t>c=3*10</a:t>
            </a:r>
            <a:r>
              <a:rPr lang="en-US" sz="3000" baseline="30000" dirty="0"/>
              <a:t>8</a:t>
            </a:r>
            <a:r>
              <a:rPr lang="en-US" sz="3000" dirty="0"/>
              <a:t> m/s</a:t>
            </a:r>
          </a:p>
          <a:p>
            <a:r>
              <a:rPr lang="en-US" sz="3000" dirty="0"/>
              <a:t>h*c= 1.989*10</a:t>
            </a:r>
            <a:r>
              <a:rPr lang="en-US" sz="3000" baseline="30000" dirty="0"/>
              <a:t>-26</a:t>
            </a:r>
            <a:r>
              <a:rPr lang="en-US" sz="3000" dirty="0"/>
              <a:t> J*m</a:t>
            </a:r>
          </a:p>
        </p:txBody>
      </p:sp>
    </p:spTree>
    <p:extLst>
      <p:ext uri="{BB962C8B-B14F-4D97-AF65-F5344CB8AC3E}">
        <p14:creationId xmlns:p14="http://schemas.microsoft.com/office/powerpoint/2010/main" val="205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1" y="2257495"/>
            <a:ext cx="2110370" cy="202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67903" y="2403287"/>
            <a:ext cx="1917786" cy="1770664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 flipH="1">
            <a:off x="4648200" y="3194490"/>
            <a:ext cx="157193" cy="18825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436" y="2335930"/>
            <a:ext cx="2340212" cy="21341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931120"/>
            <a:ext cx="5816207" cy="4732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470046"/>
            <a:ext cx="240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</a:t>
            </a:r>
            <a:r>
              <a:rPr lang="en-US" sz="1800" dirty="0"/>
              <a:t> </a:t>
            </a:r>
            <a:r>
              <a:rPr lang="en-US" sz="1800" b="1" u="sng" dirty="0"/>
              <a:t>44</a:t>
            </a:r>
            <a:r>
              <a:rPr lang="en-US" sz="1800" dirty="0"/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400550"/>
            <a:ext cx="24574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1800" i="1" dirty="0"/>
              <a:t>Philosophical </a:t>
            </a:r>
          </a:p>
          <a:p>
            <a:pPr lvl="0" fontAlgn="base">
              <a:spcAft>
                <a:spcPct val="0"/>
              </a:spcAft>
            </a:pPr>
            <a:r>
              <a:rPr lang="en-US" sz="1800" i="1" dirty="0"/>
              <a:t>Magazine  </a:t>
            </a:r>
            <a:r>
              <a:rPr lang="en-US" sz="1800" dirty="0"/>
              <a:t>Series 6, </a:t>
            </a:r>
          </a:p>
          <a:p>
            <a:pPr lvl="0" fontAlgn="base">
              <a:spcAft>
                <a:spcPct val="0"/>
              </a:spcAft>
            </a:pPr>
            <a:r>
              <a:rPr lang="en-US" sz="1800" dirty="0"/>
              <a:t> </a:t>
            </a:r>
            <a:r>
              <a:rPr lang="en-US" sz="1800" b="1" u="sng" dirty="0"/>
              <a:t>21</a:t>
            </a:r>
            <a:r>
              <a:rPr lang="en-US" sz="1800" dirty="0"/>
              <a:t>,  669-688 (1911)</a:t>
            </a:r>
          </a:p>
          <a:p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96292" y="1515132"/>
            <a:ext cx="227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Thomson Model    </a:t>
            </a:r>
            <a:r>
              <a:rPr lang="en-US" sz="2400" b="1" dirty="0"/>
              <a:t>  </a:t>
            </a:r>
          </a:p>
          <a:p>
            <a:pPr lvl="0"/>
            <a:r>
              <a:rPr lang="en-US" sz="2400" b="1" dirty="0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4" y="1416050"/>
            <a:ext cx="2574131" cy="10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90632" y="4400551"/>
            <a:ext cx="21103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 Series 6</a:t>
            </a:r>
          </a:p>
          <a:p>
            <a:r>
              <a:rPr lang="en-US" sz="1800" dirty="0"/>
              <a:t> </a:t>
            </a:r>
            <a:r>
              <a:rPr lang="en-US" sz="1800" b="1" u="sng" dirty="0"/>
              <a:t>26</a:t>
            </a:r>
            <a:r>
              <a:rPr lang="en-US" sz="18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050" y="1515132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  <a:p>
            <a:r>
              <a:rPr lang="en-US" sz="2400" b="1" dirty="0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7573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6" y="315845"/>
            <a:ext cx="818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More examples of modeling atomic dimensions</a:t>
            </a:r>
            <a:r>
              <a:rPr lang="en-US" sz="2700" b="1" dirty="0" smtClean="0"/>
              <a:t>…(cont.)</a:t>
            </a:r>
            <a:endParaRPr lang="en-US" sz="2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0828" y="1633097"/>
            <a:ext cx="788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b="1" dirty="0"/>
              <a:t>Electronic density vs. nuclear density  (g/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8705" y="2195817"/>
            <a:ext cx="298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d=</a:t>
            </a:r>
            <a:r>
              <a:rPr lang="en-US" sz="3600" b="1" u="sng" dirty="0"/>
              <a:t>M</a:t>
            </a:r>
            <a:r>
              <a:rPr lang="en-US" sz="3600" u="sng" dirty="0"/>
              <a:t>/</a:t>
            </a:r>
            <a:r>
              <a:rPr lang="en-US" sz="3600" b="1" u="sng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8506" y="2288150"/>
            <a:ext cx="2719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</a:rPr>
              <a:t>V(m</a:t>
            </a:r>
            <a:r>
              <a:rPr lang="en-US" sz="3000" b="1" u="sng" baseline="30000" dirty="0">
                <a:solidFill>
                  <a:srgbClr val="FF0000"/>
                </a:solidFill>
              </a:rPr>
              <a:t>3</a:t>
            </a:r>
            <a:r>
              <a:rPr lang="en-US" sz="3000" b="1" u="sng" dirty="0">
                <a:solidFill>
                  <a:srgbClr val="FF0000"/>
                </a:solidFill>
              </a:rPr>
              <a:t>) </a:t>
            </a:r>
            <a:r>
              <a:rPr lang="en-US" sz="3000" b="1" u="sng" dirty="0"/>
              <a:t>=4</a:t>
            </a:r>
            <a:r>
              <a:rPr lang="en-US" sz="3000" b="1" u="sng" dirty="0">
                <a:sym typeface="Symbol" panose="05050102010706020507" pitchFamily="18" charset="2"/>
              </a:rPr>
              <a:t>r</a:t>
            </a:r>
            <a:r>
              <a:rPr lang="en-US" sz="3000" b="1" u="sng" baseline="30000" dirty="0">
                <a:sym typeface="Symbol" panose="05050102010706020507" pitchFamily="18" charset="2"/>
              </a:rPr>
              <a:t>3</a:t>
            </a:r>
            <a:r>
              <a:rPr lang="en-US" sz="3000" b="1" u="sng" dirty="0">
                <a:sym typeface="Symbol" panose="05050102010706020507" pitchFamily="18" charset="2"/>
              </a:rPr>
              <a:t>/3</a:t>
            </a:r>
            <a:endParaRPr lang="en-US" sz="30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49188" y="2288151"/>
            <a:ext cx="158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Atom part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0576" y="2291114"/>
            <a:ext cx="12592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/>
              <a:t>r(m)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1414" y="2198781"/>
            <a:ext cx="1441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/>
              <a:t>M(g)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9188" y="2726732"/>
            <a:ext cx="15837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Nucleus</a:t>
            </a:r>
          </a:p>
          <a:p>
            <a:endParaRPr lang="en-US" sz="2700" b="1" dirty="0"/>
          </a:p>
          <a:p>
            <a:r>
              <a:rPr lang="en-US" sz="2700" b="1" dirty="0"/>
              <a:t>Electron cloud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99747" y="2775862"/>
            <a:ext cx="1303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10</a:t>
            </a:r>
            <a:r>
              <a:rPr lang="en-US" sz="3000" b="1" baseline="30000" dirty="0"/>
              <a:t>-15</a:t>
            </a:r>
          </a:p>
          <a:p>
            <a:endParaRPr lang="en-US" sz="3000" b="1" dirty="0"/>
          </a:p>
          <a:p>
            <a:r>
              <a:rPr lang="en-US" sz="3000" b="1" dirty="0"/>
              <a:t>10</a:t>
            </a:r>
            <a:r>
              <a:rPr lang="en-US" sz="3000" b="1" baseline="30000" dirty="0"/>
              <a:t>-10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7556" y="2789657"/>
            <a:ext cx="2014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1.67*10 </a:t>
            </a:r>
            <a:r>
              <a:rPr lang="en-US" sz="3000" b="1" baseline="30000" dirty="0"/>
              <a:t>-30</a:t>
            </a:r>
          </a:p>
          <a:p>
            <a:endParaRPr lang="en-US" sz="3000" b="1" dirty="0"/>
          </a:p>
          <a:p>
            <a:r>
              <a:rPr lang="en-US" sz="3000" b="1" dirty="0"/>
              <a:t>9.11*10 </a:t>
            </a:r>
            <a:r>
              <a:rPr lang="en-US" sz="3000" b="1" baseline="30000" dirty="0"/>
              <a:t>-34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8759" y="2890354"/>
            <a:ext cx="1835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4.2*10 </a:t>
            </a:r>
            <a:r>
              <a:rPr lang="en-US" sz="2700" b="1" baseline="30000" dirty="0">
                <a:solidFill>
                  <a:srgbClr val="FF0000"/>
                </a:solidFill>
              </a:rPr>
              <a:t>-45</a:t>
            </a:r>
          </a:p>
          <a:p>
            <a:endParaRPr lang="en-US" sz="2700" b="1" dirty="0">
              <a:solidFill>
                <a:srgbClr val="FF0000"/>
              </a:solidFill>
            </a:endParaRPr>
          </a:p>
          <a:p>
            <a:r>
              <a:rPr lang="en-US" sz="2700" b="1" dirty="0">
                <a:solidFill>
                  <a:srgbClr val="FF0000"/>
                </a:solidFill>
              </a:rPr>
              <a:t>4.2*10 </a:t>
            </a:r>
            <a:r>
              <a:rPr lang="en-US" sz="2700" b="1" baseline="30000" dirty="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8053" y="2890354"/>
            <a:ext cx="16859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dirty="0"/>
              <a:t>~</a:t>
            </a:r>
            <a:r>
              <a:rPr lang="en-US" sz="2700" b="1" dirty="0"/>
              <a:t>4*10 </a:t>
            </a:r>
            <a:r>
              <a:rPr lang="en-US" sz="2700" b="1" baseline="30000" dirty="0"/>
              <a:t>+14</a:t>
            </a:r>
          </a:p>
          <a:p>
            <a:endParaRPr lang="en-US" sz="2700" b="1" dirty="0"/>
          </a:p>
          <a:p>
            <a:r>
              <a:rPr lang="en-US" sz="2700" b="1" dirty="0"/>
              <a:t>~2*10 </a:t>
            </a:r>
            <a:r>
              <a:rPr lang="en-US" sz="2700" b="1" baseline="30000" dirty="0"/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30946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3326" y="5693970"/>
            <a:ext cx="81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refrigerator occupies V= 3 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592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Modeling electron and nuclear density….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319"/>
            <a:ext cx="3433762" cy="3433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1728278"/>
            <a:ext cx="5040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If electron’s fill the space=&gt;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what weight stuff in it = 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408" y="595313"/>
            <a:ext cx="671039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700" dirty="0" smtClean="0"/>
              <a:t>d(nucleus)~</a:t>
            </a:r>
            <a:r>
              <a:rPr lang="en-US" sz="2700" b="1" dirty="0" smtClean="0"/>
              <a:t>4*10</a:t>
            </a:r>
            <a:r>
              <a:rPr lang="en-US" sz="2700" b="1" baseline="30000" dirty="0" smtClean="0"/>
              <a:t>+14</a:t>
            </a:r>
            <a:r>
              <a:rPr lang="en-US" sz="2700" b="1" dirty="0" smtClean="0"/>
              <a:t>       g/m3</a:t>
            </a:r>
            <a:endParaRPr lang="en-US" sz="2700" b="1" dirty="0"/>
          </a:p>
          <a:p>
            <a:pPr algn="l">
              <a:spcBef>
                <a:spcPts val="0"/>
              </a:spcBef>
            </a:pPr>
            <a:r>
              <a:rPr lang="en-US" sz="2700" b="1" dirty="0"/>
              <a:t>d</a:t>
            </a:r>
            <a:r>
              <a:rPr lang="en-US" sz="2700" b="1" dirty="0" smtClean="0"/>
              <a:t>(electrons)~2*10</a:t>
            </a:r>
            <a:r>
              <a:rPr lang="en-US" sz="2700" b="1" baseline="30000" dirty="0" smtClean="0"/>
              <a:t>-4</a:t>
            </a:r>
            <a:r>
              <a:rPr lang="en-US" sz="2700" b="1" dirty="0" smtClean="0"/>
              <a:t>      g/m3</a:t>
            </a:r>
            <a:endParaRPr lang="en-US" sz="27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363804" y="3750276"/>
            <a:ext cx="548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3m</a:t>
            </a:r>
            <a:r>
              <a:rPr lang="en-US" sz="3600" b="1" baseline="30000" dirty="0">
                <a:solidFill>
                  <a:srgbClr val="FF0000"/>
                </a:solidFill>
              </a:rPr>
              <a:t>3</a:t>
            </a:r>
            <a:r>
              <a:rPr lang="en-US" sz="3600" b="1" dirty="0"/>
              <a:t>  2*10</a:t>
            </a:r>
            <a:r>
              <a:rPr lang="en-US" sz="3600" b="1" baseline="30000" dirty="0"/>
              <a:t>-4</a:t>
            </a:r>
            <a:r>
              <a:rPr lang="en-US" sz="3600" b="1" dirty="0"/>
              <a:t> g/m</a:t>
            </a:r>
            <a:r>
              <a:rPr lang="en-US" sz="3600" b="1" baseline="30000" dirty="0"/>
              <a:t>3</a:t>
            </a:r>
            <a:r>
              <a:rPr lang="en-US" sz="3600" b="1" dirty="0"/>
              <a:t>=6*10</a:t>
            </a:r>
            <a:r>
              <a:rPr lang="en-US" sz="3600" b="1" baseline="30000" dirty="0"/>
              <a:t>-4</a:t>
            </a:r>
            <a:r>
              <a:rPr lang="en-US" sz="3600" b="1" dirty="0"/>
              <a:t> </a:t>
            </a:r>
            <a:r>
              <a:rPr lang="en-US" sz="3600" b="1" dirty="0" smtClean="0"/>
              <a:t>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8604" y="2805496"/>
            <a:ext cx="426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Recall: M=d*V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732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3326" y="5693970"/>
            <a:ext cx="81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refrigerator occupies V= 3 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592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Modeling electron and nuclear density….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319"/>
            <a:ext cx="3433762" cy="3433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1728278"/>
            <a:ext cx="5040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If nuclei fills the space=&gt;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what weight stuff in it = 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408" y="595313"/>
            <a:ext cx="671039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700" dirty="0" smtClean="0"/>
              <a:t>d(nucleus)~</a:t>
            </a:r>
            <a:r>
              <a:rPr lang="en-US" sz="2700" b="1" dirty="0" smtClean="0"/>
              <a:t>4*10</a:t>
            </a:r>
            <a:r>
              <a:rPr lang="en-US" sz="2700" b="1" baseline="30000" dirty="0" smtClean="0"/>
              <a:t>+14</a:t>
            </a:r>
            <a:r>
              <a:rPr lang="en-US" sz="2700" b="1" dirty="0" smtClean="0"/>
              <a:t>       g/m3</a:t>
            </a:r>
            <a:endParaRPr lang="en-US" sz="2700" b="1" dirty="0"/>
          </a:p>
          <a:p>
            <a:pPr algn="l">
              <a:spcBef>
                <a:spcPts val="0"/>
              </a:spcBef>
            </a:pPr>
            <a:r>
              <a:rPr lang="en-US" sz="2700" b="1" dirty="0"/>
              <a:t>d</a:t>
            </a:r>
            <a:r>
              <a:rPr lang="en-US" sz="2700" b="1" dirty="0" smtClean="0"/>
              <a:t>(electrons)~2*10</a:t>
            </a:r>
            <a:r>
              <a:rPr lang="en-US" sz="2700" b="1" baseline="30000" dirty="0" smtClean="0"/>
              <a:t>-4</a:t>
            </a:r>
            <a:r>
              <a:rPr lang="en-US" sz="2700" b="1" dirty="0" smtClean="0"/>
              <a:t>      g/m3</a:t>
            </a:r>
            <a:endParaRPr lang="en-US" sz="27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750276"/>
            <a:ext cx="59546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3m</a:t>
            </a:r>
            <a:r>
              <a:rPr lang="en-US" sz="3600" b="1" baseline="30000" dirty="0">
                <a:solidFill>
                  <a:srgbClr val="FF0000"/>
                </a:solidFill>
              </a:rPr>
              <a:t>3</a:t>
            </a:r>
            <a:r>
              <a:rPr lang="en-US" sz="3600" b="1" dirty="0"/>
              <a:t>  </a:t>
            </a:r>
            <a:r>
              <a:rPr lang="en-US" sz="3600" b="1" dirty="0" smtClean="0"/>
              <a:t>4*10</a:t>
            </a:r>
            <a:r>
              <a:rPr lang="en-US" sz="3600" b="1" baseline="30000" dirty="0" smtClean="0"/>
              <a:t>14</a:t>
            </a:r>
            <a:r>
              <a:rPr lang="en-US" sz="3600" b="1" dirty="0" smtClean="0"/>
              <a:t> g/m</a:t>
            </a:r>
            <a:r>
              <a:rPr lang="en-US" sz="3600" b="1" baseline="30000" dirty="0" smtClean="0"/>
              <a:t>3</a:t>
            </a:r>
            <a:r>
              <a:rPr lang="en-US" sz="3600" b="1" dirty="0" smtClean="0"/>
              <a:t>=1.2*10</a:t>
            </a:r>
            <a:r>
              <a:rPr lang="en-US" sz="3600" b="1" baseline="30000" dirty="0" smtClean="0"/>
              <a:t>15</a:t>
            </a:r>
            <a:r>
              <a:rPr lang="en-US" sz="3600" b="1" dirty="0" smtClean="0"/>
              <a:t> 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8604" y="2805496"/>
            <a:ext cx="426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Recall: M=d*V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88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289" y="-53548"/>
            <a:ext cx="518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=6*10</a:t>
            </a:r>
            <a:r>
              <a:rPr lang="en-US" sz="3600" b="1" baseline="30000" dirty="0" smtClean="0"/>
              <a:t>-4</a:t>
            </a:r>
            <a:r>
              <a:rPr lang="en-US" sz="3600" b="1" dirty="0" smtClean="0"/>
              <a:t> g in frig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0206" y="-62716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 density=&gt; mass in refrigerator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0206" y="1062641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The metaphor: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 grain of salt in frig…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80" y="619724"/>
            <a:ext cx="2989783" cy="1980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875" y="2704131"/>
            <a:ext cx="59546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/>
              <a:t>=1.2*10</a:t>
            </a:r>
            <a:r>
              <a:rPr lang="en-US" sz="3600" b="1" baseline="30000" dirty="0" smtClean="0"/>
              <a:t>15</a:t>
            </a:r>
            <a:r>
              <a:rPr lang="en-US" sz="3600" b="1" dirty="0" smtClean="0"/>
              <a:t> g in frig</a:t>
            </a:r>
          </a:p>
          <a:p>
            <a:pPr>
              <a:spcBef>
                <a:spcPts val="0"/>
              </a:spcBef>
            </a:pPr>
            <a:r>
              <a:rPr lang="en-US" sz="3600" b="1" dirty="0" smtClean="0"/>
              <a:t>= 1.3*10</a:t>
            </a:r>
            <a:r>
              <a:rPr lang="en-US" sz="3600" b="1" baseline="30000" dirty="0" smtClean="0"/>
              <a:t>9</a:t>
            </a:r>
            <a:r>
              <a:rPr lang="en-US" sz="3600" b="1" dirty="0" smtClean="0"/>
              <a:t> tons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30376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Nuclear density mass in refrigerator=&gt;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32" y="3945259"/>
            <a:ext cx="4166147" cy="2762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497" y="4830615"/>
            <a:ext cx="4251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One Nimitz class carrier = 7*10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tons</a:t>
            </a:r>
            <a:endParaRPr lang="en-US" sz="32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0206" y="3657169"/>
            <a:ext cx="4611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The metaphor: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How many of these in frig ..?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015808"/>
            <a:ext cx="45172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1.3*10</a:t>
            </a:r>
            <a:r>
              <a:rPr lang="en-US" b="1" baseline="30000" dirty="0" smtClean="0">
                <a:solidFill>
                  <a:srgbClr val="FF0000"/>
                </a:solidFill>
              </a:rPr>
              <a:t>9</a:t>
            </a:r>
            <a:r>
              <a:rPr lang="en-US" b="1" dirty="0" smtClean="0">
                <a:solidFill>
                  <a:srgbClr val="FF0000"/>
                </a:solidFill>
              </a:rPr>
              <a:t>/7*10</a:t>
            </a:r>
            <a:r>
              <a:rPr lang="en-US" b="1" baseline="30000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~1857 carriers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028950" y="2286000"/>
            <a:ext cx="1828800" cy="1771650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943350" y="308610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057400" y="3257550"/>
            <a:ext cx="1800225" cy="5715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1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428750" y="4057650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</a:rPr>
              <a:t>Protons (+) </a:t>
            </a:r>
            <a:r>
              <a:rPr lang="en-US" sz="3000" dirty="0"/>
              <a:t> </a:t>
            </a:r>
            <a:r>
              <a:rPr lang="en-US" sz="3000" i="1" dirty="0"/>
              <a:t>and </a:t>
            </a:r>
            <a:r>
              <a:rPr lang="en-US" sz="3000" b="1" dirty="0"/>
              <a:t>neutron</a:t>
            </a:r>
            <a:r>
              <a:rPr lang="en-US" sz="3000" dirty="0"/>
              <a:t>s  squeezed in </a:t>
            </a:r>
            <a:r>
              <a:rPr lang="en-US" sz="3000" i="1" dirty="0"/>
              <a:t>here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29200" y="1371601"/>
            <a:ext cx="2457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3333CC"/>
                </a:solidFill>
              </a:rPr>
              <a:t>Electrons (-) out here </a:t>
            </a:r>
            <a:endParaRPr lang="en-US" sz="2700" b="1" i="1" dirty="0"/>
          </a:p>
        </p:txBody>
      </p:sp>
      <p:sp>
        <p:nvSpPr>
          <p:cNvPr id="11274" name="Line 18"/>
          <p:cNvSpPr>
            <a:spLocks noChangeShapeType="1"/>
          </p:cNvSpPr>
          <p:nvPr/>
        </p:nvSpPr>
        <p:spPr bwMode="auto">
          <a:xfrm flipH="1">
            <a:off x="4629150" y="2271848"/>
            <a:ext cx="742950" cy="414203"/>
          </a:xfrm>
          <a:prstGeom prst="line">
            <a:avLst/>
          </a:prstGeom>
          <a:noFill/>
          <a:ln w="60325">
            <a:solidFill>
              <a:srgbClr val="00808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 sz="2100"/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3714750" y="2971801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800100" y="146952"/>
            <a:ext cx="6286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1912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>
                <a:solidFill>
                  <a:srgbClr val="3333CC"/>
                </a:solidFill>
              </a:rPr>
              <a:t>Rutherford</a:t>
            </a:r>
            <a:r>
              <a:rPr lang="en-US" sz="4000" dirty="0"/>
              <a:t> ‘s atomic model rules</a:t>
            </a:r>
          </a:p>
        </p:txBody>
      </p:sp>
      <p:pic>
        <p:nvPicPr>
          <p:cNvPr id="16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72" y="3086100"/>
            <a:ext cx="3162628" cy="36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6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4463"/>
            <a:ext cx="3733800" cy="480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800600" y="4095118"/>
            <a:ext cx="3962400" cy="175432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“</a:t>
            </a:r>
            <a:r>
              <a:rPr lang="en-US" sz="3600" b="1" dirty="0">
                <a:solidFill>
                  <a:srgbClr val="FF0000"/>
                </a:solidFill>
              </a:rPr>
              <a:t>All science is either Physics or stamp collecting</a:t>
            </a:r>
            <a:r>
              <a:rPr lang="en-US" sz="3600" dirty="0">
                <a:solidFill>
                  <a:srgbClr val="FF0000"/>
                </a:solidFill>
              </a:rPr>
              <a:t>.”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04800" y="164758"/>
            <a:ext cx="8686800" cy="20621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1912</a:t>
            </a:r>
            <a:r>
              <a:rPr lang="en-US" sz="3200" dirty="0"/>
              <a:t> : Ernst Rutherford is the `Man’…and presides over the </a:t>
            </a:r>
            <a:r>
              <a:rPr lang="en-US" sz="3200" b="1" dirty="0"/>
              <a:t>`Golden Age of Experimental Physics’…THE ATOM APPEARS CONQUERED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581032" y="2226861"/>
            <a:ext cx="4162425" cy="144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vintage Rutherford:</a:t>
            </a:r>
          </a:p>
        </p:txBody>
      </p:sp>
    </p:spTree>
    <p:extLst>
      <p:ext uri="{BB962C8B-B14F-4D97-AF65-F5344CB8AC3E}">
        <p14:creationId xmlns:p14="http://schemas.microsoft.com/office/powerpoint/2010/main" val="7007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1425</Words>
  <Application>Microsoft Office PowerPoint</Application>
  <PresentationFormat>On-screen Show (4:3)</PresentationFormat>
  <Paragraphs>314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Dotum</vt:lpstr>
      <vt:lpstr>Aharoni</vt:lpstr>
      <vt:lpstr>Arial</vt:lpstr>
      <vt:lpstr>Calibri</vt:lpstr>
      <vt:lpstr>Comic Sans MS</vt:lpstr>
      <vt:lpstr>Cooper Black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 Predictions vs. Experiment </vt:lpstr>
      <vt:lpstr>Bohr Model Predictions vs. Experiment (continued) 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199</cp:revision>
  <dcterms:created xsi:type="dcterms:W3CDTF">2006-08-18T01:25:19Z</dcterms:created>
  <dcterms:modified xsi:type="dcterms:W3CDTF">2015-11-11T19:12:09Z</dcterms:modified>
</cp:coreProperties>
</file>