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1"/>
  </p:notesMasterIdLst>
  <p:sldIdLst>
    <p:sldId id="305" r:id="rId3"/>
    <p:sldId id="281" r:id="rId4"/>
    <p:sldId id="282" r:id="rId5"/>
    <p:sldId id="304" r:id="rId6"/>
    <p:sldId id="285" r:id="rId7"/>
    <p:sldId id="284" r:id="rId8"/>
    <p:sldId id="286" r:id="rId9"/>
    <p:sldId id="287" r:id="rId10"/>
    <p:sldId id="289" r:id="rId11"/>
    <p:sldId id="288" r:id="rId12"/>
    <p:sldId id="290" r:id="rId13"/>
    <p:sldId id="292" r:id="rId14"/>
    <p:sldId id="293" r:id="rId15"/>
    <p:sldId id="294" r:id="rId16"/>
    <p:sldId id="297" r:id="rId17"/>
    <p:sldId id="295" r:id="rId18"/>
    <p:sldId id="271" r:id="rId19"/>
    <p:sldId id="268" r:id="rId20"/>
    <p:sldId id="298" r:id="rId21"/>
    <p:sldId id="299" r:id="rId22"/>
    <p:sldId id="280" r:id="rId23"/>
    <p:sldId id="300" r:id="rId24"/>
    <p:sldId id="301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1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39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0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AAB6BB-2D3C-4BB8-9E32-236D132B197A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32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Show how calculation was done on board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69E0DE-AFF8-41DD-8CA3-5C7ABF6E1E29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18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Stadium at 1.</a:t>
            </a:r>
            <a:r>
              <a:rPr lang="en-US" baseline="0" dirty="0" smtClean="0"/>
              <a:t> E. 161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st.</a:t>
            </a:r>
            <a:r>
              <a:rPr lang="en-US" baseline="0" dirty="0" smtClean="0"/>
              <a:t>, Bronx NY 14051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2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A508F-E7BC-4578-BB7D-125E3C661619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17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A508F-E7BC-4578-BB7D-125E3C661619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6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re-vote after hint on board…if initial responses </a:t>
            </a:r>
            <a:r>
              <a:rPr lang="en-US" smtClean="0"/>
              <a:t>are</a:t>
            </a:r>
            <a:r>
              <a:rPr lang="en-US" baseline="0" smtClean="0"/>
              <a:t> poor.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53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A508F-E7BC-4578-BB7D-125E3C661619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8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baseline="0" dirty="0" smtClean="0"/>
              <a:t>xplain results on board….emphasize field directions vs. charge (</a:t>
            </a:r>
            <a:r>
              <a:rPr lang="en-US" baseline="0" dirty="0" err="1" smtClean="0"/>
              <a:t>lorentz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rh</a:t>
            </a:r>
            <a:r>
              <a:rPr lang="en-US" baseline="0" dirty="0" smtClean="0"/>
              <a:t> rule for magnet; like repels like for electrical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0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01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4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27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7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8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71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94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21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92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1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96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83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8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3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2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C23A1-17CB-497C-ACD1-52396403CF78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0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74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0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5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2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5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16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49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1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88A51-208C-4761-A890-2CEB9207D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8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B1F062-A979-4486-B0BD-4304BFEA3B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11/6/2015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780BAA7-1730-4B1D-8FBB-03DE8725F1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9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ages&amp;cd=&amp;cad=rja&amp;docid=cwZ48Uey_H2xOM&amp;tbnid=RFYSxaqM0PQt6M:&amp;ved=0CAUQjRw&amp;url=http://mysite.verizon.net/kdrews47/introterms/intro7.html&amp;ei=kv6vUbPHFdWz4APWv4DgBg&amp;bvm=bv.47534661,d.dmg&amp;psig=AFQjCNEO0mkMhP4XqrC63qt80Gz03w484A&amp;ust=137057466767196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7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TBiwHMoVZwxQHM&amp;tbnid=3GVo89vIshDcTM:&amp;ved=0CAgQjRwwAA&amp;url=http://www.aaccessmaps.com/show/map/us/ny/nyc_area_hwy&amp;ei=LnuyUfatDreg4APp-IHYDw&amp;psig=AFQjCNHsNSButDaiudYHPFmMzkFfl9RmYA&amp;ust=137073783830784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3.emf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4.emf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m/url?sa=i&amp;rct=j&amp;q=&amp;esrc=s&amp;frm=1&amp;source=images&amp;cd=&amp;cad=rja&amp;docid=4p9hhCqVT5jnFM&amp;tbnid=5zjjlG3ynTH1bM:&amp;ved=&amp;url=http://nyfalls.com/lakes/finger-lakes/honeoye/&amp;ei=g7keUuuDM6nKsATaw4DIBw&amp;bvm=bv.51495398,d.cWc&amp;psig=AFQjCNEm3tOY_lZMf4PhYMNxOErWy30WoA&amp;ust=13778316846567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hyperlink" Target="http://www.google.com/url?sa=i&amp;rct=j&amp;q=&amp;esrc=s&amp;frm=1&amp;source=images&amp;cd=&amp;cad=rja&amp;docid=3pq4lVkgfXNDXM&amp;tbnid=ogiJ3CXG4dPuwM:&amp;ved=0CAUQjRw&amp;url=http://chemistry.umeche.maine.edu/~amar/spring2011/matterwave.html&amp;ei=9CwlUpT2JunY2wW-_oC4BQ&amp;bvm=bv.51495398,d.aWc&amp;psig=AFQjCNGJdUJDcJ7yYsHOC8XObQG9YDMNKg&amp;ust=137825443858537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m5TdRTNKkULl2M&amp;tbnid=uqhB0LjNdLQ2AM:&amp;ved=0CAUQjRw&amp;url=http://blogs.cas.suffolk.edu/jillmartelli/2011/10/10/105-lab/&amp;ei=8zMlUoiHL4aT2QWThYDICA&amp;bvm=bv.51495398,d.aWM&amp;psig=AFQjCNHXOk_ucokFXBdBXF7rhDcE8m0gWw&amp;ust=137825618937757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frm=1&amp;source=images&amp;cd=&amp;cad=rja&amp;docid=sMnOgrShqFtjsM&amp;tbnid=7yv-1AYiBusQNM:&amp;ved=0CAUQjRw&amp;url=http://deskarati.com/2011/06/27/louis-de-broglie/&amp;ei=uUUnUtGzA5ax4AOduIDQAw&amp;bvm=bv.51495398,d.cWc&amp;psig=AFQjCNE-SVwIutJ8AIz4jdijSUJ6Ba7hQw&amp;ust=1378391857500229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homson+cathode+ray+tube&amp;source=images&amp;cd=&amp;cad=rja&amp;docid=jXoNOkIhNQn2aM&amp;tbnid=dsa44hlbTgGYfM:&amp;ved=0CAUQjRw&amp;url=http://www.chegg.com/homework-help/questions-and-answers/cathode-ray-tube-experimentsin-late-1800s-j-j-thomson-builton-earlier-experiments-using-ca-q303710&amp;ei=p7aqUamCO6mu0AHW_oDYCQ&amp;bvm=bv.47244034,d.dmg&amp;psig=AFQjCNFgwkH1dvyRikcruSKDg9IYPjNX7g&amp;ust=13702286470331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chocolate+chip+cookie&amp;source=images&amp;cd=&amp;docid=wQGUnP2HhV8sRM&amp;tbnid=qflG4_hqQkNUMM:&amp;ved=0CAUQjRw&amp;url=http://chocolate.wikia.com/wiki/File:Chocolate_chip_cookies.jpg&amp;ei=1n-rUaD8KMXS0gHskICoCA&amp;bvm=bv.47244034,d.dmQ&amp;psig=AFQjCNFbQjYvf-VtsF8JR6OnDVE4khS_Yg&amp;ust=137028025402363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rutherford's+gold+leaf+experiment+apparatus&amp;source=images&amp;cd=&amp;cad=rja&amp;docid=7f6hFPNBWkLk6M&amp;tbnid=DdZVsOfw0OhufM:&amp;ved=0CAUQjRw&amp;url=http://137.193.61.237/eng/theory.htm&amp;ei=uYSrUeizAqnG0AGj8oGQAg&amp;bvm=bv.47244034,d.dmg&amp;psig=AFQjCNFKdMMCRmYxysmfX7B8FBu6pwSgxA&amp;ust=137028148941506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rutherford's+gold+leaf+experiment+apparatus&amp;source=images&amp;cd=&amp;cad=rja&amp;docid=26zS1FGPVCYN0M&amp;tbnid=UqDjuGFrJYL08M:&amp;ved=0CAUQjRw&amp;url=http://myweb.usf.edu/~mhight/goldfoil.html&amp;ei=L4WrUbCYB6XC0gG6hIGwCg&amp;bvm=bv.47244034,d.dmg&amp;psig=AFQjCNGannnmiATojpQ4EVPwn2pMHXtWVQ&amp;ust=13702815652454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therford's+gold+leaf+experiment+apparatus&amp;source=images&amp;cd=&amp;cad=rja&amp;docid=15JkYSMiGkSLlM&amp;tbnid=IxRKSBp3ITNTGM:&amp;ved=0CAUQjRw&amp;url=http://www.antonine-education.co.uk/Pages/Physics_5/Nuclear_Physics/NUC_06/Nuclear_page_6.htm&amp;ei=6Y-rUYutGvS20AH314Fo&amp;bvm=bv.47244034,d.dmg&amp;psig=AFQjCNG0gPT3NJvG7ts5zDrqg3ldi0rfKQ&amp;ust=13702843357990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11613"/>
            <a:ext cx="453548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600551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024563" y="0"/>
            <a:ext cx="311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Road trip so far: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2500" y="450850"/>
            <a:ext cx="32004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Classic chemistry:</a:t>
            </a:r>
          </a:p>
          <a:p>
            <a:pPr>
              <a:defRPr/>
            </a:pPr>
            <a:r>
              <a:rPr lang="en-US" b="1" dirty="0"/>
              <a:t>Chapters 1-5</a:t>
            </a:r>
          </a:p>
          <a:p>
            <a:pPr>
              <a:defRPr/>
            </a:pPr>
            <a:endParaRPr lang="en-US" b="1" dirty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b="1" dirty="0"/>
              <a:t>Mole  reasoning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b="1" dirty="0"/>
              <a:t>Reactions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b="1" dirty="0"/>
              <a:t>Gas=&gt; </a:t>
            </a:r>
            <a:r>
              <a:rPr lang="en-US" b="1" dirty="0" err="1"/>
              <a:t>stoichiometries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910013"/>
            <a:ext cx="44958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Ahead of us (and your reading):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</a:rPr>
              <a:t>What’s inside the atomic cookie (pp. 50-53 + Ch.7)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Molecular models (Ch. 8)</a:t>
            </a:r>
          </a:p>
        </p:txBody>
      </p:sp>
    </p:spTree>
    <p:extLst>
      <p:ext uri="{BB962C8B-B14F-4D97-AF65-F5344CB8AC3E}">
        <p14:creationId xmlns:p14="http://schemas.microsoft.com/office/powerpoint/2010/main" val="171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Model</a:t>
            </a:r>
            <a:r>
              <a:rPr lang="en-US" sz="1800" dirty="0" smtClean="0">
                <a:solidFill>
                  <a:schemeClr val="tx1"/>
                </a:solidFill>
              </a:rPr>
              <a:t>  (continued):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892552"/>
            <a:ext cx="6516140" cy="55950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369332"/>
            <a:ext cx="83058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Reminder of the </a:t>
            </a:r>
            <a:r>
              <a:rPr lang="en-US" b="1" dirty="0" smtClean="0">
                <a:solidFill>
                  <a:srgbClr val="FF0000"/>
                </a:solidFill>
              </a:rPr>
              <a:t>Plum Pudding Model </a:t>
            </a:r>
            <a:r>
              <a:rPr lang="en-US" b="1" dirty="0" smtClean="0"/>
              <a:t>being tested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2087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Given the preceding facts, </a:t>
            </a:r>
            <a:r>
              <a:rPr lang="en-US" sz="3200" b="1" dirty="0">
                <a:solidFill>
                  <a:srgbClr val="FF0000"/>
                </a:solidFill>
              </a:rPr>
              <a:t>predict how the 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 particles will behave 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after striking 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the gold foil </a:t>
            </a:r>
            <a:r>
              <a:rPr lang="en-US" sz="3200" b="1" dirty="0">
                <a:solidFill>
                  <a:srgbClr val="FF0000"/>
                </a:solidFill>
              </a:rPr>
              <a:t>if the structure of gold is as described in Thomson’s Plum Pudding model .</a:t>
            </a: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2667000"/>
            <a:ext cx="5257800" cy="41148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Bounce straight backwards off the foil like a baseball hitting a wall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dirty="0"/>
              <a:t>Punch through the foil like it wasn’t </a:t>
            </a:r>
            <a:r>
              <a:rPr lang="en-US" dirty="0" smtClean="0"/>
              <a:t>there.</a:t>
            </a:r>
          </a:p>
          <a:p>
            <a:pPr marL="514350" indent="-514350">
              <a:buFontTx/>
              <a:buAutoNum type="alphaUcPeriod"/>
            </a:pPr>
            <a:r>
              <a:rPr lang="en-US" dirty="0"/>
              <a:t>Scatter off the foil randomly in all directions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661092"/>
              </p:ext>
            </p:extLst>
          </p:nvPr>
        </p:nvGraphicFramePr>
        <p:xfrm>
          <a:off x="4584700" y="1700212"/>
          <a:ext cx="4559300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hart" r:id="rId8" imgW="4571989" imgH="5143584" progId="MSGraph.Chart.8">
                  <p:embed followColorScheme="full"/>
                </p:oleObj>
              </mc:Choice>
              <mc:Fallback>
                <p:oleObj name="Chart" r:id="rId8" imgW="4571989" imgH="5143584" progId="MSGraph.Chart.8">
                  <p:embed followColorScheme="full"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1700212"/>
                        <a:ext cx="4559300" cy="513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1"/>
          <p:cNvSpPr/>
          <p:nvPr>
            <p:custDataLst>
              <p:tags r:id="rId5"/>
            </p:custDataLst>
          </p:nvPr>
        </p:nvSpPr>
        <p:spPr bwMode="auto">
          <a:xfrm>
            <a:off x="76200" y="4267200"/>
            <a:ext cx="5257800" cy="1072896"/>
          </a:xfrm>
          <a:prstGeom prst="round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45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ages.tutorvista.com/content/atoms-and-nuclei/plum-pudding-model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838200"/>
            <a:ext cx="2590800" cy="2224563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228600" y="1828800"/>
            <a:ext cx="152400" cy="152400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3900" y="172489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Plum Pudding model </a:t>
            </a:r>
            <a:r>
              <a:rPr lang="en-US" b="1" dirty="0" smtClean="0"/>
              <a:t>predicts</a:t>
            </a:r>
            <a:r>
              <a:rPr lang="en-US" dirty="0" smtClean="0"/>
              <a:t> the massive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 particles </a:t>
            </a:r>
            <a:r>
              <a:rPr lang="en-US" dirty="0" smtClean="0">
                <a:sym typeface="Symbol"/>
              </a:rPr>
              <a:t>will pass  ~un-deflected through gold foil made of diffuse matter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38546" y="895013"/>
            <a:ext cx="187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 particles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67200" y="4267200"/>
            <a:ext cx="45719" cy="2590800"/>
          </a:xfrm>
          <a:prstGeom prst="rect">
            <a:avLst/>
          </a:prstGeom>
          <a:solidFill>
            <a:srgbClr val="FF9900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04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04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85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66800" y="4495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85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066800" y="4876800"/>
            <a:ext cx="304800" cy="3048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809589"/>
            <a:ext cx="9144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Rutherford’s </a:t>
            </a:r>
            <a:r>
              <a:rPr lang="en-US" sz="3200" b="1" dirty="0" smtClean="0">
                <a:solidFill>
                  <a:srgbClr val="FF0000"/>
                </a:solidFill>
              </a:rPr>
              <a:t>observations</a:t>
            </a:r>
            <a:r>
              <a:rPr lang="en-US" sz="3200" dirty="0" smtClean="0"/>
              <a:t> </a:t>
            </a:r>
            <a:r>
              <a:rPr lang="en-US" sz="3200" b="1" dirty="0" smtClean="0"/>
              <a:t>mostly</a:t>
            </a:r>
            <a:r>
              <a:rPr lang="en-US" sz="3200" dirty="0" smtClean="0"/>
              <a:t> agree with above.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6248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Gold foil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394364"/>
            <a:ext cx="8686800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But</a:t>
            </a:r>
            <a:r>
              <a:rPr lang="en-US" sz="3200" dirty="0" smtClean="0"/>
              <a:t> </a:t>
            </a:r>
            <a:r>
              <a:rPr lang="en-US" sz="3200" b="1" dirty="0" smtClean="0"/>
              <a:t>sometimes</a:t>
            </a:r>
            <a:r>
              <a:rPr lang="en-US" sz="3200" dirty="0" smtClean="0"/>
              <a:t> a few curve off significantly…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3886200"/>
            <a:ext cx="9144000" cy="5847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b="1" dirty="0" smtClean="0"/>
              <a:t>And once and in a great while</a:t>
            </a:r>
            <a:r>
              <a:rPr lang="en-US" sz="3200" dirty="0" smtClean="0"/>
              <a:t>, one bounces back. !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 bwMode="auto">
          <a:xfrm>
            <a:off x="644237" y="1433944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28600" y="1721881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42455" y="2001983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21673" y="1433944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48145" y="2019302"/>
            <a:ext cx="228600" cy="228600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1124E-6 L 0.875 -1.8112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86284 0.0034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4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85 -1.11111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87152 -0.0034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7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86927 -0.0085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5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4.07407E-6 L 0.84583 -0.0122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92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25815E-7 L 0.76667 -8.25815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46E-6 L 0.8 2.5746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5746E-6 L 0.83333 2.5746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C 0.09532 -0.00578 0.19063 -0.01064 0.31598 -0.00161 C 0.44132 0.00764 0.59688 0.03146 0.75243 0.0555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973 -0.01087 0.21962 -0.02151 0.35139 0.00116 C 0.48316 0.02383 0.63681 0.07981 0.79063 0.13579 " pathEditMode="relative" ptsTypes="aaA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0382 0.00278 0.40764 0.00579 0.4224 0.00509 C 0.43698 0.0044 0.26268 -0.00023 0.08872 -0.00485 " pathEditMode="relative" ptsTypes="aaA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/>
      <p:bldP spid="27" grpId="0" animBg="1"/>
      <p:bldP spid="28" grpId="0" animBg="1"/>
      <p:bldP spid="2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2226" name="Picture 2" descr="http://mysite.verizon.net/kdrews47/introterms/goldfoi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503" y="1241284"/>
            <a:ext cx="5051393" cy="42230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56508"/>
            <a:ext cx="9144000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Pictorial summary of results of gold foil experiment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012597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Geiger H. &amp; Marsden E</a:t>
            </a:r>
            <a:r>
              <a:rPr lang="en-US" sz="2400" b="1" dirty="0" smtClean="0">
                <a:solidFill>
                  <a:schemeClr val="tx1"/>
                </a:solidFill>
              </a:rPr>
              <a:t>., On the Diffuse Reflectance of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-Particles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Proceedings of the Royal Society, Series A</a:t>
            </a:r>
            <a:r>
              <a:rPr lang="en-US" sz="2400" b="1" dirty="0" smtClean="0">
                <a:solidFill>
                  <a:schemeClr val="tx1"/>
                </a:solidFill>
              </a:rPr>
              <a:t> 82: 495–500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(1909)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543945"/>
            <a:ext cx="6629400" cy="52322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Seminal  publication on results: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30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3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24290"/>
            <a:ext cx="4053998" cy="46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52400" y="2145894"/>
            <a:ext cx="4038600" cy="317009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“</a:t>
            </a:r>
            <a:r>
              <a:rPr lang="en-US" sz="4000" b="1" dirty="0">
                <a:solidFill>
                  <a:srgbClr val="FF0000"/>
                </a:solidFill>
              </a:rPr>
              <a:t>Like firing a howitzer at tissue paper and having the shell bounce back !!”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47072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Rutherford’s famous `take’ on Marsden and Geiger’s results: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10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302614" y="304800"/>
            <a:ext cx="77724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Which model below best explains the gold foil scattering data?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133600"/>
            <a:ext cx="5257800" cy="4114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Thin, dense </a:t>
            </a: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lectron</a:t>
            </a:r>
            <a:r>
              <a:rPr lang="en-US" dirty="0" smtClean="0"/>
              <a:t> ring around large, dense ball of </a:t>
            </a:r>
            <a:r>
              <a:rPr lang="en-US" b="1" dirty="0" smtClean="0"/>
              <a:t>positives</a:t>
            </a:r>
            <a:r>
              <a:rPr lang="en-US" dirty="0" smtClean="0"/>
              <a:t>.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diffuse, continuous ball of </a:t>
            </a:r>
            <a:r>
              <a:rPr lang="en-US" b="1" dirty="0" smtClean="0">
                <a:solidFill>
                  <a:srgbClr val="0000FF"/>
                </a:solidFill>
              </a:rPr>
              <a:t>electrons</a:t>
            </a:r>
            <a:r>
              <a:rPr lang="en-US" dirty="0" smtClean="0"/>
              <a:t> around tiny, dense ball of </a:t>
            </a:r>
            <a:r>
              <a:rPr lang="en-US" b="1" dirty="0" smtClean="0"/>
              <a:t>positives.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Inner thin, dense </a:t>
            </a:r>
            <a:r>
              <a:rPr lang="en-US" b="1" dirty="0" smtClean="0"/>
              <a:t>positive</a:t>
            </a:r>
            <a:r>
              <a:rPr lang="en-US" dirty="0" smtClean="0"/>
              <a:t> ring surrounded by outer </a:t>
            </a:r>
            <a:r>
              <a:rPr lang="en-US" dirty="0" err="1" smtClean="0"/>
              <a:t>thin,dense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electron</a:t>
            </a:r>
            <a:r>
              <a:rPr lang="en-US" dirty="0" smtClean="0"/>
              <a:t> ring.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19926419"/>
              </p:ext>
            </p:extLst>
          </p:nvPr>
        </p:nvGraphicFramePr>
        <p:xfrm>
          <a:off x="5778500" y="1390650"/>
          <a:ext cx="363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hart" r:id="rId8" imgW="4571989" imgH="5143584" progId="MSGraph.Chart.8">
                  <p:embed followColorScheme="full"/>
                </p:oleObj>
              </mc:Choice>
              <mc:Fallback>
                <p:oleObj name="Chart" r:id="rId8" imgW="4571989" imgH="5143584" progId="MSGraph.Chart.8">
                  <p:embed followColorScheme="full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390650"/>
                        <a:ext cx="3633788" cy="408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4712564" y="1447800"/>
            <a:ext cx="1524000" cy="1603664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88814" y="1982932"/>
            <a:ext cx="571500" cy="5334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20541" y="3276600"/>
            <a:ext cx="1512917" cy="1371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13227" y="3893125"/>
            <a:ext cx="60985" cy="45719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02442" y="5410200"/>
            <a:ext cx="914400" cy="838200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18483" y="5029200"/>
            <a:ext cx="1682318" cy="1600200"/>
          </a:xfrm>
          <a:prstGeom prst="ellipse">
            <a:avLst/>
          </a:prstGeom>
          <a:noFill/>
          <a:ln w="666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AI1"/>
          <p:cNvSpPr/>
          <p:nvPr>
            <p:custDataLst>
              <p:tags r:id="rId5"/>
            </p:custDataLst>
          </p:nvPr>
        </p:nvSpPr>
        <p:spPr bwMode="auto">
          <a:xfrm>
            <a:off x="580390" y="3413760"/>
            <a:ext cx="4506913" cy="132588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19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0" y="4648200"/>
            <a:ext cx="3429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7200" y="3352800"/>
            <a:ext cx="495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204" y="4978183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/>
              <a:t>E. Rutherford, F.R.S. </a:t>
            </a:r>
            <a:r>
              <a:rPr lang="en-US" sz="2400" b="1" dirty="0" smtClean="0"/>
              <a:t>The Scattering of α and β Particles by Matter and the Structure of the Atom</a:t>
            </a:r>
          </a:p>
          <a:p>
            <a:pPr algn="l">
              <a:spcBef>
                <a:spcPts val="0"/>
              </a:spcBef>
            </a:pPr>
            <a:r>
              <a:rPr lang="en-US" sz="2400" i="1" dirty="0" smtClean="0"/>
              <a:t>Philosophical Magazine  </a:t>
            </a:r>
            <a:r>
              <a:rPr lang="en-US" sz="2400" dirty="0" smtClean="0"/>
              <a:t>Series 6, vol. 21, p. 669-688 (1911)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 bwMode="auto">
          <a:xfrm>
            <a:off x="3118722" y="1895388"/>
            <a:ext cx="2819400" cy="2666999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81036" y="3193329"/>
            <a:ext cx="94772" cy="71118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8257"/>
            <a:ext cx="8763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Rutherford’s </a:t>
            </a:r>
            <a:r>
              <a:rPr lang="en-US" b="1" dirty="0" smtClean="0"/>
              <a:t>Atom:1911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The Second Experimentally-Based Model of the Atom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 </a:t>
            </a:r>
            <a:r>
              <a:rPr lang="en-US" sz="1800" dirty="0" smtClean="0">
                <a:solidFill>
                  <a:srgbClr val="FF0000"/>
                </a:solidFill>
              </a:rPr>
              <a:t>Rutherford’s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Atomic Model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01986" y="1696236"/>
            <a:ext cx="3050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Electrons</a:t>
            </a:r>
            <a:r>
              <a:rPr lang="en-US" dirty="0" smtClean="0"/>
              <a:t> in diffuse cloud around tiny (but massive) positive charged </a:t>
            </a:r>
            <a:r>
              <a:rPr lang="en-US" b="1" dirty="0" smtClean="0"/>
              <a:t>nucleus.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2438400"/>
            <a:ext cx="990599" cy="1143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819400" y="3264447"/>
            <a:ext cx="1562100" cy="45824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45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57200" y="762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u="sng" dirty="0"/>
              <a:t>Dimensions of </a:t>
            </a:r>
            <a:r>
              <a:rPr lang="en-US" sz="3200" b="1" u="sng" dirty="0" smtClean="0"/>
              <a:t>Rutherford atomic model</a:t>
            </a:r>
            <a:r>
              <a:rPr lang="en-US" sz="3200" b="1" dirty="0" smtClean="0"/>
              <a:t>*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/>
              <a:t> *derived from statistics of gold leaf scattering experiment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0" y="984794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Nuclear radius </a:t>
            </a:r>
            <a:r>
              <a:rPr lang="en-US" sz="4000" dirty="0"/>
              <a:t>	        	</a:t>
            </a:r>
            <a:r>
              <a:rPr lang="en-US" sz="4000" dirty="0" smtClean="0"/>
              <a:t>  </a:t>
            </a:r>
            <a:r>
              <a:rPr lang="en-US" sz="4000" b="1" dirty="0" smtClean="0"/>
              <a:t>~</a:t>
            </a:r>
            <a:r>
              <a:rPr lang="en-US" sz="4000" b="1" dirty="0"/>
              <a:t>10</a:t>
            </a:r>
            <a:r>
              <a:rPr lang="en-US" sz="4000" b="1" baseline="30000" dirty="0"/>
              <a:t>-15</a:t>
            </a:r>
            <a:r>
              <a:rPr lang="en-US" sz="4000" b="1" dirty="0"/>
              <a:t> meters  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0" y="15240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4000" dirty="0">
                <a:solidFill>
                  <a:srgbClr val="0000FF"/>
                </a:solidFill>
              </a:rPr>
              <a:t>Electronic </a:t>
            </a:r>
            <a:r>
              <a:rPr lang="en-US" sz="4000" dirty="0" smtClean="0">
                <a:solidFill>
                  <a:srgbClr val="0000FF"/>
                </a:solidFill>
              </a:rPr>
              <a:t>cloud </a:t>
            </a:r>
            <a:r>
              <a:rPr lang="en-US" sz="4000" dirty="0">
                <a:solidFill>
                  <a:srgbClr val="0000FF"/>
                </a:solidFill>
              </a:rPr>
              <a:t>radius      </a:t>
            </a:r>
            <a:r>
              <a:rPr lang="en-US" sz="4000" b="1" dirty="0"/>
              <a:t>~ 10</a:t>
            </a:r>
            <a:r>
              <a:rPr lang="en-US" sz="4000" b="1" baseline="30000" dirty="0"/>
              <a:t>-10 </a:t>
            </a:r>
            <a:r>
              <a:rPr lang="en-US" sz="4000" b="1" dirty="0"/>
              <a:t>meters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3429000"/>
          <a:ext cx="8686800" cy="2438400"/>
        </p:xfrm>
        <a:graphic>
          <a:graphicData uri="http://schemas.openxmlformats.org/drawingml/2006/table">
            <a:tbl>
              <a:tblPr/>
              <a:tblGrid>
                <a:gridCol w="3576638"/>
                <a:gridCol w="2555875"/>
                <a:gridCol w="255428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Subatomic piece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 (g)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Relative 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40386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4038600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</a:rPr>
              <a:t>1.67*10</a:t>
            </a:r>
            <a:r>
              <a:rPr lang="en-US" sz="4000" b="1" baseline="30000">
                <a:solidFill>
                  <a:srgbClr val="FF0000"/>
                </a:solidFill>
              </a:rPr>
              <a:t>-30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648200"/>
            <a:ext cx="2362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neutron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4648200"/>
            <a:ext cx="2438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1.67*10</a:t>
            </a:r>
            <a:r>
              <a:rPr lang="en-US" sz="4000" b="1" baseline="30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-30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0" y="51816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electron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5181600"/>
            <a:ext cx="2514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4000" b="1" dirty="0">
                <a:solidFill>
                  <a:srgbClr val="0000FF"/>
                </a:solidFill>
              </a:rPr>
              <a:t>9.11*10</a:t>
            </a:r>
            <a:r>
              <a:rPr lang="en-US" sz="4000" b="1" baseline="30000" dirty="0">
                <a:solidFill>
                  <a:srgbClr val="0000FF"/>
                </a:solidFill>
              </a:rPr>
              <a:t>-34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" y="2819400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u="sng" dirty="0"/>
              <a:t>Masses of subatomic </a:t>
            </a:r>
            <a:r>
              <a:rPr lang="en-US" sz="4000" b="1" u="sng" dirty="0" smtClean="0"/>
              <a:t>pieces</a:t>
            </a:r>
            <a:r>
              <a:rPr lang="en-US" sz="4000" b="1" dirty="0" smtClean="0"/>
              <a:t>**</a:t>
            </a:r>
            <a:endParaRPr lang="en-US" sz="4000" b="1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05600" y="39624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b="1">
                <a:solidFill>
                  <a:srgbClr val="FF0000"/>
                </a:solidFill>
              </a:rPr>
              <a:t>1</a:t>
            </a:r>
            <a:endParaRPr lang="en-US" sz="4000" b="1" baseline="300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05600" y="457200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b="1">
                <a:solidFill>
                  <a:srgbClr val="404040"/>
                </a:solidFill>
              </a:rPr>
              <a:t>1</a:t>
            </a:r>
            <a:endParaRPr lang="en-US" sz="4000" b="1" baseline="30000">
              <a:solidFill>
                <a:srgbClr val="40404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29400" y="51816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b="1">
                <a:solidFill>
                  <a:srgbClr val="0000FF"/>
                </a:solidFill>
              </a:rPr>
              <a:t>0.0005</a:t>
            </a:r>
            <a:endParaRPr lang="en-US" sz="4000" b="1" baseline="30000">
              <a:solidFill>
                <a:srgbClr val="0000FF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34815" y="2127738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4000" b="1" dirty="0" smtClean="0">
                <a:solidFill>
                  <a:srgbClr val="0000FF"/>
                </a:solidFill>
              </a:rPr>
              <a:t>Electronic radius/</a:t>
            </a:r>
            <a:r>
              <a:rPr lang="en-US" sz="4000" b="1" dirty="0" smtClean="0">
                <a:solidFill>
                  <a:srgbClr val="FF0000"/>
                </a:solidFill>
              </a:rPr>
              <a:t>Nuclear radius </a:t>
            </a:r>
            <a:r>
              <a:rPr lang="en-US" sz="4000" b="1" dirty="0"/>
              <a:t>~ </a:t>
            </a:r>
            <a:r>
              <a:rPr lang="en-US" sz="4000" b="1" dirty="0" smtClean="0"/>
              <a:t>10</a:t>
            </a:r>
            <a:r>
              <a:rPr lang="en-US" sz="4000" b="1" baseline="30000" dirty="0" smtClean="0"/>
              <a:t>+5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4815" y="5889625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** from J. Aston development of mass spectroscopy at Cavendish Labs (w/Rutherford as its’ new Director)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sz="3200" dirty="0" smtClean="0"/>
              <a:t>Atom dimensions in familiar terms. </a:t>
            </a:r>
            <a:br>
              <a:rPr lang="en-US" sz="3200" dirty="0" smtClean="0"/>
            </a:br>
            <a:r>
              <a:rPr lang="en-US" b="1" dirty="0" smtClean="0"/>
              <a:t>Metaphor 1</a:t>
            </a:r>
          </a:p>
        </p:txBody>
      </p:sp>
      <p:pic>
        <p:nvPicPr>
          <p:cNvPr id="28677" name="Picture 5" descr="yankee-stadium-b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6400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sebal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0500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3505200" y="2514600"/>
            <a:ext cx="3886200" cy="2209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010400" y="30480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Baseball as </a:t>
            </a:r>
            <a:r>
              <a:rPr lang="en-US">
                <a:solidFill>
                  <a:srgbClr val="0000CC"/>
                </a:solidFill>
              </a:rPr>
              <a:t>nucleus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09600" y="6096000"/>
            <a:ext cx="47244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Old Yankee Stadium, the Bronx </a:t>
            </a:r>
          </a:p>
        </p:txBody>
      </p:sp>
      <p:pic>
        <p:nvPicPr>
          <p:cNvPr id="28685" name="Picture 13" descr="yank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962400"/>
            <a:ext cx="159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400800" y="58674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PS: </a:t>
            </a:r>
            <a:r>
              <a:rPr lang="en-US">
                <a:solidFill>
                  <a:srgbClr val="0000CC"/>
                </a:solidFill>
              </a:rPr>
              <a:t>Yanks rule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Boston drools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28600" y="1219200"/>
            <a:ext cx="3124200" cy="1384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Electrons </a:t>
            </a:r>
            <a:r>
              <a:rPr lang="en-US" i="1" dirty="0">
                <a:solidFill>
                  <a:srgbClr val="FF0000"/>
                </a:solidFill>
              </a:rPr>
              <a:t>start here </a:t>
            </a:r>
            <a:r>
              <a:rPr lang="en-US" i="1" dirty="0" smtClean="0">
                <a:solidFill>
                  <a:srgbClr val="FF0000"/>
                </a:solidFill>
              </a:rPr>
              <a:t>(~</a:t>
            </a:r>
            <a:r>
              <a:rPr lang="en-US" b="1" i="1" dirty="0" smtClean="0">
                <a:solidFill>
                  <a:srgbClr val="FF0000"/>
                </a:solidFill>
              </a:rPr>
              <a:t>2.4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miles past cheap seats)  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3352800" y="1600200"/>
            <a:ext cx="3048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7467600" y="1905000"/>
            <a:ext cx="10668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67600" y="1143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3" grpId="0"/>
      <p:bldP spid="28684" grpId="0" animBg="1"/>
      <p:bldP spid="28688" grpId="0" animBg="1"/>
      <p:bldP spid="2868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accessmaps.com/images/maps/us/ny/nyc_area_hwy/nyc_area_hw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" y="17585"/>
            <a:ext cx="9261230" cy="68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181600" y="381000"/>
            <a:ext cx="1819275" cy="1918395"/>
          </a:xfrm>
          <a:prstGeom prst="ellipse">
            <a:avLst/>
          </a:prstGeom>
          <a:solidFill>
            <a:schemeClr val="accent1">
              <a:alpha val="49000"/>
            </a:schemeClr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6" descr="basebal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751820"/>
            <a:ext cx="1371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019800" y="620057"/>
            <a:ext cx="1962150" cy="8277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124700" y="2286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Nucleus(+)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170" y="914400"/>
            <a:ext cx="4718538" cy="1384995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/>
              <a:t>~ dimension of Rutherford’s      electronic cloud (-) (2.4 mile radius from baseball nucleus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381500" y="2215669"/>
            <a:ext cx="685800" cy="8372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1336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Today’s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tudent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earning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bjective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SLO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30907"/>
            <a:ext cx="5334000" cy="18774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Translation: </a:t>
            </a:r>
          </a:p>
          <a:p>
            <a:r>
              <a:rPr lang="en-US" sz="3200" b="1" dirty="0" smtClean="0"/>
              <a:t>What’s inside the atomic cookie….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53000"/>
            <a:ext cx="533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and </a:t>
            </a:r>
            <a:r>
              <a:rPr lang="en-US" sz="3200" b="1" u="sng" dirty="0" smtClean="0"/>
              <a:t>how</a:t>
            </a:r>
            <a:r>
              <a:rPr lang="en-US" sz="3200" b="1" dirty="0" smtClean="0"/>
              <a:t> do we know this ???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SLO#2   </a:t>
            </a:r>
            <a:r>
              <a:rPr lang="en-US" sz="3200" b="1" dirty="0" smtClean="0">
                <a:ea typeface="Times New Roman" pitchFamily="18" charset="0"/>
                <a:cs typeface="Calibri" pitchFamily="34" charset="0"/>
              </a:rPr>
              <a:t>Students should be able to provide a 	  	    basic description of the atomic and   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ea typeface="Times New Roman" pitchFamily="18" charset="0"/>
                <a:cs typeface="Calibri" pitchFamily="34" charset="0"/>
              </a:rPr>
              <a:t> 	    electronic structures of atoms 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07860"/>
            <a:ext cx="3791803" cy="3674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19050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600" dirty="0"/>
              <a:t>Atom dimensions in familiar </a:t>
            </a:r>
            <a:r>
              <a:rPr lang="en-US" sz="3600" dirty="0" smtClean="0"/>
              <a:t>terms </a:t>
            </a:r>
            <a:r>
              <a:rPr lang="en-US" sz="3600" b="1" dirty="0" smtClean="0"/>
              <a:t>Example 2 </a:t>
            </a:r>
            <a:r>
              <a:rPr lang="en-US" sz="3600" dirty="0" smtClean="0"/>
              <a:t>		</a:t>
            </a:r>
            <a:r>
              <a:rPr lang="en-US" sz="3600" b="1" dirty="0" smtClean="0">
                <a:solidFill>
                  <a:srgbClr val="FF0000"/>
                </a:solidFill>
              </a:rPr>
              <a:t> U-Do-It</a:t>
            </a:r>
            <a:endParaRPr lang="en-US" sz="3600" b="1" dirty="0"/>
          </a:p>
        </p:txBody>
      </p:sp>
      <p:pic>
        <p:nvPicPr>
          <p:cNvPr id="10" name="Picture 9" descr="Targ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27995"/>
            <a:ext cx="5687274" cy="42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43000"/>
            <a:ext cx="9144000" cy="1384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Super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Target </a:t>
            </a:r>
            <a:r>
              <a:rPr lang="en-US" b="1" dirty="0" smtClean="0"/>
              <a:t>store in Omaha, Neb., is the </a:t>
            </a:r>
            <a:r>
              <a:rPr lang="en-US" b="1" dirty="0" smtClean="0">
                <a:solidFill>
                  <a:srgbClr val="FF0000"/>
                </a:solidFill>
              </a:rPr>
              <a:t>nucleus</a:t>
            </a:r>
          </a:p>
          <a:p>
            <a:pPr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b="1" dirty="0" smtClean="0"/>
              <a:t>Assume the radius of the store is 75 m (0.75 km)</a:t>
            </a:r>
          </a:p>
          <a:p>
            <a:pPr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b="1" dirty="0" smtClean="0"/>
              <a:t>Assume </a:t>
            </a:r>
            <a:r>
              <a:rPr lang="en-US" b="1" dirty="0" smtClean="0">
                <a:solidFill>
                  <a:srgbClr val="0000FF"/>
                </a:solidFill>
              </a:rPr>
              <a:t>electronic cloud </a:t>
            </a:r>
            <a:r>
              <a:rPr lang="en-US" b="1" dirty="0" smtClean="0"/>
              <a:t>is 100,000X larger in diameter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97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orldpress.org/images/maps/world_6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4" y="-2507"/>
            <a:ext cx="920273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 flipV="1">
            <a:off x="2176463" y="2282825"/>
            <a:ext cx="1" cy="45662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  <a:effectLst/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2739451"/>
            <a:ext cx="3352800" cy="830997"/>
          </a:xfrm>
          <a:prstGeom prst="rect">
            <a:avLst/>
          </a:prstGeom>
          <a:solidFill>
            <a:srgbClr val="FFFF00">
              <a:alpha val="6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Nucleus= Super Target</a:t>
            </a:r>
          </a:p>
          <a:p>
            <a:pPr algn="l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store </a:t>
            </a:r>
            <a:r>
              <a:rPr lang="en-US" sz="2400" b="1" dirty="0">
                <a:solidFill>
                  <a:srgbClr val="FF0000"/>
                </a:solidFill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Omaha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244" y="19050"/>
            <a:ext cx="9170194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/>
              <a:t>Atom dimensions in familiar terms… </a:t>
            </a:r>
            <a:endParaRPr lang="en-US" sz="3600" b="1" dirty="0" smtClean="0"/>
          </a:p>
          <a:p>
            <a:pPr algn="l"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U-Do-it</a:t>
            </a:r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Example 2: where is electron cloud?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362200" y="1641231"/>
            <a:ext cx="0" cy="4540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819400" y="1668951"/>
            <a:ext cx="0" cy="4540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620000" y="1668950"/>
            <a:ext cx="0" cy="4540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38200" y="1219379"/>
            <a:ext cx="72390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  Chicago   NYC            Paris                  Beijing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646613" y="1641231"/>
            <a:ext cx="190897" cy="339969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Which city best defines the boundary of Rutherford’s electron cloud if a Super Target store in Omaha is the nucleus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2133600"/>
            <a:ext cx="5181600" cy="4114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Chicago:7*10</a:t>
            </a:r>
            <a:r>
              <a:rPr lang="en-US" baseline="30000" dirty="0" smtClean="0"/>
              <a:t>2</a:t>
            </a:r>
            <a:r>
              <a:rPr lang="en-US" dirty="0" smtClean="0"/>
              <a:t> km away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NYC:     2*10</a:t>
            </a:r>
            <a:r>
              <a:rPr lang="en-US" baseline="30000" dirty="0" smtClean="0"/>
              <a:t>3</a:t>
            </a:r>
            <a:r>
              <a:rPr lang="en-US" dirty="0" smtClean="0"/>
              <a:t> km away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Paris:     7*10</a:t>
            </a:r>
            <a:r>
              <a:rPr lang="en-US" baseline="30000" dirty="0"/>
              <a:t>3</a:t>
            </a:r>
            <a:r>
              <a:rPr lang="en-US" dirty="0" smtClean="0"/>
              <a:t> km away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Beijing   1.6*10</a:t>
            </a:r>
            <a:r>
              <a:rPr lang="en-US" baseline="30000" dirty="0" smtClean="0"/>
              <a:t>4</a:t>
            </a:r>
            <a:r>
              <a:rPr lang="en-US" dirty="0" smtClean="0"/>
              <a:t> km away 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3118125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6482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Store radius = 75 m</a:t>
            </a:r>
          </a:p>
          <a:p>
            <a:pPr algn="l">
              <a:spcBef>
                <a:spcPts val="0"/>
              </a:spcBef>
            </a:pPr>
            <a:r>
              <a:rPr lang="en-US" b="1" u="sng" dirty="0" smtClean="0">
                <a:solidFill>
                  <a:srgbClr val="0000FF"/>
                </a:solidFill>
              </a:rPr>
              <a:t>Electron radius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=100,000</a:t>
            </a:r>
            <a:endParaRPr lang="en-US" b="1" u="sng" dirty="0" smtClean="0"/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Nuclear radius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58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orldpress.org/images/maps/world_6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4" y="-2507"/>
            <a:ext cx="920273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>
            <a:off x="4697780" y="1472953"/>
            <a:ext cx="0" cy="45402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646613" y="838200"/>
            <a:ext cx="10668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Paris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81708" y="568038"/>
            <a:ext cx="4466492" cy="4003962"/>
          </a:xfrm>
          <a:prstGeom prst="ellipse">
            <a:avLst/>
          </a:prstGeom>
          <a:solidFill>
            <a:schemeClr val="accent1">
              <a:alpha val="53000"/>
            </a:schemeClr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2176463" y="2282825"/>
            <a:ext cx="1" cy="45662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  <a:effectLst/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" y="2739451"/>
            <a:ext cx="3581400" cy="830997"/>
          </a:xfrm>
          <a:prstGeom prst="rect">
            <a:avLst/>
          </a:prstGeom>
          <a:solidFill>
            <a:srgbClr val="FFFF00">
              <a:alpha val="6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Nucleus=Super Target</a:t>
            </a:r>
          </a:p>
          <a:p>
            <a:pPr algn="l">
              <a:spcBef>
                <a:spcPct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store </a:t>
            </a:r>
            <a:r>
              <a:rPr lang="en-US" sz="2400" b="1" dirty="0">
                <a:solidFill>
                  <a:srgbClr val="FF0000"/>
                </a:solidFill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Omaha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0" y="2133600"/>
            <a:ext cx="8991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4400" dirty="0" smtClean="0"/>
              <a:t>Pencil dot </a:t>
            </a:r>
            <a:r>
              <a:rPr lang="en-US" sz="4400" dirty="0"/>
              <a:t>+ </a:t>
            </a:r>
            <a:r>
              <a:rPr lang="en-US" sz="4400" dirty="0" smtClean="0"/>
              <a:t>string</a:t>
            </a:r>
            <a:endParaRPr lang="en-US" sz="4400" dirty="0" smtClean="0"/>
          </a:p>
          <a:p>
            <a:pPr algn="l" eaLnBrk="1" hangingPunct="1">
              <a:buFont typeface="Arial" charset="0"/>
              <a:buChar char="•"/>
            </a:pPr>
            <a:r>
              <a:rPr lang="en-US" sz="4400" dirty="0" smtClean="0"/>
              <a:t>Penny </a:t>
            </a:r>
            <a:r>
              <a:rPr lang="en-US" sz="4400" dirty="0" smtClean="0"/>
              <a:t>analogy</a:t>
            </a:r>
            <a:endParaRPr lang="en-US" sz="4400" dirty="0" smtClean="0"/>
          </a:p>
          <a:p>
            <a:pPr algn="l" eaLnBrk="1" hangingPunct="1">
              <a:buFont typeface="Arial" charset="0"/>
              <a:buChar char="•"/>
            </a:pPr>
            <a:r>
              <a:rPr lang="en-US" sz="4400" dirty="0" smtClean="0"/>
              <a:t> </a:t>
            </a:r>
            <a:r>
              <a:rPr lang="en-US" sz="4400" dirty="0"/>
              <a:t>paper + </a:t>
            </a:r>
            <a:r>
              <a:rPr lang="en-US" sz="4400" dirty="0" smtClean="0"/>
              <a:t>scissors (board work) </a:t>
            </a:r>
            <a:endParaRPr lang="en-US" sz="4400" dirty="0"/>
          </a:p>
          <a:p>
            <a:pPr marL="571500" indent="-571500" algn="l" eaLnBrk="1" hangingPunct="1">
              <a:buFont typeface="Arial" pitchFamily="34" charset="0"/>
              <a:buChar char="•"/>
            </a:pPr>
            <a:r>
              <a:rPr lang="en-US" sz="4400" dirty="0" smtClean="0"/>
              <a:t>Pea=</a:t>
            </a:r>
            <a:r>
              <a:rPr lang="en-US" sz="4400" dirty="0" err="1" smtClean="0"/>
              <a:t>nucleus</a:t>
            </a:r>
            <a:r>
              <a:rPr lang="en-US" sz="4400" dirty="0" err="1" smtClean="0">
                <a:sym typeface="Wingdings" pitchFamily="2" charset="2"/>
              </a:rPr>
              <a:t></a:t>
            </a:r>
            <a:r>
              <a:rPr lang="en-US" sz="4400" dirty="0" err="1" smtClean="0"/>
              <a:t>volume</a:t>
            </a:r>
            <a:r>
              <a:rPr lang="en-US" sz="4400" dirty="0" smtClean="0"/>
              <a:t> of electrons (board work)</a:t>
            </a:r>
            <a:endParaRPr lang="en-US" sz="4400" dirty="0"/>
          </a:p>
          <a:p>
            <a:pPr algn="l" eaLnBrk="1" hangingPunct="1"/>
            <a:endParaRPr lang="en-US" sz="4400" dirty="0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38200" y="7620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/>
              <a:t>OTHER METAPHORS  TO `GRASP’ ATOMIC DIMENSIONS</a:t>
            </a:r>
          </a:p>
        </p:txBody>
      </p:sp>
    </p:spTree>
    <p:extLst>
      <p:ext uri="{BB962C8B-B14F-4D97-AF65-F5344CB8AC3E}">
        <p14:creationId xmlns:p14="http://schemas.microsoft.com/office/powerpoint/2010/main" val="9002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algn="l"/>
            <a:r>
              <a:rPr lang="en-US" sz="3200" dirty="0" smtClean="0"/>
              <a:t>If a pencil dot, which has a radius of~ 0.02 cm, is the nucleus, how many cm away are the electrons ? 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114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200,000 cm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20,000 cm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2000 cm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200 cm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I have no clue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645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algn="l"/>
            <a:r>
              <a:rPr lang="en-US" sz="2800" b="1" dirty="0" smtClean="0"/>
              <a:t>If an electron is a penny , how much money do you need to equal the mass of 1 proton ? (mass of proton/mass of electron ~1836)</a:t>
            </a:r>
            <a:endParaRPr lang="en-US" sz="2800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4114800" cy="41148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$18.36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$ 1836</a:t>
            </a:r>
            <a:endParaRPr lang="en-US" dirty="0"/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$1.83(6)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0.0005 $</a:t>
            </a:r>
          </a:p>
          <a:p>
            <a:pPr marL="514350" indent="-514350">
              <a:spcAft>
                <a:spcPts val="0"/>
              </a:spcAft>
              <a:buAutoNum type="alphaUcPeriod"/>
            </a:pPr>
            <a:r>
              <a:rPr lang="en-US" dirty="0" smtClean="0"/>
              <a:t>No clue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hart" r:id="rId6" imgW="4571989" imgH="5143584" progId="MSGraph.Chart.8">
                  <p:embed followColorScheme="full"/>
                </p:oleObj>
              </mc:Choice>
              <mc:Fallback>
                <p:oleObj name="Chart" r:id="rId6" imgW="4571989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002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532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QUExQWFhUVGRgYGBgXGB8bGhoeHBwXGBccGhoaHCggGBwlHxgdITEiJSkrLi4uHB8zODMsNygtLisBCgoKDg0OGhAQGzQkICQsLCwsLCwsLCwsLCwsLCwsLCwsLCwsLCwsLCwsLCwsLCwsLCwsLCwsLCwsLCwsLCwsLP/AABEIAGsB2AMBIgACEQEDEQH/xAAcAAACAwEBAQEAAAAAAAAAAAACAwEEBQYABwj/xABGEAABAgQDBAcHAgMFBgcAAAABAhEAAyExBBJBBVFhcQYTIoGRobEUMkJSwdHw4fEHYnIjM4KS0hUWU6LC4iVDY4OTsuP/xAAZAQEBAQEBAQAAAAAAAAAAAAABAAIDBAX/xAAnEQACAgEEAgICAgMAAAAAAAAAAQIRUQMSEyExQQRhIvAUgXHR4f/aAAwDAQACEQMRAD8A4lBUN1t/jSCmzq07/wBtecElCctnY/j8IZ2alieA0/SDcjx0JE4GiqcKd1bwCEByCW48K8IcpKVA9k6XET1A0Yu/p+bodyChZQQzVHGkemFWtH8C3KPKQR8BI3vx3iGJmm1bUBsd9d8NlQlOIVY1A/O4QSpo3etGpbvh0sBlAivL8eAJQxB0515RbkFDJawoOM1LtEomKYsvk5IMLTOQH013fqIk5VVd4boqHHrA1e8Kv3QHtK2NT4U8oYhBTQKZ2+zueMSuWLl6jSjd0K1WG1CE4iZooFoL2qaKt/ywUrCh7k/lIZOkEe72d4zU86x0XyFgxxiRtJYuB5/eHI2sPiT3iAyL1D/n0gFybuG5hvSOi1oMw4M0ZPSAp91cwDcFEN4GNCR0xmpZp6x/UM3qD6xzBkWYivGFmSRoY6LY/DD8kd/hun08XMtfMf6SCO+NeR/EA0zSEn+lZB8Ckx8nywxE5SbExPSizS1Zr2fZpXTvDm6ZiDxAPofpG1gNp4ec2SegmlHANeBrHweXtJYvUcYsp2kg3BHnGHo4NrXl7P0MMIGqYgYdAej84+JbO6RzpTdViFAfLmdP+VTjyjpsH/EacA02Whe8glB+ojk9KaO8fkab8qj6XKw6QKAQRUmzA8I5DAdPsIoAKC5R/mDjxS/pGxg9s4eZWXNlq5KHpeObhL2dlqRfguYjCJuPCKS5ZEXTW3rECTvNYYya8mJRT8FVMow7qBzMGqUHDvCFs9CWjVthtSGSkAbjDjNYWHhCUJA+KPKlbj5weTS6XR5OIG+C68Mz+ELMoj94OVLfTzi6BWAMTwiUz9bQ9Mjuj3sw3wWhqRKsSGvEjFUaFKkHRoR1agbRJJk5SRbKy0B1sKVMUPhgpeIIuIqLcAZp4+EScQRofCGqxAiPaRD/AEH9ivaoJONjxnjQR5MwfKPCKvoreTwxQeD61+ET1nAQd9KQD2V5iX1ELUgjWHTMOqAVKMaTRhp4PCaYkEmFQYTxhaQJsYANTBBI3mFEkxIw53xk1f0MKRpWGoUeEJTmESqaeEDNJjQs8I8uUTCEqOsM66ChteyUoO+PJk/zeUAJo0iRNEPZdDsjax6FdYDrWIgobPzgiWlTsTfRm/SAmy6gAmtaFu+sNk4VIFHbXcOECiWR8Q4U/BHBS7ONCkiYm7qFt9684LrCj3gRuo3LyjV2Ds72jESZIoFq7ZHwoSHWp9GSD5ROIzYvErMpI/t5gTKTRgk5USg24JCQdzGLdktpnFRy1FKkF2BYt4aQImqsEvo7uz8WjY6TpljEqlS8pl4dIwya1JR/eE8TMVML8YykVDEEcHvFaJrsATmqrlVn4QRmPQNz/eBUkgOLEsHG7884CbLZ8wHPTcd/CNdAOUSdx7mgSyTcnzG400EQiRmBZI0cWPBmvCurKTap5/giVeCochVWqw3fSISopNC6eJrC0sXY1GhDfpC0G5YOBQXfxjVEaInavYHVoD2lxlJvoW+t4qLm9lykxIWKX9eUG0rLpVQs9NRR7X303QCZyhc6uPwXiMyXy6N4fjQObgGHk1DAgoYqeRUgNuaBGIDGj8bv6axq7S2d1OFwU1iFz+vJb5EqQmX3M5/xRlE3JFSdKfpGrJxCGJSfeoTdmBPjGjsPBInYiTJJpMWhJYMWJ7TFrs8ZSUgCzjl6Ex1H8M8CVbTkEpogTJjvuSUim91iG8Eo20YmPwhkzpsoLSRLmLRUO+VRSCRZ2EV5KGU4y+G/nyhm2JhXPnTUkNNmzVV3FateREUsp0bkDY72aNbnky4ouysMnNXKRuBIgZkhQPYUWZ2J8uMVUzTqGO7l6Qz2l6Fi29we7dGlqTT8mdiHJnzAA4BB3RZlzTR0kXuPERQViS5oe77AxCJ5NwDT9uEb5pYMvSRppxq0EEEtvBP0jTwm38QKonzQf6yfIvHNS5hFyPJvzlBy5rcORr3RrlT8oONrwzt8N07xaaLKJm4qSx8mjZwf8QkUEySRvKFP/wAqgPWPmSsUSK1PHd9P2hkubpdtDp3xbtNrvoU9Ve7PsmE6W4JdlZD/AOoG86jzjXw+JlzA8tSFf0EH0j4MmcQ31+4h8jGkFw6SNUm3eKxlqHpnRa0/aPuc1J0vAJmKGkfNdldM8Qi6hOT/AD34sq/i8dfsnpXh5tC8tR0WzHkq3i0Ti0smlqxbwdAJ6txgZk87jAdaBEGcIzX0dN32GnEQ1OL4RVcR6Lai3MuJnPeJcboqpQd8MrwPdGaNbmFMlDRoWgEfCIJAO4w9JG6K6KrFlafl8oKViBAqlg8OMKMqKkybaH4qYDa8KlLOkCJUM6phQ1h6SoO27H9YWqI8kE6CEhxBJVvjNG7K8wFzHk8osKG7WElbRtM51QcvlBqPOEJmw5KnjLRpMFQfUiPdWWofSPKYVJpFWdtGSk1myxzWPvCrfgHS8lpMoveCVK4+UVMLjpa3yTEq/pUDFlM9J1HjE0xTQRkAawSUDf5QkzUi6gO+PJxCD8afEQdj0H1JMej3XJHxp8R949BbKl7PzWhScxOYlhY05w+QpOYVOQs4YEs4zNxa3dChNSp3SLaW8ITMateRH13GOFHM+lbPwmElSMVPw87CBE0DDSZk6ZNCu32pyZoZOVeQBggPxhHQ/ZkmViJmLOKkLThJMyaUSkTSEHKUpLrDqFVUcl7RzG0ZwTs/Z6Kdo4uap9/WiWDTVk+cWujOOlpw21E5mmTZErqw9V5DMVMCd5YilzD7N2e2N0bl4qeiVLxalqU6lrOGygAMpalFUzza5EN2x0ywUk9ThcHh5mGlllLmy80ye1FKStwUvVjXQ0FItdFR/YTkSyBicXh1pkgkJzpTNAWEkkdpQzAVD9XFfA4GTh1pVtAZBLUlXs6Slc1RFUghKimWigJzEE2asVvBejpMD0bkylbVw81ShhZXs08F3IAzzSEk2XlBQ9yCIwdqyZU7ZoxfUS5C/azKQJIqZeSiVG8xWYe8ak82i3tnaxm7Onzippm0cUlWRxmTJlAJSGJqAqVlfVzHjtPD4XDbHkLmBYTP9rnlNcr5ygKCXqOtHZ/kh6bF0FisAjAS5Uo4ZGL2hPAV1a0laJAPujKPeWe7UuAK09o9HU4jaQw2GIR2UGcQcyJKgHnhKiXKU0AHzFuSsV0txk6dOTLmS5YmrWDNCEy1BGYhAVNCcwSlLB7sIv7Gmy0YbHYXBnrJypUsGb7pnDORPTJCi+RKTTVTqO6DwHTKu1dubPlrEmTgpUzDJZK561HrpoftLlrSXTqQ99wEThuh3/iczCqJMmQrPMWf+EAmYMx0JSoJ7yRaEbB2LJkzROxykyZUo9YJeYKmzSllBIlgkhL3zM9rFxtJVPxmGUcOQmbtOfNXiJh92RIklMpEtR0cBNLqdTXolV+TIwEgSdmzZqUPNx80YbDJKe0EAnOUvUE1S+/LFvG7Lw+CMrCnD+3Y6cU9YkrUESgahCch95q5jYdosGEaWL2lJlbZwmHUUjD4CV1aVKsJpllRJNgT2A+8Rl4TaO0MSmYUSZeH6xziMSmUJL/N1k9VCG+Su6FuipHM9JsLKk4ufLkLUuVLWySS+gJGb4gFZkvw1vFXDYOZOmy5cr3pikoAO9Ryg9zmLu1MNh6S5BKkoFZtU9YstmKQfdQGASk7ifijp/4U7KK8TNxRYowqVZczJBmKTR1GgAS7nTMIlKzG22U/4k41IxaMPKI6vCSkSAG1YKVXllH+ExyfWkGpd9Br5Rt4vo9jCZs5QlYhypS5mHmJm5SouXCe0KklyG4wfQtSBijNWhShh5U2elBFFqlp7AFLuc1NRwismm2b+zujsiR1CMdnXPxKkiVhJZIUkLLBc5QqgDUPRj71WvdF5UnDTtrzpClKlYaWZctSiD2i5UkHVloyg6+Zq7BwM5BxeOxKs20Dhp0+TKIZUsNk6xaboHaypTRkhWtj6HTsLhtlH24LMvFYjLlSCoqEvLVQFSh5Zfe/GLo6JIwcHsoSdmz8TiCxm5ZeFSWckKCpkwcGSe4HeIsYjZOHwWHRNxqJk3EzwFSsLLUUFI0VMUASDozXLMatrbcwCl7TwM2fMTNwk6YjqFoDSgm6ZQS7AuE/1dzChtDpFiJmLnqk4KX7WFqQJpClzJaUkhLJmHJJISHKvdqTrCZpIxOley5eHxCpUtSmCUKIV76CtIUZayKFSaV4iMkSyWIPJw/jF/aspEsACaJs0krnzHKk5lGiEqftkOSpViSALOc8JVcMeUVnN1ZLKpRP5xjxpdLcR67oFM+jFx+a/pHkTRue9oewIKHqCIhMoijltPHQxBmGgPi3rDpfmLfhhsBSgUipdr0iFTgb1G+HEvq3l5iA6ulQDyrzvCmVBSJlL00reJWsjQc4gSk6fbuiVIerxWgoMzBdr6+sEjEkMylbw1oFNc2UV1bhSF5acdz+kSYUdHs3pjiZKcoUlSQzZ+13CoIBjpZH8Q0MM0og0chQZ99rR8xWlNNDZ7eO6HInA0TU6uPxo3uZH1MdOgfclvueZ/2wMnput+1KS3BZB8xHy8YhkvYv4aRaGJLUrX99Y2px9xMPf6Z9iR0xwu9fIp/Vor4/pxLS3Uoz78ygnkzO/lHyxON3n9IeiY9iI7Q09KXsxLX1V1R9Al9P1tWQO6Z/2xbkdO5fxSljkpJ9Wj5q5f7Q4Bu6Or+PDBhfK1Mn0+V00w9yFjmB9DCpvTaS1Mx4MB6mPmYN62iW0vGf40Bfy5nf4np2huzKL7yr6ARTV05mCgQh+R+8cflApc7h9YhQfSNLQgYfydR+zrv9+Zz1TL8D/qhM3priDbIP8P3McuEbo8GOto1wwwZ59TJ0v++eJPyD/D94WrpdivnH+QeTiOfbjEpHfFxwwXLPJtHpTimpMJ/wpfu7MUsRtecsupay/wDMQNNBQRTSkCJYQqMV4QOcn5ZK8Q9CCTxPjHlTANG8IkNC1A6N5mNdGexnWwYm7nishRDg/pB13wOiTDpAlYECD+GAPPy+8QhGee6PQDCPRdEcrKCszhk+usPmKoFsHeu4nf3xWzV8rV74TjZmTMk6hxw3DxEfEq2fXfReM5JTlKE5dN4q5ZrV3QacMm6aV5tuvyjMwuIKgErql6Co8xGphCkJWGZ2IF28TwjLjReQJ09RUOuClEAAFRJoLZSdBoBaIlywoFnevKIM1KpRBYMHdt33gMHiACGpT9ovRMLEYeYlncPSop3b4jCIKkvQmzW82iztea8l6+8ON3B5A8YycLNZQUkNal7UPJ40k3EGaPXJzZVPx0DQKpgQwBSRzcvf9IRjCXBSLuDpyfjGapfaqA48IYwTRWbgmgpJNCKvq37+sXdh7Q6mfLWElQlqSvJUJJFZeZrgKAU3CMGXiBlqKPzOseRiMr3Kjv5v+c4NjKzXxM8zFrmTC61qKlKs5Jc359zwOJmZUDKCpINUvY2BZvpFLrewA+YAh9CDoR4tBzprAgm+vgfrBTsizilMixSWdnHd3cYrpxigmpUEroRoprZq1aAXjMgSVMSHAL2e4IitPxrhhb8aNRiwZp4ecoHNLLKYh0kpNbtanCHJ2hNBBBWlV3BII0PGrxiYfEgJv3botoxZA0b8tA4CaGF2lMQtS5a5iVlxmSSSQbhxUgjfChMUsJAzKCHygFTJBLlho7eUKw04AgsHvxvug5U0mYT7oBpRm7hfvg7Kh0rGTMmQzF5HJyhRYE65d53xambbxCpYkqnzDJNMhUcp+/I0jMxSiZ2ZI7NCXtpaHzurSy0pNSXFxvcAlu6K/AHloYODbcxpy1iUKBrpuJbnSDnLCSlQAZXw7mZ63hkrAy84WmyqFOYtXUa7ozupdltKawrRLpNHBdjuNoNUs1ow4kb94pFxLAmXlSHDhqgg2LWHKAlCWMyVE9l3SHpWLkeC2ooqJTevm4j0t1G1tY11BIS6WKSG4pI413+UUpKjmULVZ7J792kK1bXgHEqBCluxY8/IvBmXMGWjUcmoHLdvh2Pw6pZ7AI5B+8HdvgsNjAfebcd1S/kY1vdWg2ldE7u5iDllJLtrw+8aIlpWGSEhVdAADWjmgrCl7NmJPaSkvVTFsrcCdwvrByx/wTgysZNTlI7/AEeFSk1DKBrY6aGsRMQsOG96gNOI3xDqSCsh9HN62fUPxjoryZocpBBZQY+vdAqwj1SeOgPJjAnGAizkaOYshQUWUcr2dn8Gp3xXJFRXEkj3lNpalTRw8eramhp+1oLFBQGQVCqgiovpu5QtQmDKnRzrr+G0KkFFnKRpTfeAMze7Gx/PSFpnFPvej+YZoNOPKi2UlJqMt/vD2VBJnKDkEnT94tycaWDjh+8Upk4AsoF/Mit4NKkn+WvEvzGkbWpKPgw4J+S77XvHhbW8Ml7Qlmhfl5XikpSA3aqed4NCaOoAirFJ8fxo6r5Ul5McETUTMBAILjfeDTP48IzJU0ixfe7feJRjilNRXhfyjtD5EX0zlLSa8F8FBtx/BA5Q9u8mKqNoJUN3OGonhqNHZTWTk4PBZEwcIlu7xhBxDcvIxAxHCFd9oqosZQBf6fWBBG+njCPaN/jBZxpEQ0q3PEGYd3nrClTq2jxXq0RBLxAH4YjrX/aBEzlHhNLWiIJKjWp8I8/A+EJ60vVn/NYnrDRzz1hfQoPNvfv+kehS526PRjcO0w9o7PUguHUwckJUlid+YBwDFLFbPmLKHYJJCc47QrZwl2va9RHTTNpJUTmIJIYvrox3wvr5QrlQ9NBpUR4I6VHtethHHJkzZamUlSSDZvGsbGDmrDFSSAXBJBbXXxjoBtBITlBATWlhxgTjkEZey1Qzb3B9TFLSbFayXpnN4hE5KXCVBCwWOUkEHcbUNL74pTFKSycqwrWneI7b/aQyJluMiQyUiwqTTdUkwCseks6nazkn1MXFgHrrBx2LnK6sS8q3BcukjfFeWrsChdNy9K2ppUHnHdTMalVVFJO8wadpgJCQoZUuwcsHZ/SFackv3/Rc8cM4yYmYrKpLWuSUgncVKYA8HgMbhJqZhQtISuhYEG9qpJd90dqMeliBlqXNNz/c+MB7RL60TWR1gKSF1d0sEnuYRLSZc6wchs+WqY6UJUpQbspBJ46Fm1dotTZK0JKVgoUntALFSDYg6hx3x3C+k0xSiorQVG5yJrz7NbxnzsahRJIS/AN6MNYnosueP2capVQbuDYai9ucW1SgsAlYAG/X8aOiTiUsT2HCiEpdbswqopULl6AvSsHMxktZJnYfDrJNSJk1Bs3zGDiZpasTjMdg1MCntgmhF7C40vrFOXUXjvMWqQcvVyUJAICs00qpV8oyA5q6lqd8DLw2HFkDxPPfG1psJasUcpM2bMQlC1oWErDpKklIU1DlJopqVG+L2GwHW5EyykrLAAG5NAHbXnekdR7RK6sS27AJITVnNS1aX5RE2dKUoqUkFRLktc+MD0mHPHBh45GGlp6vq5ntKFETF9YMr2bIahQIYsSLncy8RIWylpYhLZmIJqw3mOiBkv7oe9h94MYmV8o/ypjPDL9f/B/kRwcchSlK7Pw6kgV1q7RqYzAzhKByKIZyQHSKarHZFH17o3Fz5R+FOnwpr51huHx6EEKSS4DDMc2iU6qOiQOFYuBlzx+/3+zjF4xKmAWns1Nd7PYNEyMUoqUp2CSzE1Z2GjUp4iO+nbcK0LSogpWCFdkVDvUxn4fqUF0pAJBBcAgvdwaGDgZc8fs52bPU/WJSSnKMxBFGfi9IrgpU5KwSp1Apf4g7MzlrHvNo6dEqTmUQCMwKSAohJBu6Xynv4bo8vDSicwKkqs6VVYhiKuGYtaL+OXPEwsJiSlCc6SgEsCQ1b+LaQMrFDOXbIpy7DfwtG5PkBZGdZmgKzHrVnMSARVYGagLAvQUg5eAw9SUgFgKKO8k1od3G7nSMv4vY8saMydi8yZWVTrYhJlp7VKlKkNUvru5UypqVJC1KBGZ8rpIzMwJDjiDH0DAY4SJhmJSgKKEp7QcMyWLENmIA7VzvinmlMoUYnMe0WBck5RZNyKaUtSFfGaLmicpgHWRkd6A0d99rm0aU7akygQ5DKCOy+dsqrbwVV7o1piJSiCSpwAl+sU7B2rcmseTh5OQy3VlclusVQ6tWltIv4tvsueJzW1JX9ilTgFSylKLLDDM5HwjSt/GK0rCTUKUhbJKCpKnUkh03DgkEB/xo7BaJRSlBUohIUkHrFZiFHMQSKqD2BoIBGGkBZWLqckOMtQQWQU5bKOlI6cLqjL1YnAyJpFC35SL03EOnKR2hRJArQ17iDHbSkSUmUQf7k5kWoSXqcrqrveImokKmCYT2wrM4YVobBIpQUtC9J2C1EcZjJ7ywx90i7HQPzqTDPau0kGygHHMAg8N/hHV+x4ckKcuAU6WKchcZWJbfrW8QnA4bNmcv3efZ/O6M8DouSJzs9ZIQpiQoHRqAsovuBgNmYxOUpDJrvY8j42js50yUsAFVAEgMQLEEVAcGlwxNi4iFpllQW9QlKQewaAgipSSbamDgdUPJE5LFTQtBCi5Q7E3Zt9+MZ8ycoSgS4OhOuhAOt/KPomzp6ZKyuWoBR3ZRcNTKkNzELmBCkgFSmBWfeJfMA7u4NtYY6LQvUiz5rhMUSCDq1dfykacrF5SEktlGmr6x2q5UtTOo0JtlFcwUbJ3pF4rTtkyVO6iHUF0ypqHayBvNI1LTb9A5JHLSMUhRUFEGlxQji8ewswFObrCSFMBoRv4x2WysLLw5KpayCX+PeGLFIBFIAbPk9aJuYZgX95IBYvXsueL1OsZ4mG9HOYualkKBCwXcEbrgF4qTlABkmxLHybjHZz8FKWSSq5NApNHILAEdkUFA0VpmxsOqhXxopA/6YVpNA5o44TlJKgXIo/DfDkTwq5IuxjpRsLCgqOZTqZ+2nQghuzSohidk4dJcLU7v7yP9Ma2MLRyOYsTom4fjpvicZjMoSRqLv3GOsGxsOyhmUygAe0mwIIbs8BWGzdmSFBitXvBdFIBcDKKhLimlo0o5Kzi5GNUo9kOYlW0S9cyT6/eOulbDwwCu2ohV3Une9DlcW0MFM2BhlJCStTJdu2nVtcr6Q7YgcYraZ0ducEray6Gj1Fo7BXRzCm81dLf2g+qYH/dPB/Or/wCQf6IqRHIHaK2YE8/1aCOOUwcx2S+i+GVXOqpf3xr/AIeMGeieH+ZdP5kgf/VouhONl45ZIDuI9HZJ6IYcfGulffT/AKY9GaQnOezK+UeUR7Mfk8h9oWhCuPP0ghKW9H5OG9Y7bUcSeoPyjvaJOHLe6PLlupHurWTubc1Yg5xd/wA3Q7SJ9nO5P53QPsym90fndBBCtAX3Zh94jql3r4g/WKgPezH5R5RKsMflH53RORWo5V/WC6pYIe3nXvYw0FgezEiw/OMe6g6oDeUMVIXVn8vOGDDzGrTwiorEmQT8I7onqD8lecH1Ex7kj+nleCTIms9+6KisX7Kr5W8Y8cOr5B5mHdRMAfl3WMClEz8tDRWCMMq+Qef3iPZT8g8TDUlVnry/G/WDRmoH8YqCxCMKo/APP7ww4M2y+sG6wf38YYVKpVNeBH3iotxVGEU3u+v3ghhCPgi2FU0PjE9b3eMVFuKwwSvlHiYk4M/L3v8ArD89aMN7P3QQ4Kox7+5oqKyt7EfljycCr5axaMwg1ZqtEpW497lb7RUNlUYJWg/PGDTgVfL+axZzkXBPhTyhiFmh15j6QUNiMPsxSlZQAP6iBbv46QW1dlqkS0TChnWEVSpg4JBIyvlpo/qwbQwQmpyrCVDkHBOoOh4wzYsn2cFKcigfnQC1N4AIjhqx1W1tdfv77O+lLTS/Iq9Hej+IUguhSjmVlykLBRZJSR8G525CN5PQyaySQAVabue7lFjBdIZ0pOVPVtuShn0315w9XSnEE3RoWy/rGoqaVMpy03JtFGZ0RmJDtflQavFfF9G5qCHALi6ajlvHhGsek046oblz0eBV0kmkf+Wdap87xr8jD2GFM2OsCqDz3brQs7PIukgRuK20sv2ZfNr9zwWH2ypNQiVXelz60h7wZ6yYHsHA3597QRwnDyjoV7aKqmVhnf8A4QO/jxhw27MqAmQHGU/2QtZr2guWBqOTmRhau3l+kEjBfy97frG+vaK1BIKJDJDB5ZoNPihYxKvkkb/7tR/66xW8FSyYqsMG93XcfQRIwoPwta4PoTGrLUp7Sj/7Z7/ijwd7yhwyefvPFbwVLJjqw6E1Ulgm5yqLC7slye4GEZULdUmchYdglMsg6tmXMU/gi5FRWOjSCzNLPNJB8j6RTTs5KVFaSlCyXzJSATzN4zLc/B0g4xfasjYvRbEqBzykJculiBQ72JGYF3qX03Dcl9BjdSkh/l7R9BGVL9oSSUz5mtKFq6OCYhS8S9MXOB4ZfqnujK3pUalLTk7ovL6LBBGbNq9NNNNYqztg0CkpNqg036mmkOl4meAyp6lfzKKgeRCFANDRtGaAHmAtqSruutvKNJyMPYZKdmu4CFcWAeGSdkrU4EpZIamWtXawjYl7VUDo7ANnWH4tmuYL/bEyrFNGbtLLc3XaG5YCo5MhOyJhDplTCN6Uli16gXiDslYB/s5n+QizO9I0Bj5wusG93Dd4VXviRiZpP963AKW3Gjxm5YFKOTLmYUj4VeH494koOifJvCNCctSvfXmrYrWK8goRUnSkqtlcaFSzrxUfKK3gqWRJw9WavIR5WHejV5esGnCpNWR4lqPuVDfZZVymWd1Va7i8NvBUisMMHBvviThBb1/QQfskpwAAyaa+BdLFt+kTh9mSUuoC9PebnYQW8FSFexp1o28CsSrDJsK8GB8ItdQgAsA/MG/NMCcJL0ZhoEo4ihyPFbGkI9mG8OdG77G8ehq8HLaoBbgk/wDRx7o9FbKkcomWlwFKIbx8GtEmSl6Z7bqfcwvr1Zkh/mPgaQAmqJUSo3OpalqWjtZxosolpNXNKVDfS8QrChnBIB/lH2jPTiVlS+0aEgfm/jDJeIVkBertYfah43isqLcmQNVF+4+loNMjc/OM9eIWA+Yu14rIxazQqLPpT0i3FsZrplitfIF+9oXlDntVGgEUJk0satTSgtqBeIVMLoD0Lfbuh3BsNPsvuAbQV8IMqAspJelad1bxh4ieqldToN8GuarNlctls8Zcx2G3LxKXNu4Foape4oe1QPR7RhI5DU2HOGFRADUv9Y0pBtNaZNZ6y33AD70gCtOpTTRh+0ZqA5IJPiYdIQCK6BXK50isNpdM8NdD7mAO/UVjysVWuX/Kw9PSMzE9gpCaBTk90V8FOUoqzF8pYeXjeByp0Khas204w/ysNCn0asF7cxsPAE+VvHWFmUAza3rCAgFClG6ag7o12CSL4x25IAFKsB9YKZjQLhDFjVvKKq5YCMwvSvfAzEsktozRWVIsHGpNg5NiMo9dIaMRqEjvIt6XijLLiu/dvZ4ZNGmmb6PFZUi2NoIvl4h2q3KGox0s0AH27/CKhSAH4c9CYbKlgqytRtKbt3OAuhszFJawodyTzZjSC9vQKM5tRI+te6FqwyXFLhuFntaFow6VKILsl2YkNTeC8Fj0W/akKAPu8wOFmekNTiEmgHk/5eElASaOHd6nefOkQpICwAAxBJBD68YhosKnAjQNoBp3JtCuve/cAkV8g9/1gcPLDlg3Luh6pKaFr8eEQApnJJ//ADHrSPLxCRR0h/5R/qtC1IBJcPb6Qhcw1/Py0AllOJAFg/FI72Y0iF4oGgbwH3ipiZhdYowfQaZW04mLU9Iy94DihamoiKguuCQ5ZjqUhu9heJTiAagAh6M1fOKOH7SSTuUd1uUHJ93vI/N8FjRbmTk3NO5mPPND5VXZ/Nj+c4TMV2inTKC3F2iVyw7MGP5Td3QkaPVBnymnOBTKST2kFtz0ipiphSkkE/DrS7WNICQslDkl3VYtrwgGjQ9lRWjAv8R5eMSjBivZPiS3jGdJnKdXaNGavdXf3w8rKkjNW3oPvEI4YcOKK7yW9bwK8KHFFdz/AEEBKmqK2JP4Yfi1ZUqal9OcQFY4EPdZc6kHlQjhDJWzD2i6zuGYa8cvlR61DRXmTTmSnQhWnHfeHYhIpQFgGerOz3gd+hVLtj07LUQ7zGJISoAEFiLABz2XuRoKkxK9lEVAX7pqRQK+VwnIRapIerAlhFTDHMMxCSSWJKRavCLOAQkpz5UZhqEpB8hGHuydE414HI2QpYS0xJd83ZJymhbs1DhQYWvWoeF7HWEjKpD3OehyqDAAJFgQocW3QzKDerPeuvG54xK5KWT2U3+UfaCpZG4YK42XMJSldSQaBLksCWDirtd9eBY5WzJhDJCUj5SHN2PaCQCQdNHD3i4jDIYjKGNw1DzGsNlYVDe4nT4RF2VRKc/ZClE5VJINQzns3T8J0p+kLxGzlIyuwSwIZJ0uWZxUtTcYuzcHLJPYT4RWwymUpIYAZWAAF6mL8sk9uBUvBnICofExGUW7DMLucyiN+QgQMvZNUpAdRKnUxyhix+CozBVQS4ynWmhMYArYZgkkFg9n3cIKXhkKScyUmguN1ou8ituDPVgmAISokgE0JJBCVbqB1EVpQbwIJGEUSxLNSoNHoa5WLPfXQljFqRLT8o8B+axaRh0G6U+Ag7L8WY0/BkKZ0qZ7BnszOA3OPRrBADtSulB4R6NWDR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60425"/>
            <a:ext cx="7924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87" y="3505200"/>
            <a:ext cx="52731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7166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Volume comparison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79961" y="2421523"/>
            <a:ext cx="3432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Nuclear volume= </a:t>
            </a:r>
          </a:p>
          <a:p>
            <a:r>
              <a:rPr lang="en-US" sz="3200" dirty="0" smtClean="0"/>
              <a:t>1 pea (~0.065 cm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805969"/>
            <a:ext cx="5867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Electron cloud volume ~ volume of water in Honeoye Lake, NY </a:t>
            </a:r>
            <a:r>
              <a:rPr lang="en-US" sz="4000" b="1" dirty="0" smtClean="0">
                <a:solidFill>
                  <a:srgbClr val="FF0000"/>
                </a:solidFill>
              </a:rPr>
              <a:t>(10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15</a:t>
            </a:r>
            <a:r>
              <a:rPr lang="en-US" sz="4000" b="1" dirty="0" smtClean="0">
                <a:solidFill>
                  <a:srgbClr val="FF0000"/>
                </a:solidFill>
              </a:rPr>
              <a:t> times pea volume)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96607"/>
            <a:ext cx="8915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electron cloud volume is 10</a:t>
            </a:r>
            <a:r>
              <a:rPr lang="en-US" sz="3200" b="1" baseline="30000" dirty="0" smtClean="0"/>
              <a:t>15</a:t>
            </a:r>
            <a:r>
              <a:rPr lang="en-US" sz="3200" b="1" dirty="0" smtClean="0"/>
              <a:t> times  bigger than the nuclear volume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561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57300" y="1657350"/>
            <a:ext cx="4845465" cy="2158881"/>
          </a:xfrm>
          <a:custGeom>
            <a:avLst/>
            <a:gdLst>
              <a:gd name="connsiteX0" fmla="*/ 0 w 6460620"/>
              <a:gd name="connsiteY0" fmla="*/ 1382994 h 3183308"/>
              <a:gd name="connsiteX1" fmla="*/ 837488 w 6460620"/>
              <a:gd name="connsiteY1" fmla="*/ 254950 h 3183308"/>
              <a:gd name="connsiteX2" fmla="*/ 1914258 w 6460620"/>
              <a:gd name="connsiteY2" fmla="*/ 2912692 h 3183308"/>
              <a:gd name="connsiteX3" fmla="*/ 2931207 w 6460620"/>
              <a:gd name="connsiteY3" fmla="*/ 1425723 h 3183308"/>
              <a:gd name="connsiteX4" fmla="*/ 3555050 w 6460620"/>
              <a:gd name="connsiteY4" fmla="*/ 229312 h 3183308"/>
              <a:gd name="connsiteX5" fmla="*/ 4469450 w 6460620"/>
              <a:gd name="connsiteY5" fmla="*/ 1921380 h 3183308"/>
              <a:gd name="connsiteX6" fmla="*/ 5332576 w 6460620"/>
              <a:gd name="connsiteY6" fmla="*/ 3023787 h 3183308"/>
              <a:gd name="connsiteX7" fmla="*/ 6460620 w 6460620"/>
              <a:gd name="connsiteY7" fmla="*/ 964251 h 31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0620" h="3183308">
                <a:moveTo>
                  <a:pt x="0" y="1382994"/>
                </a:moveTo>
                <a:cubicBezTo>
                  <a:pt x="259222" y="691497"/>
                  <a:pt x="518445" y="0"/>
                  <a:pt x="837488" y="254950"/>
                </a:cubicBezTo>
                <a:cubicBezTo>
                  <a:pt x="1156531" y="509900"/>
                  <a:pt x="1565305" y="2717563"/>
                  <a:pt x="1914258" y="2912692"/>
                </a:cubicBezTo>
                <a:cubicBezTo>
                  <a:pt x="2263211" y="3107821"/>
                  <a:pt x="2657742" y="1872953"/>
                  <a:pt x="2931207" y="1425723"/>
                </a:cubicBezTo>
                <a:cubicBezTo>
                  <a:pt x="3204672" y="978493"/>
                  <a:pt x="3298676" y="146703"/>
                  <a:pt x="3555050" y="229312"/>
                </a:cubicBezTo>
                <a:cubicBezTo>
                  <a:pt x="3811424" y="311921"/>
                  <a:pt x="4173196" y="1455634"/>
                  <a:pt x="4469450" y="1921380"/>
                </a:cubicBezTo>
                <a:cubicBezTo>
                  <a:pt x="4765704" y="2387126"/>
                  <a:pt x="5000714" y="3183308"/>
                  <a:pt x="5332576" y="3023787"/>
                </a:cubicBezTo>
                <a:cubicBezTo>
                  <a:pt x="5664438" y="2864266"/>
                  <a:pt x="6460620" y="964251"/>
                  <a:pt x="6460620" y="964251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29698" name="Picture 2" descr="http://www.dizpins.com/pinventory/images/dl_pirates/row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2400300"/>
            <a:ext cx="1971675" cy="2371725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885951" y="4400551"/>
            <a:ext cx="2457449" cy="57150"/>
          </a:xfrm>
          <a:custGeom>
            <a:avLst/>
            <a:gdLst>
              <a:gd name="connsiteX0" fmla="*/ 0 w 3349951"/>
              <a:gd name="connsiteY0" fmla="*/ 95428 h 233585"/>
              <a:gd name="connsiteX1" fmla="*/ 59821 w 3349951"/>
              <a:gd name="connsiteY1" fmla="*/ 1424 h 233585"/>
              <a:gd name="connsiteX2" fmla="*/ 128187 w 3349951"/>
              <a:gd name="connsiteY2" fmla="*/ 86882 h 233585"/>
              <a:gd name="connsiteX3" fmla="*/ 213645 w 3349951"/>
              <a:gd name="connsiteY3" fmla="*/ 35608 h 233585"/>
              <a:gd name="connsiteX4" fmla="*/ 273465 w 3349951"/>
              <a:gd name="connsiteY4" fmla="*/ 95428 h 233585"/>
              <a:gd name="connsiteX5" fmla="*/ 341832 w 3349951"/>
              <a:gd name="connsiteY5" fmla="*/ 35608 h 233585"/>
              <a:gd name="connsiteX6" fmla="*/ 452927 w 3349951"/>
              <a:gd name="connsiteY6" fmla="*/ 121066 h 233585"/>
              <a:gd name="connsiteX7" fmla="*/ 521294 w 3349951"/>
              <a:gd name="connsiteY7" fmla="*/ 52699 h 233585"/>
              <a:gd name="connsiteX8" fmla="*/ 598206 w 3349951"/>
              <a:gd name="connsiteY8" fmla="*/ 112520 h 233585"/>
              <a:gd name="connsiteX9" fmla="*/ 692209 w 3349951"/>
              <a:gd name="connsiteY9" fmla="*/ 35608 h 233585"/>
              <a:gd name="connsiteX10" fmla="*/ 769122 w 3349951"/>
              <a:gd name="connsiteY10" fmla="*/ 103974 h 233585"/>
              <a:gd name="connsiteX11" fmla="*/ 871671 w 3349951"/>
              <a:gd name="connsiteY11" fmla="*/ 61245 h 233585"/>
              <a:gd name="connsiteX12" fmla="*/ 991312 w 3349951"/>
              <a:gd name="connsiteY12" fmla="*/ 121066 h 233585"/>
              <a:gd name="connsiteX13" fmla="*/ 1051133 w 3349951"/>
              <a:gd name="connsiteY13" fmla="*/ 61245 h 233585"/>
              <a:gd name="connsiteX14" fmla="*/ 1110953 w 3349951"/>
              <a:gd name="connsiteY14" fmla="*/ 129611 h 233585"/>
              <a:gd name="connsiteX15" fmla="*/ 1247686 w 3349951"/>
              <a:gd name="connsiteY15" fmla="*/ 78337 h 233585"/>
              <a:gd name="connsiteX16" fmla="*/ 1350236 w 3349951"/>
              <a:gd name="connsiteY16" fmla="*/ 146703 h 233585"/>
              <a:gd name="connsiteX17" fmla="*/ 1427148 w 3349951"/>
              <a:gd name="connsiteY17" fmla="*/ 95428 h 233585"/>
              <a:gd name="connsiteX18" fmla="*/ 1572426 w 3349951"/>
              <a:gd name="connsiteY18" fmla="*/ 172340 h 233585"/>
              <a:gd name="connsiteX19" fmla="*/ 1666430 w 3349951"/>
              <a:gd name="connsiteY19" fmla="*/ 95428 h 233585"/>
              <a:gd name="connsiteX20" fmla="*/ 1786071 w 3349951"/>
              <a:gd name="connsiteY20" fmla="*/ 180886 h 233585"/>
              <a:gd name="connsiteX21" fmla="*/ 1837346 w 3349951"/>
              <a:gd name="connsiteY21" fmla="*/ 129611 h 233585"/>
              <a:gd name="connsiteX22" fmla="*/ 1914258 w 3349951"/>
              <a:gd name="connsiteY22" fmla="*/ 189432 h 233585"/>
              <a:gd name="connsiteX23" fmla="*/ 1999716 w 3349951"/>
              <a:gd name="connsiteY23" fmla="*/ 112520 h 233585"/>
              <a:gd name="connsiteX24" fmla="*/ 2093720 w 3349951"/>
              <a:gd name="connsiteY24" fmla="*/ 197978 h 233585"/>
              <a:gd name="connsiteX25" fmla="*/ 2221907 w 3349951"/>
              <a:gd name="connsiteY25" fmla="*/ 138157 h 233585"/>
              <a:gd name="connsiteX26" fmla="*/ 2307365 w 3349951"/>
              <a:gd name="connsiteY26" fmla="*/ 206523 h 233585"/>
              <a:gd name="connsiteX27" fmla="*/ 2367185 w 3349951"/>
              <a:gd name="connsiteY27" fmla="*/ 146703 h 233585"/>
              <a:gd name="connsiteX28" fmla="*/ 2469735 w 3349951"/>
              <a:gd name="connsiteY28" fmla="*/ 223615 h 233585"/>
              <a:gd name="connsiteX29" fmla="*/ 3349951 w 3349951"/>
              <a:gd name="connsiteY29" fmla="*/ 206523 h 233585"/>
              <a:gd name="connsiteX30" fmla="*/ 3349951 w 3349951"/>
              <a:gd name="connsiteY30" fmla="*/ 206523 h 23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49951" h="233585">
                <a:moveTo>
                  <a:pt x="0" y="95428"/>
                </a:moveTo>
                <a:cubicBezTo>
                  <a:pt x="19228" y="49138"/>
                  <a:pt x="38457" y="2848"/>
                  <a:pt x="59821" y="1424"/>
                </a:cubicBezTo>
                <a:cubicBezTo>
                  <a:pt x="81186" y="0"/>
                  <a:pt x="102550" y="81185"/>
                  <a:pt x="128187" y="86882"/>
                </a:cubicBezTo>
                <a:cubicBezTo>
                  <a:pt x="153824" y="92579"/>
                  <a:pt x="189432" y="34184"/>
                  <a:pt x="213645" y="35608"/>
                </a:cubicBezTo>
                <a:cubicBezTo>
                  <a:pt x="237858" y="37032"/>
                  <a:pt x="252101" y="95428"/>
                  <a:pt x="273465" y="95428"/>
                </a:cubicBezTo>
                <a:cubicBezTo>
                  <a:pt x="294829" y="95428"/>
                  <a:pt x="311922" y="31335"/>
                  <a:pt x="341832" y="35608"/>
                </a:cubicBezTo>
                <a:cubicBezTo>
                  <a:pt x="371742" y="39881"/>
                  <a:pt x="423017" y="118217"/>
                  <a:pt x="452927" y="121066"/>
                </a:cubicBezTo>
                <a:cubicBezTo>
                  <a:pt x="482837" y="123915"/>
                  <a:pt x="497081" y="54123"/>
                  <a:pt x="521294" y="52699"/>
                </a:cubicBezTo>
                <a:cubicBezTo>
                  <a:pt x="545507" y="51275"/>
                  <a:pt x="569720" y="115369"/>
                  <a:pt x="598206" y="112520"/>
                </a:cubicBezTo>
                <a:cubicBezTo>
                  <a:pt x="626692" y="109672"/>
                  <a:pt x="663723" y="37032"/>
                  <a:pt x="692209" y="35608"/>
                </a:cubicBezTo>
                <a:cubicBezTo>
                  <a:pt x="720695" y="34184"/>
                  <a:pt x="739212" y="99701"/>
                  <a:pt x="769122" y="103974"/>
                </a:cubicBezTo>
                <a:cubicBezTo>
                  <a:pt x="799032" y="108247"/>
                  <a:pt x="834639" y="58396"/>
                  <a:pt x="871671" y="61245"/>
                </a:cubicBezTo>
                <a:cubicBezTo>
                  <a:pt x="908703" y="64094"/>
                  <a:pt x="961402" y="121066"/>
                  <a:pt x="991312" y="121066"/>
                </a:cubicBezTo>
                <a:cubicBezTo>
                  <a:pt x="1021222" y="121066"/>
                  <a:pt x="1031193" y="59821"/>
                  <a:pt x="1051133" y="61245"/>
                </a:cubicBezTo>
                <a:cubicBezTo>
                  <a:pt x="1071073" y="62669"/>
                  <a:pt x="1078194" y="126762"/>
                  <a:pt x="1110953" y="129611"/>
                </a:cubicBezTo>
                <a:cubicBezTo>
                  <a:pt x="1143712" y="132460"/>
                  <a:pt x="1207806" y="75488"/>
                  <a:pt x="1247686" y="78337"/>
                </a:cubicBezTo>
                <a:cubicBezTo>
                  <a:pt x="1287566" y="81186"/>
                  <a:pt x="1320326" y="143854"/>
                  <a:pt x="1350236" y="146703"/>
                </a:cubicBezTo>
                <a:cubicBezTo>
                  <a:pt x="1380146" y="149552"/>
                  <a:pt x="1390116" y="91155"/>
                  <a:pt x="1427148" y="95428"/>
                </a:cubicBezTo>
                <a:cubicBezTo>
                  <a:pt x="1464180" y="99701"/>
                  <a:pt x="1532546" y="172340"/>
                  <a:pt x="1572426" y="172340"/>
                </a:cubicBezTo>
                <a:cubicBezTo>
                  <a:pt x="1612306" y="172340"/>
                  <a:pt x="1630823" y="94004"/>
                  <a:pt x="1666430" y="95428"/>
                </a:cubicBezTo>
                <a:cubicBezTo>
                  <a:pt x="1702037" y="96852"/>
                  <a:pt x="1757585" y="175189"/>
                  <a:pt x="1786071" y="180886"/>
                </a:cubicBezTo>
                <a:cubicBezTo>
                  <a:pt x="1814557" y="186583"/>
                  <a:pt x="1815982" y="128187"/>
                  <a:pt x="1837346" y="129611"/>
                </a:cubicBezTo>
                <a:cubicBezTo>
                  <a:pt x="1858711" y="131035"/>
                  <a:pt x="1887196" y="192280"/>
                  <a:pt x="1914258" y="189432"/>
                </a:cubicBezTo>
                <a:cubicBezTo>
                  <a:pt x="1941320" y="186584"/>
                  <a:pt x="1969806" y="111096"/>
                  <a:pt x="1999716" y="112520"/>
                </a:cubicBezTo>
                <a:cubicBezTo>
                  <a:pt x="2029626" y="113944"/>
                  <a:pt x="2056688" y="193705"/>
                  <a:pt x="2093720" y="197978"/>
                </a:cubicBezTo>
                <a:cubicBezTo>
                  <a:pt x="2130752" y="202251"/>
                  <a:pt x="2186300" y="136733"/>
                  <a:pt x="2221907" y="138157"/>
                </a:cubicBezTo>
                <a:cubicBezTo>
                  <a:pt x="2257514" y="139581"/>
                  <a:pt x="2283152" y="205099"/>
                  <a:pt x="2307365" y="206523"/>
                </a:cubicBezTo>
                <a:cubicBezTo>
                  <a:pt x="2331578" y="207947"/>
                  <a:pt x="2340123" y="143854"/>
                  <a:pt x="2367185" y="146703"/>
                </a:cubicBezTo>
                <a:cubicBezTo>
                  <a:pt x="2394247" y="149552"/>
                  <a:pt x="2305941" y="213645"/>
                  <a:pt x="2469735" y="223615"/>
                </a:cubicBezTo>
                <a:cubicBezTo>
                  <a:pt x="2633529" y="233585"/>
                  <a:pt x="3349951" y="206523"/>
                  <a:pt x="3349951" y="206523"/>
                </a:cubicBezTo>
                <a:lnTo>
                  <a:pt x="3349951" y="206523"/>
                </a:lnTo>
              </a:path>
            </a:pathLst>
          </a:custGeom>
          <a:ln w="349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TextBox 4"/>
          <p:cNvSpPr txBox="1"/>
          <p:nvPr/>
        </p:nvSpPr>
        <p:spPr>
          <a:xfrm>
            <a:off x="1771650" y="4572001"/>
            <a:ext cx="302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Low amplitude (A)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high frequency (f)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3257551"/>
            <a:ext cx="474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High amplitude (A)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Low frequency (f)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7300" y="941770"/>
            <a:ext cx="6743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According to `common’ sense, which wave capsizes Mickey and the gang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0700" y="4572001"/>
            <a:ext cx="24003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Let Mickey and friends be electrons in a metal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71800" y="2800350"/>
            <a:ext cx="2457450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43200" y="4343400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84596" y="1399350"/>
            <a:ext cx="4731165" cy="574772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637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11" grpId="0"/>
      <p:bldP spid="15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57300" y="1657350"/>
            <a:ext cx="4845465" cy="2158881"/>
          </a:xfrm>
          <a:custGeom>
            <a:avLst/>
            <a:gdLst>
              <a:gd name="connsiteX0" fmla="*/ 0 w 6460620"/>
              <a:gd name="connsiteY0" fmla="*/ 1382994 h 3183308"/>
              <a:gd name="connsiteX1" fmla="*/ 837488 w 6460620"/>
              <a:gd name="connsiteY1" fmla="*/ 254950 h 3183308"/>
              <a:gd name="connsiteX2" fmla="*/ 1914258 w 6460620"/>
              <a:gd name="connsiteY2" fmla="*/ 2912692 h 3183308"/>
              <a:gd name="connsiteX3" fmla="*/ 2931207 w 6460620"/>
              <a:gd name="connsiteY3" fmla="*/ 1425723 h 3183308"/>
              <a:gd name="connsiteX4" fmla="*/ 3555050 w 6460620"/>
              <a:gd name="connsiteY4" fmla="*/ 229312 h 3183308"/>
              <a:gd name="connsiteX5" fmla="*/ 4469450 w 6460620"/>
              <a:gd name="connsiteY5" fmla="*/ 1921380 h 3183308"/>
              <a:gd name="connsiteX6" fmla="*/ 5332576 w 6460620"/>
              <a:gd name="connsiteY6" fmla="*/ 3023787 h 3183308"/>
              <a:gd name="connsiteX7" fmla="*/ 6460620 w 6460620"/>
              <a:gd name="connsiteY7" fmla="*/ 964251 h 31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0620" h="3183308">
                <a:moveTo>
                  <a:pt x="0" y="1382994"/>
                </a:moveTo>
                <a:cubicBezTo>
                  <a:pt x="259222" y="691497"/>
                  <a:pt x="518445" y="0"/>
                  <a:pt x="837488" y="254950"/>
                </a:cubicBezTo>
                <a:cubicBezTo>
                  <a:pt x="1156531" y="509900"/>
                  <a:pt x="1565305" y="2717563"/>
                  <a:pt x="1914258" y="2912692"/>
                </a:cubicBezTo>
                <a:cubicBezTo>
                  <a:pt x="2263211" y="3107821"/>
                  <a:pt x="2657742" y="1872953"/>
                  <a:pt x="2931207" y="1425723"/>
                </a:cubicBezTo>
                <a:cubicBezTo>
                  <a:pt x="3204672" y="978493"/>
                  <a:pt x="3298676" y="146703"/>
                  <a:pt x="3555050" y="229312"/>
                </a:cubicBezTo>
                <a:cubicBezTo>
                  <a:pt x="3811424" y="311921"/>
                  <a:pt x="4173196" y="1455634"/>
                  <a:pt x="4469450" y="1921380"/>
                </a:cubicBezTo>
                <a:cubicBezTo>
                  <a:pt x="4765704" y="2387126"/>
                  <a:pt x="5000714" y="3183308"/>
                  <a:pt x="5332576" y="3023787"/>
                </a:cubicBezTo>
                <a:cubicBezTo>
                  <a:pt x="5664438" y="2864266"/>
                  <a:pt x="6460620" y="964251"/>
                  <a:pt x="6460620" y="964251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29698" name="Picture 2" descr="http://www.dizpins.com/pinventory/images/dl_pirates/row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2400300"/>
            <a:ext cx="1971675" cy="2371725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885951" y="4400551"/>
            <a:ext cx="2457449" cy="57150"/>
          </a:xfrm>
          <a:custGeom>
            <a:avLst/>
            <a:gdLst>
              <a:gd name="connsiteX0" fmla="*/ 0 w 3349951"/>
              <a:gd name="connsiteY0" fmla="*/ 95428 h 233585"/>
              <a:gd name="connsiteX1" fmla="*/ 59821 w 3349951"/>
              <a:gd name="connsiteY1" fmla="*/ 1424 h 233585"/>
              <a:gd name="connsiteX2" fmla="*/ 128187 w 3349951"/>
              <a:gd name="connsiteY2" fmla="*/ 86882 h 233585"/>
              <a:gd name="connsiteX3" fmla="*/ 213645 w 3349951"/>
              <a:gd name="connsiteY3" fmla="*/ 35608 h 233585"/>
              <a:gd name="connsiteX4" fmla="*/ 273465 w 3349951"/>
              <a:gd name="connsiteY4" fmla="*/ 95428 h 233585"/>
              <a:gd name="connsiteX5" fmla="*/ 341832 w 3349951"/>
              <a:gd name="connsiteY5" fmla="*/ 35608 h 233585"/>
              <a:gd name="connsiteX6" fmla="*/ 452927 w 3349951"/>
              <a:gd name="connsiteY6" fmla="*/ 121066 h 233585"/>
              <a:gd name="connsiteX7" fmla="*/ 521294 w 3349951"/>
              <a:gd name="connsiteY7" fmla="*/ 52699 h 233585"/>
              <a:gd name="connsiteX8" fmla="*/ 598206 w 3349951"/>
              <a:gd name="connsiteY8" fmla="*/ 112520 h 233585"/>
              <a:gd name="connsiteX9" fmla="*/ 692209 w 3349951"/>
              <a:gd name="connsiteY9" fmla="*/ 35608 h 233585"/>
              <a:gd name="connsiteX10" fmla="*/ 769122 w 3349951"/>
              <a:gd name="connsiteY10" fmla="*/ 103974 h 233585"/>
              <a:gd name="connsiteX11" fmla="*/ 871671 w 3349951"/>
              <a:gd name="connsiteY11" fmla="*/ 61245 h 233585"/>
              <a:gd name="connsiteX12" fmla="*/ 991312 w 3349951"/>
              <a:gd name="connsiteY12" fmla="*/ 121066 h 233585"/>
              <a:gd name="connsiteX13" fmla="*/ 1051133 w 3349951"/>
              <a:gd name="connsiteY13" fmla="*/ 61245 h 233585"/>
              <a:gd name="connsiteX14" fmla="*/ 1110953 w 3349951"/>
              <a:gd name="connsiteY14" fmla="*/ 129611 h 233585"/>
              <a:gd name="connsiteX15" fmla="*/ 1247686 w 3349951"/>
              <a:gd name="connsiteY15" fmla="*/ 78337 h 233585"/>
              <a:gd name="connsiteX16" fmla="*/ 1350236 w 3349951"/>
              <a:gd name="connsiteY16" fmla="*/ 146703 h 233585"/>
              <a:gd name="connsiteX17" fmla="*/ 1427148 w 3349951"/>
              <a:gd name="connsiteY17" fmla="*/ 95428 h 233585"/>
              <a:gd name="connsiteX18" fmla="*/ 1572426 w 3349951"/>
              <a:gd name="connsiteY18" fmla="*/ 172340 h 233585"/>
              <a:gd name="connsiteX19" fmla="*/ 1666430 w 3349951"/>
              <a:gd name="connsiteY19" fmla="*/ 95428 h 233585"/>
              <a:gd name="connsiteX20" fmla="*/ 1786071 w 3349951"/>
              <a:gd name="connsiteY20" fmla="*/ 180886 h 233585"/>
              <a:gd name="connsiteX21" fmla="*/ 1837346 w 3349951"/>
              <a:gd name="connsiteY21" fmla="*/ 129611 h 233585"/>
              <a:gd name="connsiteX22" fmla="*/ 1914258 w 3349951"/>
              <a:gd name="connsiteY22" fmla="*/ 189432 h 233585"/>
              <a:gd name="connsiteX23" fmla="*/ 1999716 w 3349951"/>
              <a:gd name="connsiteY23" fmla="*/ 112520 h 233585"/>
              <a:gd name="connsiteX24" fmla="*/ 2093720 w 3349951"/>
              <a:gd name="connsiteY24" fmla="*/ 197978 h 233585"/>
              <a:gd name="connsiteX25" fmla="*/ 2221907 w 3349951"/>
              <a:gd name="connsiteY25" fmla="*/ 138157 h 233585"/>
              <a:gd name="connsiteX26" fmla="*/ 2307365 w 3349951"/>
              <a:gd name="connsiteY26" fmla="*/ 206523 h 233585"/>
              <a:gd name="connsiteX27" fmla="*/ 2367185 w 3349951"/>
              <a:gd name="connsiteY27" fmla="*/ 146703 h 233585"/>
              <a:gd name="connsiteX28" fmla="*/ 2469735 w 3349951"/>
              <a:gd name="connsiteY28" fmla="*/ 223615 h 233585"/>
              <a:gd name="connsiteX29" fmla="*/ 3349951 w 3349951"/>
              <a:gd name="connsiteY29" fmla="*/ 206523 h 233585"/>
              <a:gd name="connsiteX30" fmla="*/ 3349951 w 3349951"/>
              <a:gd name="connsiteY30" fmla="*/ 206523 h 23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49951" h="233585">
                <a:moveTo>
                  <a:pt x="0" y="95428"/>
                </a:moveTo>
                <a:cubicBezTo>
                  <a:pt x="19228" y="49138"/>
                  <a:pt x="38457" y="2848"/>
                  <a:pt x="59821" y="1424"/>
                </a:cubicBezTo>
                <a:cubicBezTo>
                  <a:pt x="81186" y="0"/>
                  <a:pt x="102550" y="81185"/>
                  <a:pt x="128187" y="86882"/>
                </a:cubicBezTo>
                <a:cubicBezTo>
                  <a:pt x="153824" y="92579"/>
                  <a:pt x="189432" y="34184"/>
                  <a:pt x="213645" y="35608"/>
                </a:cubicBezTo>
                <a:cubicBezTo>
                  <a:pt x="237858" y="37032"/>
                  <a:pt x="252101" y="95428"/>
                  <a:pt x="273465" y="95428"/>
                </a:cubicBezTo>
                <a:cubicBezTo>
                  <a:pt x="294829" y="95428"/>
                  <a:pt x="311922" y="31335"/>
                  <a:pt x="341832" y="35608"/>
                </a:cubicBezTo>
                <a:cubicBezTo>
                  <a:pt x="371742" y="39881"/>
                  <a:pt x="423017" y="118217"/>
                  <a:pt x="452927" y="121066"/>
                </a:cubicBezTo>
                <a:cubicBezTo>
                  <a:pt x="482837" y="123915"/>
                  <a:pt x="497081" y="54123"/>
                  <a:pt x="521294" y="52699"/>
                </a:cubicBezTo>
                <a:cubicBezTo>
                  <a:pt x="545507" y="51275"/>
                  <a:pt x="569720" y="115369"/>
                  <a:pt x="598206" y="112520"/>
                </a:cubicBezTo>
                <a:cubicBezTo>
                  <a:pt x="626692" y="109672"/>
                  <a:pt x="663723" y="37032"/>
                  <a:pt x="692209" y="35608"/>
                </a:cubicBezTo>
                <a:cubicBezTo>
                  <a:pt x="720695" y="34184"/>
                  <a:pt x="739212" y="99701"/>
                  <a:pt x="769122" y="103974"/>
                </a:cubicBezTo>
                <a:cubicBezTo>
                  <a:pt x="799032" y="108247"/>
                  <a:pt x="834639" y="58396"/>
                  <a:pt x="871671" y="61245"/>
                </a:cubicBezTo>
                <a:cubicBezTo>
                  <a:pt x="908703" y="64094"/>
                  <a:pt x="961402" y="121066"/>
                  <a:pt x="991312" y="121066"/>
                </a:cubicBezTo>
                <a:cubicBezTo>
                  <a:pt x="1021222" y="121066"/>
                  <a:pt x="1031193" y="59821"/>
                  <a:pt x="1051133" y="61245"/>
                </a:cubicBezTo>
                <a:cubicBezTo>
                  <a:pt x="1071073" y="62669"/>
                  <a:pt x="1078194" y="126762"/>
                  <a:pt x="1110953" y="129611"/>
                </a:cubicBezTo>
                <a:cubicBezTo>
                  <a:pt x="1143712" y="132460"/>
                  <a:pt x="1207806" y="75488"/>
                  <a:pt x="1247686" y="78337"/>
                </a:cubicBezTo>
                <a:cubicBezTo>
                  <a:pt x="1287566" y="81186"/>
                  <a:pt x="1320326" y="143854"/>
                  <a:pt x="1350236" y="146703"/>
                </a:cubicBezTo>
                <a:cubicBezTo>
                  <a:pt x="1380146" y="149552"/>
                  <a:pt x="1390116" y="91155"/>
                  <a:pt x="1427148" y="95428"/>
                </a:cubicBezTo>
                <a:cubicBezTo>
                  <a:pt x="1464180" y="99701"/>
                  <a:pt x="1532546" y="172340"/>
                  <a:pt x="1572426" y="172340"/>
                </a:cubicBezTo>
                <a:cubicBezTo>
                  <a:pt x="1612306" y="172340"/>
                  <a:pt x="1630823" y="94004"/>
                  <a:pt x="1666430" y="95428"/>
                </a:cubicBezTo>
                <a:cubicBezTo>
                  <a:pt x="1702037" y="96852"/>
                  <a:pt x="1757585" y="175189"/>
                  <a:pt x="1786071" y="180886"/>
                </a:cubicBezTo>
                <a:cubicBezTo>
                  <a:pt x="1814557" y="186583"/>
                  <a:pt x="1815982" y="128187"/>
                  <a:pt x="1837346" y="129611"/>
                </a:cubicBezTo>
                <a:cubicBezTo>
                  <a:pt x="1858711" y="131035"/>
                  <a:pt x="1887196" y="192280"/>
                  <a:pt x="1914258" y="189432"/>
                </a:cubicBezTo>
                <a:cubicBezTo>
                  <a:pt x="1941320" y="186584"/>
                  <a:pt x="1969806" y="111096"/>
                  <a:pt x="1999716" y="112520"/>
                </a:cubicBezTo>
                <a:cubicBezTo>
                  <a:pt x="2029626" y="113944"/>
                  <a:pt x="2056688" y="193705"/>
                  <a:pt x="2093720" y="197978"/>
                </a:cubicBezTo>
                <a:cubicBezTo>
                  <a:pt x="2130752" y="202251"/>
                  <a:pt x="2186300" y="136733"/>
                  <a:pt x="2221907" y="138157"/>
                </a:cubicBezTo>
                <a:cubicBezTo>
                  <a:pt x="2257514" y="139581"/>
                  <a:pt x="2283152" y="205099"/>
                  <a:pt x="2307365" y="206523"/>
                </a:cubicBezTo>
                <a:cubicBezTo>
                  <a:pt x="2331578" y="207947"/>
                  <a:pt x="2340123" y="143854"/>
                  <a:pt x="2367185" y="146703"/>
                </a:cubicBezTo>
                <a:cubicBezTo>
                  <a:pt x="2394247" y="149552"/>
                  <a:pt x="2305941" y="213645"/>
                  <a:pt x="2469735" y="223615"/>
                </a:cubicBezTo>
                <a:cubicBezTo>
                  <a:pt x="2633529" y="233585"/>
                  <a:pt x="3349951" y="206523"/>
                  <a:pt x="3349951" y="206523"/>
                </a:cubicBezTo>
                <a:lnTo>
                  <a:pt x="3349951" y="206523"/>
                </a:lnTo>
              </a:path>
            </a:pathLst>
          </a:custGeom>
          <a:ln w="349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TextBox 4"/>
          <p:cNvSpPr txBox="1"/>
          <p:nvPr/>
        </p:nvSpPr>
        <p:spPr>
          <a:xfrm>
            <a:off x="1771650" y="4572001"/>
            <a:ext cx="302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Low amplitude (A)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high frequency (f)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3257551"/>
            <a:ext cx="474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High amplitude (A)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Low frequency (f)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857251"/>
            <a:ext cx="64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What actually happens in the photoelectric effect experiment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0700" y="4572001"/>
            <a:ext cx="24003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Let Mickey and friends be electrons in metal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71800" y="2800350"/>
            <a:ext cx="2457450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43200" y="4343400"/>
            <a:ext cx="228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0.00948 -0.00173 -0.00232 0.00573 0.00624 C 0.01198 0.01318 0.00087 0.0067 0.01129 0.01503 C 0.01302 0.01642 0.01684 0.01734 0.01684 0.01734 C 0.02275 0.0229 0.02952 0.02706 0.03559 0.03238 C 0.0441 0.03978 0.03924 0.03747 0.04497 0.03978 C 0.0507 0.04742 0.06198 0.05667 0.06927 0.05968 C 0.07743 0.06638 0.07414 0.06407 0.07865 0.06731 " pathEditMode="relative" ptsTypes="fffffffA"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73 -0.00532 0.05069 -0.00162 0.07951 -0.00116 C 0.10694 0.00555 0.08611 0.00092 0.15434 -0.00232 C 0.15937 -0.00255 0.16423 -0.00417 0.16927 -0.00486 C 0.17552 -0.00579 0.18784 -0.00741 0.18784 -0.00741 C 0.20052 -0.00694 0.22396 -0.00463 0.23837 -0.00741 C 0.24913 -0.00949 0.25712 -0.0162 0.26649 -0.02221 C 0.2717 -0.02568 0.2776 -0.02545 0.28316 -0.0273 C 0.28663 -0.03169 0.29028 -0.03262 0.29444 -0.03609 C 0.29687 -0.04095 0.30034 -0.04257 0.30382 -0.04604 C 0.30573 -0.05089 0.30677 -0.0546 0.31041 -0.05714 C 0.31302 -0.05899 0.31875 -0.06084 0.31875 -0.06084 C 0.32187 -0.06362 0.32066 -0.06246 0.32257 -0.06454 " pathEditMode="relative" ptsTypes="ffffffffffffA">
                                      <p:cBhvr>
                                        <p:cTn id="32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/>
              <a:t>The first try at mapping the atomic cookie</a:t>
            </a:r>
            <a:r>
              <a:rPr lang="en-US" dirty="0" smtClean="0"/>
              <a:t>: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J. J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Thomson’s</a:t>
            </a:r>
            <a:r>
              <a:rPr lang="en-US" dirty="0" smtClean="0"/>
              <a:t> `</a:t>
            </a:r>
            <a:r>
              <a:rPr lang="en-US" b="1" dirty="0" smtClean="0">
                <a:solidFill>
                  <a:srgbClr val="CC3300"/>
                </a:solidFill>
              </a:rPr>
              <a:t>Plum Pudding Model</a:t>
            </a:r>
            <a:r>
              <a:rPr lang="en-US" dirty="0" smtClean="0"/>
              <a:t>’ :</a:t>
            </a:r>
            <a:r>
              <a:rPr lang="en-US" b="1" dirty="0" smtClean="0"/>
              <a:t> 1897 </a:t>
            </a:r>
            <a:r>
              <a:rPr lang="en-US" sz="2200" b="1" dirty="0" smtClean="0">
                <a:solidFill>
                  <a:srgbClr val="FF0000"/>
                </a:solidFill>
              </a:rPr>
              <a:t>(see text p.50 )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3810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J.J’s</a:t>
            </a:r>
            <a:r>
              <a:rPr lang="en-US" sz="3200" b="1" dirty="0" smtClean="0"/>
              <a:t> `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athode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/>
              <a:t>ay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ube’ (</a:t>
            </a:r>
            <a:r>
              <a:rPr lang="en-US" sz="3200" b="1" dirty="0" smtClean="0">
                <a:solidFill>
                  <a:srgbClr val="FF0000"/>
                </a:solidFill>
              </a:rPr>
              <a:t>CRT</a:t>
            </a:r>
            <a:r>
              <a:rPr lang="en-US" sz="3200" b="1" dirty="0" smtClean="0"/>
              <a:t>)*</a:t>
            </a:r>
          </a:p>
        </p:txBody>
      </p:sp>
      <p:pic>
        <p:nvPicPr>
          <p:cNvPr id="35846" name="Picture 6" descr="http://www.chemteam.info/Gallery/JJ&amp;C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4027514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1066800"/>
            <a:ext cx="4114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J.J. Thomson </a:t>
            </a:r>
            <a:r>
              <a:rPr lang="en-US" sz="3200" b="1" dirty="0" smtClean="0"/>
              <a:t>Cavendish Labs, Cambridge UK</a:t>
            </a:r>
            <a:endParaRPr lang="en-US" sz="3200" b="1" dirty="0"/>
          </a:p>
        </p:txBody>
      </p:sp>
      <p:pic>
        <p:nvPicPr>
          <p:cNvPr id="10" name="Picture 2" descr="http://www.chemteam.info/Gallery/CRTpho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14800"/>
            <a:ext cx="7000875" cy="17985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90389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</a:t>
            </a:r>
            <a:r>
              <a:rPr lang="en-US" sz="2400" b="1" i="1" dirty="0" smtClean="0"/>
              <a:t>factoid: </a:t>
            </a:r>
            <a:r>
              <a:rPr lang="en-US" sz="2400" b="1" i="1" dirty="0" smtClean="0">
                <a:solidFill>
                  <a:srgbClr val="FF0000"/>
                </a:solidFill>
              </a:rPr>
              <a:t>Thomson</a:t>
            </a:r>
            <a:r>
              <a:rPr lang="en-US" sz="2400" b="1" i="1" dirty="0" smtClean="0"/>
              <a:t> was said to be astonishingly bad in the lab and fumble-fingered; the </a:t>
            </a:r>
            <a:r>
              <a:rPr lang="en-US" sz="2400" b="1" i="1" dirty="0" smtClean="0">
                <a:solidFill>
                  <a:srgbClr val="FF0000"/>
                </a:solidFill>
              </a:rPr>
              <a:t>CRT</a:t>
            </a:r>
            <a:r>
              <a:rPr lang="en-US" sz="2400" b="1" i="1" dirty="0" smtClean="0"/>
              <a:t> was made by a gifted glassblower, </a:t>
            </a:r>
            <a:r>
              <a:rPr lang="en-US" sz="2400" b="1" i="1" dirty="0" smtClean="0">
                <a:solidFill>
                  <a:srgbClr val="FF0000"/>
                </a:solidFill>
              </a:rPr>
              <a:t>E. Everett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086600" y="2286000"/>
            <a:ext cx="1219200" cy="182880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57250"/>
            <a:ext cx="8001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300" b="1" dirty="0"/>
              <a:t>WHAT THE  PHOTOELECTRIC EFFECT </a:t>
            </a:r>
            <a:r>
              <a:rPr lang="en-US" sz="3300" b="1" dirty="0"/>
              <a:t>MEANS</a:t>
            </a:r>
            <a:r>
              <a:rPr lang="en-US" sz="3300" dirty="0"/>
              <a:t>: </a:t>
            </a:r>
            <a:r>
              <a:rPr lang="en-US" sz="3300" dirty="0"/>
              <a:t>(SEE PAGE 299-304)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528048"/>
            <a:ext cx="8001000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 </a:t>
            </a:r>
            <a:r>
              <a:rPr lang="en-US" sz="3000" b="1" dirty="0"/>
              <a:t>1</a:t>
            </a:r>
            <a:r>
              <a:rPr lang="en-US" sz="4050" b="1" dirty="0"/>
              <a:t>) THE </a:t>
            </a:r>
            <a:r>
              <a:rPr lang="en-US" sz="4050" b="1" dirty="0">
                <a:solidFill>
                  <a:srgbClr val="FF0000"/>
                </a:solidFill>
              </a:rPr>
              <a:t>ENERGY</a:t>
            </a:r>
            <a:r>
              <a:rPr lang="en-US" sz="4050" b="1" dirty="0"/>
              <a:t>, </a:t>
            </a:r>
            <a:r>
              <a:rPr lang="en-US" sz="4050" b="1" dirty="0">
                <a:solidFill>
                  <a:srgbClr val="FF0000"/>
                </a:solidFill>
              </a:rPr>
              <a:t>E</a:t>
            </a:r>
            <a:r>
              <a:rPr lang="en-US" sz="4050" b="1" dirty="0"/>
              <a:t>, OF </a:t>
            </a:r>
            <a:r>
              <a:rPr lang="en-US" sz="4050" b="1" dirty="0">
                <a:solidFill>
                  <a:srgbClr val="FF0000"/>
                </a:solidFill>
              </a:rPr>
              <a:t>LIGHT</a:t>
            </a:r>
            <a:r>
              <a:rPr lang="en-US" sz="4050" b="1" dirty="0"/>
              <a:t> IS </a:t>
            </a:r>
            <a:r>
              <a:rPr lang="en-US" sz="4050" b="1" u="sng" dirty="0"/>
              <a:t>NOT</a:t>
            </a:r>
          </a:p>
          <a:p>
            <a:r>
              <a:rPr lang="en-US" sz="4050" b="1" dirty="0"/>
              <a:t>      CONNECTED TO AMPLITUDE</a:t>
            </a:r>
          </a:p>
        </p:txBody>
      </p:sp>
    </p:spTree>
    <p:extLst>
      <p:ext uri="{BB962C8B-B14F-4D97-AF65-F5344CB8AC3E}">
        <p14:creationId xmlns:p14="http://schemas.microsoft.com/office/powerpoint/2010/main" val="4137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33680"/>
            <a:ext cx="737483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WHAT THE  PHOTOELECTRIC EFFECT </a:t>
            </a:r>
            <a:r>
              <a:rPr lang="en-US" sz="2400" b="1" dirty="0"/>
              <a:t>MEANS (continued)</a:t>
            </a:r>
            <a:r>
              <a:rPr lang="en-US" sz="2400" dirty="0"/>
              <a:t>: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506931"/>
            <a:ext cx="79248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2)</a:t>
            </a:r>
            <a:r>
              <a:rPr lang="en-US" sz="4050" dirty="0">
                <a:solidFill>
                  <a:srgbClr val="FF0000"/>
                </a:solidFill>
              </a:rPr>
              <a:t>	E(J)</a:t>
            </a:r>
            <a:r>
              <a:rPr lang="en-US" sz="4050" dirty="0"/>
              <a:t> = h*</a:t>
            </a:r>
            <a:r>
              <a:rPr lang="en-US" sz="4050" b="1" dirty="0">
                <a:solidFill>
                  <a:srgbClr val="FF0000"/>
                </a:solidFill>
              </a:rPr>
              <a:t>f</a:t>
            </a:r>
            <a:r>
              <a:rPr lang="en-US" sz="4050" dirty="0">
                <a:solidFill>
                  <a:srgbClr val="FF0000"/>
                </a:solidFill>
              </a:rPr>
              <a:t> = </a:t>
            </a:r>
            <a:r>
              <a:rPr lang="en-US" sz="4050" dirty="0"/>
              <a:t>6.63*10</a:t>
            </a:r>
            <a:r>
              <a:rPr lang="en-US" sz="4050" baseline="30000" dirty="0"/>
              <a:t>-34</a:t>
            </a:r>
            <a:r>
              <a:rPr lang="en-US" sz="4050" dirty="0">
                <a:solidFill>
                  <a:srgbClr val="FF0000"/>
                </a:solidFill>
              </a:rPr>
              <a:t> *f(Hz)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4604739"/>
            <a:ext cx="44577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The Planck equation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1287770"/>
            <a:ext cx="4629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Planck’s constant h in </a:t>
            </a:r>
            <a:r>
              <a:rPr lang="en-US" sz="3300" b="1" dirty="0">
                <a:solidFill>
                  <a:srgbClr val="FF0000"/>
                </a:solidFill>
              </a:rPr>
              <a:t>J</a:t>
            </a:r>
            <a:r>
              <a:rPr lang="en-US" sz="3300" b="1" dirty="0"/>
              <a:t>*s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4223" y="3454827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</a:t>
            </a:r>
            <a:r>
              <a:rPr lang="en-US" sz="3600" b="1" dirty="0" err="1">
                <a:solidFill>
                  <a:srgbClr val="FF0000"/>
                </a:solidFill>
              </a:rPr>
              <a:t>hz</a:t>
            </a:r>
            <a:r>
              <a:rPr lang="en-US" sz="3600" b="1" dirty="0">
                <a:solidFill>
                  <a:srgbClr val="FF0000"/>
                </a:solidFill>
              </a:rPr>
              <a:t> = 1 cycle/second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71256" y="2401871"/>
            <a:ext cx="287438" cy="29006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68680"/>
            <a:ext cx="721396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WHAT THE  PHOTOELECTRIC EFFECT </a:t>
            </a:r>
            <a:r>
              <a:rPr lang="en-US" sz="2400" b="1" dirty="0"/>
              <a:t>MEANS (continued)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2989" y="2220142"/>
            <a:ext cx="7373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3</a:t>
            </a:r>
            <a:r>
              <a:rPr lang="en-US" sz="4500" b="1" dirty="0"/>
              <a:t>) </a:t>
            </a:r>
            <a:r>
              <a:rPr lang="en-US" sz="4500" b="1" dirty="0">
                <a:solidFill>
                  <a:srgbClr val="FF0000"/>
                </a:solidFill>
              </a:rPr>
              <a:t>LIGHT</a:t>
            </a:r>
            <a:r>
              <a:rPr lang="en-US" sz="4500" b="1" dirty="0"/>
              <a:t> IS NOT A WAVE !!!!</a:t>
            </a:r>
          </a:p>
        </p:txBody>
      </p:sp>
    </p:spTree>
    <p:extLst>
      <p:ext uri="{BB962C8B-B14F-4D97-AF65-F5344CB8AC3E}">
        <p14:creationId xmlns:p14="http://schemas.microsoft.com/office/powerpoint/2010/main" val="6646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2870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…so what is</a:t>
            </a:r>
            <a:r>
              <a:rPr lang="en-US" sz="3000" b="1" dirty="0">
                <a:solidFill>
                  <a:srgbClr val="FF0000"/>
                </a:solidFill>
              </a:rPr>
              <a:t> light </a:t>
            </a:r>
            <a:r>
              <a:rPr lang="en-US" sz="3000" b="1" dirty="0"/>
              <a:t>if not a wave ??????</a:t>
            </a:r>
          </a:p>
        </p:txBody>
      </p:sp>
      <p:pic>
        <p:nvPicPr>
          <p:cNvPr id="3" name="Picture 2" descr="http://amazingnotes.com/wp-content/uploads/2011/05/strange-albert-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1" y="1560395"/>
            <a:ext cx="2007394" cy="2078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2290" y="2079346"/>
            <a:ext cx="3886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</a:rPr>
              <a:t>LIGHT</a:t>
            </a:r>
            <a:r>
              <a:rPr lang="en-US" sz="2700" b="1" dirty="0"/>
              <a:t> IS A “</a:t>
            </a:r>
            <a:r>
              <a:rPr lang="en-US" sz="2700" b="1" dirty="0">
                <a:solidFill>
                  <a:srgbClr val="FF0000"/>
                </a:solidFill>
              </a:rPr>
              <a:t>PHOTON</a:t>
            </a:r>
            <a:r>
              <a:rPr lang="en-US" sz="2700" b="1" dirty="0"/>
              <a:t>”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275159" y="2599811"/>
            <a:ext cx="4057650" cy="9694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=</a:t>
            </a:r>
            <a:r>
              <a:rPr lang="en-US" sz="2700" b="1" dirty="0"/>
              <a:t>A MASSLESS BULLET OF</a:t>
            </a:r>
            <a:r>
              <a:rPr lang="en-US" sz="2700" b="1" dirty="0">
                <a:solidFill>
                  <a:srgbClr val="FF0000"/>
                </a:solidFill>
              </a:rPr>
              <a:t>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0150" y="1559614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/>
              <a:t>Einstein’s image….</a:t>
            </a:r>
          </a:p>
        </p:txBody>
      </p:sp>
      <p:pic>
        <p:nvPicPr>
          <p:cNvPr id="8194" name="Picture 2" descr="http://chemistry.umeche.maine.edu/~amar/spring2011/ligh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16" y="3639227"/>
            <a:ext cx="3516341" cy="13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000250" y="53149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2" name="Oval 11"/>
          <p:cNvSpPr/>
          <p:nvPr/>
        </p:nvSpPr>
        <p:spPr>
          <a:xfrm>
            <a:off x="2857500" y="53149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3" name="Oval 12"/>
          <p:cNvSpPr/>
          <p:nvPr/>
        </p:nvSpPr>
        <p:spPr>
          <a:xfrm>
            <a:off x="3792522" y="53149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4" name="Oval 13"/>
          <p:cNvSpPr/>
          <p:nvPr/>
        </p:nvSpPr>
        <p:spPr>
          <a:xfrm>
            <a:off x="4868465" y="5314950"/>
            <a:ext cx="400050" cy="4000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6" name="TextBox 15"/>
          <p:cNvSpPr txBox="1"/>
          <p:nvPr/>
        </p:nvSpPr>
        <p:spPr>
          <a:xfrm>
            <a:off x="1143000" y="3829051"/>
            <a:ext cx="925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OLD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135" y="5230253"/>
            <a:ext cx="11251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NEW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1155" y="4081616"/>
            <a:ext cx="161984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i="1" dirty="0"/>
              <a:t>See also Figure 7.5 page 302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971800" y="3639227"/>
            <a:ext cx="1600200" cy="1360776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971800" y="3639229"/>
            <a:ext cx="1600200" cy="1276367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84457" y="3829051"/>
            <a:ext cx="11342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wave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2810" y="5333323"/>
            <a:ext cx="26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Stream of photons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889212" y="3829050"/>
            <a:ext cx="491943" cy="448361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89213" y="3886201"/>
            <a:ext cx="397288" cy="433415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2" grpId="0" animBg="1"/>
      <p:bldP spid="13" grpId="0" animBg="1"/>
      <p:bldP spid="14" grpId="0" animBg="1"/>
      <p:bldP spid="16" grpId="0"/>
      <p:bldP spid="19" grpId="0"/>
      <p:bldP spid="18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5328" y="23431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3" name="Oval 2"/>
          <p:cNvSpPr/>
          <p:nvPr/>
        </p:nvSpPr>
        <p:spPr>
          <a:xfrm>
            <a:off x="2722578" y="23431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" name="Oval 3"/>
          <p:cNvSpPr/>
          <p:nvPr/>
        </p:nvSpPr>
        <p:spPr>
          <a:xfrm>
            <a:off x="3657600" y="2343150"/>
            <a:ext cx="400050" cy="40005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5" name="Oval 4"/>
          <p:cNvSpPr/>
          <p:nvPr/>
        </p:nvSpPr>
        <p:spPr>
          <a:xfrm>
            <a:off x="4733543" y="2343150"/>
            <a:ext cx="400050" cy="4000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6" name="TextBox 5"/>
          <p:cNvSpPr txBox="1"/>
          <p:nvPr/>
        </p:nvSpPr>
        <p:spPr>
          <a:xfrm>
            <a:off x="5197888" y="2361523"/>
            <a:ext cx="26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Stream of photons</a:t>
            </a:r>
          </a:p>
        </p:txBody>
      </p:sp>
      <p:pic>
        <p:nvPicPr>
          <p:cNvPr id="7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76" y="4008730"/>
            <a:ext cx="1028956" cy="5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50" y="4042105"/>
            <a:ext cx="1143000" cy="4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06" y="4042105"/>
            <a:ext cx="1143000" cy="4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05" y="4042105"/>
            <a:ext cx="1143000" cy="4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69" y="4783181"/>
            <a:ext cx="1233170" cy="11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43" y="4862642"/>
            <a:ext cx="1145763" cy="10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65" y="4954190"/>
            <a:ext cx="1072356" cy="97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4887984"/>
            <a:ext cx="1130459" cy="10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3001" y="857250"/>
            <a:ext cx="64007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Planck’s equation: </a:t>
            </a:r>
            <a:r>
              <a:rPr lang="en-US" sz="4050" dirty="0" err="1"/>
              <a:t>h</a:t>
            </a:r>
            <a:r>
              <a:rPr lang="en-US" sz="4050" dirty="0" err="1">
                <a:solidFill>
                  <a:srgbClr val="FF0000"/>
                </a:solidFill>
              </a:rPr>
              <a:t>f</a:t>
            </a:r>
            <a:r>
              <a:rPr lang="en-US" sz="4050" dirty="0"/>
              <a:t>=</a:t>
            </a:r>
            <a:r>
              <a:rPr lang="en-US" sz="4050" dirty="0" err="1"/>
              <a:t>E</a:t>
            </a:r>
            <a:r>
              <a:rPr lang="en-US" sz="4050" baseline="-25000" dirty="0" err="1"/>
              <a:t>photon</a:t>
            </a:r>
            <a:endParaRPr lang="en-US" sz="4050" dirty="0"/>
          </a:p>
        </p:txBody>
      </p:sp>
      <p:sp>
        <p:nvSpPr>
          <p:cNvPr id="16" name="TextBox 15"/>
          <p:cNvSpPr txBox="1"/>
          <p:nvPr/>
        </p:nvSpPr>
        <p:spPr>
          <a:xfrm>
            <a:off x="1714500" y="1657350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8278" y="1682353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16407" y="1664493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7806" y="1728787"/>
            <a:ext cx="628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r>
              <a:rPr lang="en-US" sz="30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8750" y="3085363"/>
            <a:ext cx="6437329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/>
              <a:t>Doc’s analogy: 1 Photon is like a unit of coiled spring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6166" y="3477779"/>
            <a:ext cx="5874467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50" b="1" dirty="0">
                <a:solidFill>
                  <a:schemeClr val="accent2">
                    <a:lumMod val="75000"/>
                  </a:schemeClr>
                </a:solidFill>
              </a:rPr>
              <a:t>High</a:t>
            </a:r>
            <a:r>
              <a:rPr lang="en-US" sz="2550" b="1" dirty="0"/>
              <a:t> </a:t>
            </a:r>
            <a:r>
              <a:rPr lang="en-US" sz="2550" b="1" dirty="0">
                <a:solidFill>
                  <a:srgbClr val="FF0000"/>
                </a:solidFill>
              </a:rPr>
              <a:t>frequency</a:t>
            </a:r>
            <a:r>
              <a:rPr lang="en-US" sz="2550" dirty="0"/>
              <a:t>(high </a:t>
            </a:r>
            <a:r>
              <a:rPr lang="en-US" sz="2550" b="1" dirty="0">
                <a:solidFill>
                  <a:srgbClr val="FF0000"/>
                </a:solidFill>
              </a:rPr>
              <a:t>f</a:t>
            </a:r>
            <a:r>
              <a:rPr lang="en-US" sz="2550" dirty="0"/>
              <a:t>)…</a:t>
            </a:r>
            <a:r>
              <a:rPr lang="en-US" sz="2550" b="1" i="1" dirty="0">
                <a:solidFill>
                  <a:srgbClr val="002060"/>
                </a:solidFill>
              </a:rPr>
              <a:t>high</a:t>
            </a:r>
            <a:r>
              <a:rPr lang="en-US" sz="2550" dirty="0"/>
              <a:t>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9751" y="4686301"/>
            <a:ext cx="663164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50" b="1" dirty="0">
                <a:solidFill>
                  <a:srgbClr val="C00000"/>
                </a:solidFill>
              </a:rPr>
              <a:t>low </a:t>
            </a:r>
            <a:r>
              <a:rPr lang="en-US" sz="2550" b="1" dirty="0">
                <a:solidFill>
                  <a:srgbClr val="FF0000"/>
                </a:solidFill>
              </a:rPr>
              <a:t>frequency  </a:t>
            </a:r>
            <a:r>
              <a:rPr lang="en-US" sz="2550" dirty="0"/>
              <a:t>(low </a:t>
            </a:r>
            <a:r>
              <a:rPr lang="en-US" sz="2550" b="1" dirty="0">
                <a:solidFill>
                  <a:srgbClr val="FF0000"/>
                </a:solidFill>
              </a:rPr>
              <a:t>f</a:t>
            </a:r>
            <a:r>
              <a:rPr lang="en-US" sz="2550" dirty="0"/>
              <a:t>)…</a:t>
            </a:r>
            <a:r>
              <a:rPr lang="en-US" sz="2550" b="1" i="1" dirty="0">
                <a:solidFill>
                  <a:srgbClr val="C00000"/>
                </a:solidFill>
              </a:rPr>
              <a:t>low</a:t>
            </a:r>
            <a:r>
              <a:rPr lang="en-US" sz="2550" dirty="0"/>
              <a:t>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4010" y="4042105"/>
            <a:ext cx="119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tight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7594" y="4968478"/>
            <a:ext cx="119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loose</a:t>
            </a:r>
          </a:p>
        </p:txBody>
      </p:sp>
    </p:spTree>
    <p:extLst>
      <p:ext uri="{BB962C8B-B14F-4D97-AF65-F5344CB8AC3E}">
        <p14:creationId xmlns:p14="http://schemas.microsoft.com/office/powerpoint/2010/main" val="27606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771649"/>
            <a:ext cx="3257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FF0000"/>
                </a:solidFill>
              </a:rPr>
              <a:t>E</a:t>
            </a:r>
            <a:r>
              <a:rPr lang="en-US" sz="3300" b="1" dirty="0"/>
              <a:t>(J)=</a:t>
            </a:r>
            <a:r>
              <a:rPr lang="en-US" sz="3300" b="1" dirty="0" err="1"/>
              <a:t>h</a:t>
            </a:r>
            <a:r>
              <a:rPr lang="en-US" sz="3300" b="1" dirty="0" err="1">
                <a:solidFill>
                  <a:srgbClr val="FF0000"/>
                </a:solidFill>
              </a:rPr>
              <a:t>f</a:t>
            </a:r>
            <a:r>
              <a:rPr lang="en-US" sz="3300" b="1" dirty="0">
                <a:solidFill>
                  <a:srgbClr val="FF0000"/>
                </a:solidFill>
              </a:rPr>
              <a:t>(Hz)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2933700" y="3891014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ym typeface="Symbol"/>
              </a:rPr>
              <a:t>  </a:t>
            </a:r>
            <a:r>
              <a:rPr lang="en-US" sz="3000" b="1" dirty="0">
                <a:solidFill>
                  <a:srgbClr val="FF0000"/>
                </a:solidFill>
              </a:rPr>
              <a:t>E</a:t>
            </a:r>
            <a:r>
              <a:rPr lang="en-US" sz="3000" b="1" dirty="0"/>
              <a:t>= </a:t>
            </a:r>
            <a:r>
              <a:rPr lang="en-US" sz="3000" b="1" u="sng" dirty="0" err="1"/>
              <a:t>hc</a:t>
            </a:r>
            <a:endParaRPr lang="en-US" sz="3000" b="1" u="sng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            </a:t>
            </a:r>
            <a:r>
              <a:rPr lang="en-US" sz="3600" b="1" dirty="0">
                <a:solidFill>
                  <a:srgbClr val="002060"/>
                </a:solidFill>
                <a:sym typeface="Symbol"/>
              </a:rPr>
              <a:t>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08148" y="148167"/>
            <a:ext cx="947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What the `photon’ idea gives </a:t>
            </a:r>
            <a:r>
              <a:rPr lang="en-US" sz="3600" dirty="0" smtClean="0"/>
              <a:t>us…first on board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57500" y="2856563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/>
              <a:t>c</a:t>
            </a:r>
            <a:r>
              <a:rPr lang="en-US" sz="3600" dirty="0"/>
              <a:t>=</a:t>
            </a:r>
            <a:r>
              <a:rPr lang="en-US" sz="3600" b="1" dirty="0">
                <a:solidFill>
                  <a:srgbClr val="FF0000"/>
                </a:solidFill>
              </a:rPr>
              <a:t>f</a:t>
            </a:r>
            <a:r>
              <a:rPr lang="en-US" sz="3600" dirty="0"/>
              <a:t>*</a:t>
            </a:r>
            <a:r>
              <a:rPr lang="en-US" sz="3600" b="1" dirty="0">
                <a:solidFill>
                  <a:srgbClr val="002060"/>
                </a:solidFill>
                <a:sym typeface="Symbol"/>
              </a:rPr>
              <a:t>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9342" y="2882884"/>
            <a:ext cx="2400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dirty="0">
                <a:sym typeface="Symbol"/>
              </a:rPr>
              <a:t>=&gt; </a:t>
            </a:r>
            <a:r>
              <a:rPr lang="en-US" sz="3300" b="1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sz="3300" dirty="0">
                <a:sym typeface="Symbol"/>
              </a:rPr>
              <a:t>= </a:t>
            </a:r>
            <a:r>
              <a:rPr lang="en-US" sz="3300" b="1" u="sng" dirty="0">
                <a:sym typeface="Symbol"/>
              </a:rPr>
              <a:t>c</a:t>
            </a:r>
            <a:r>
              <a:rPr lang="en-US" sz="3300" dirty="0">
                <a:sym typeface="Symbol"/>
              </a:rPr>
              <a:t>		</a:t>
            </a:r>
            <a:r>
              <a:rPr lang="en-US" sz="3300" dirty="0" smtClean="0">
                <a:sym typeface="Symbol"/>
              </a:rPr>
              <a:t> </a:t>
            </a:r>
            <a:r>
              <a:rPr lang="en-US" sz="3300" dirty="0" smtClean="0">
                <a:sym typeface="Symbol" panose="05050102010706020507" pitchFamily="18" charset="2"/>
              </a:rPr>
              <a:t></a:t>
            </a:r>
            <a:r>
              <a:rPr lang="en-US" sz="3300" dirty="0">
                <a:sym typeface="Symbol"/>
              </a:rPr>
              <a:t>	    </a:t>
            </a:r>
            <a:endParaRPr lang="en-US" sz="3300" b="1" dirty="0">
              <a:solidFill>
                <a:srgbClr val="00206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44927" y="2096461"/>
            <a:ext cx="662982" cy="898133"/>
          </a:xfrm>
          <a:custGeom>
            <a:avLst/>
            <a:gdLst>
              <a:gd name="connsiteX0" fmla="*/ 1465385 w 1465385"/>
              <a:gd name="connsiteY0" fmla="*/ 815675 h 815675"/>
              <a:gd name="connsiteX1" fmla="*/ 1254369 w 1465385"/>
              <a:gd name="connsiteY1" fmla="*/ 381921 h 815675"/>
              <a:gd name="connsiteX2" fmla="*/ 656492 w 1465385"/>
              <a:gd name="connsiteY2" fmla="*/ 30229 h 815675"/>
              <a:gd name="connsiteX3" fmla="*/ 0 w 1465385"/>
              <a:gd name="connsiteY3" fmla="*/ 41952 h 8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385" h="815675">
                <a:moveTo>
                  <a:pt x="1465385" y="815675"/>
                </a:moveTo>
                <a:cubicBezTo>
                  <a:pt x="1427284" y="664252"/>
                  <a:pt x="1389184" y="512829"/>
                  <a:pt x="1254369" y="381921"/>
                </a:cubicBezTo>
                <a:cubicBezTo>
                  <a:pt x="1119553" y="251013"/>
                  <a:pt x="865553" y="86890"/>
                  <a:pt x="656492" y="30229"/>
                </a:cubicBezTo>
                <a:cubicBezTo>
                  <a:pt x="447430" y="-26433"/>
                  <a:pt x="223715" y="7759"/>
                  <a:pt x="0" y="41952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28982" y="2100173"/>
            <a:ext cx="1499918" cy="2215625"/>
          </a:xfrm>
          <a:custGeom>
            <a:avLst/>
            <a:gdLst>
              <a:gd name="connsiteX0" fmla="*/ 1120127 w 1120127"/>
              <a:gd name="connsiteY0" fmla="*/ 0 h 2801816"/>
              <a:gd name="connsiteX1" fmla="*/ 322958 w 1120127"/>
              <a:gd name="connsiteY1" fmla="*/ 726831 h 2801816"/>
              <a:gd name="connsiteX2" fmla="*/ 29881 w 1120127"/>
              <a:gd name="connsiteY2" fmla="*/ 2157046 h 2801816"/>
              <a:gd name="connsiteX3" fmla="*/ 991173 w 1120127"/>
              <a:gd name="connsiteY3" fmla="*/ 2801816 h 28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127" h="2801816">
                <a:moveTo>
                  <a:pt x="1120127" y="0"/>
                </a:moveTo>
                <a:cubicBezTo>
                  <a:pt x="812396" y="183661"/>
                  <a:pt x="504666" y="367323"/>
                  <a:pt x="322958" y="726831"/>
                </a:cubicBezTo>
                <a:cubicBezTo>
                  <a:pt x="141250" y="1086339"/>
                  <a:pt x="-81488" y="1811215"/>
                  <a:pt x="29881" y="2157046"/>
                </a:cubicBezTo>
                <a:cubicBezTo>
                  <a:pt x="141250" y="2502877"/>
                  <a:pt x="566211" y="2652346"/>
                  <a:pt x="991173" y="2801816"/>
                </a:cubicBezTo>
              </a:path>
            </a:pathLst>
          </a:custGeom>
          <a:noFill/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8028" y="4999010"/>
            <a:ext cx="337185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</a:rPr>
              <a:t>Energy</a:t>
            </a:r>
            <a:r>
              <a:rPr lang="en-US" sz="2700" b="1" dirty="0"/>
              <a:t> of light is now connected to the </a:t>
            </a:r>
            <a:r>
              <a:rPr lang="en-US" sz="2700" b="1" dirty="0">
                <a:solidFill>
                  <a:srgbClr val="FF0000"/>
                </a:solidFill>
              </a:rPr>
              <a:t>c</a:t>
            </a:r>
            <a:r>
              <a:rPr lang="en-US" sz="2700" b="1" dirty="0">
                <a:solidFill>
                  <a:srgbClr val="FF6600"/>
                </a:solidFill>
              </a:rPr>
              <a:t>o</a:t>
            </a:r>
            <a:r>
              <a:rPr lang="en-US" sz="2700" b="1" dirty="0">
                <a:solidFill>
                  <a:srgbClr val="FFC000"/>
                </a:solidFill>
              </a:rPr>
              <a:t>l</a:t>
            </a:r>
            <a:r>
              <a:rPr lang="en-US" sz="2700" b="1" dirty="0">
                <a:solidFill>
                  <a:srgbClr val="00B050"/>
                </a:solidFill>
              </a:rPr>
              <a:t>o</a:t>
            </a:r>
            <a:r>
              <a:rPr lang="en-US" sz="2700" b="1" dirty="0">
                <a:solidFill>
                  <a:srgbClr val="0000CC"/>
                </a:solidFill>
              </a:rPr>
              <a:t>r</a:t>
            </a:r>
            <a:r>
              <a:rPr lang="en-US" sz="2700" b="1" dirty="0"/>
              <a:t> (wavelength) of light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2363" y="2255531"/>
            <a:ext cx="2200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Planck’s Law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8490" y="3292481"/>
            <a:ext cx="26680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 </a:t>
            </a:r>
            <a:r>
              <a:rPr lang="en-US" sz="2700" b="1" dirty="0"/>
              <a:t>wave equation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9228" y="1236284"/>
            <a:ext cx="3829050" cy="5078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h=6.63*10</a:t>
            </a:r>
            <a:r>
              <a:rPr lang="en-US" sz="2700" b="1" baseline="30000" dirty="0"/>
              <a:t>-34</a:t>
            </a:r>
            <a:r>
              <a:rPr lang="en-US" sz="2700" b="1" dirty="0"/>
              <a:t> Joule *s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3153" y="4874384"/>
            <a:ext cx="2886075" cy="12464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dirty="0"/>
              <a:t>c=3*10</a:t>
            </a:r>
            <a:r>
              <a:rPr lang="en-US" sz="3000" b="1" baseline="30000" dirty="0"/>
              <a:t>8</a:t>
            </a:r>
            <a:r>
              <a:rPr lang="en-US" sz="3000" b="1" dirty="0"/>
              <a:t> m/s</a:t>
            </a:r>
          </a:p>
          <a:p>
            <a:r>
              <a:rPr lang="en-US" sz="3000" b="1" dirty="0">
                <a:sym typeface="Symbol"/>
              </a:rPr>
              <a:t> in meters(m)</a:t>
            </a:r>
            <a:endParaRPr lang="en-US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55376" y="1263818"/>
            <a:ext cx="1559274" cy="5078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Joules=J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509" y="2545527"/>
            <a:ext cx="1827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/>
              <a:t>Combined with…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0082" y="3021384"/>
            <a:ext cx="15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Substitute into…</a:t>
            </a:r>
          </a:p>
        </p:txBody>
      </p:sp>
    </p:spTree>
    <p:extLst>
      <p:ext uri="{BB962C8B-B14F-4D97-AF65-F5344CB8AC3E}">
        <p14:creationId xmlns:p14="http://schemas.microsoft.com/office/powerpoint/2010/main" val="23061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 animBg="1"/>
      <p:bldP spid="11" grpId="0" animBg="1"/>
      <p:bldP spid="12" grpId="0" animBg="1"/>
      <p:bldP spid="2" grpId="0"/>
      <p:bldP spid="13" grpId="0"/>
      <p:bldP spid="5" grpId="0" animBg="1"/>
      <p:bldP spid="10" grpId="0" animBg="1"/>
      <p:bldP spid="14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blogs.cas.suffolk.edu/jillmartelli/files/2011/10/visible-spectrum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43000"/>
            <a:ext cx="6629400" cy="32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23733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ym typeface="Symbol"/>
              </a:rPr>
              <a:t> </a:t>
            </a:r>
            <a:r>
              <a:rPr lang="en-US" sz="3000" dirty="0"/>
              <a:t>Units in 10</a:t>
            </a:r>
            <a:r>
              <a:rPr lang="en-US" sz="3000" baseline="30000" dirty="0"/>
              <a:t>-9</a:t>
            </a:r>
            <a:r>
              <a:rPr lang="en-US" sz="3000" dirty="0"/>
              <a:t> m</a:t>
            </a:r>
          </a:p>
        </p:txBody>
      </p:sp>
      <p:pic>
        <p:nvPicPr>
          <p:cNvPr id="6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42" y="4209640"/>
            <a:ext cx="1130459" cy="102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4" y="4305841"/>
            <a:ext cx="1028956" cy="5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2744" y="5029201"/>
            <a:ext cx="1366157" cy="11310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2060"/>
                </a:solidFill>
              </a:rPr>
              <a:t>High f</a:t>
            </a:r>
          </a:p>
          <a:p>
            <a:r>
              <a:rPr lang="en-US" sz="2700" b="1" dirty="0">
                <a:solidFill>
                  <a:srgbClr val="002060"/>
                </a:solidFill>
              </a:rPr>
              <a:t>High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9094" y="5015594"/>
            <a:ext cx="1537607" cy="11310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low f</a:t>
            </a:r>
          </a:p>
          <a:p>
            <a:r>
              <a:rPr lang="en-US" sz="2700" b="1" dirty="0">
                <a:solidFill>
                  <a:srgbClr val="C00000"/>
                </a:solidFill>
              </a:rPr>
              <a:t>low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6799" y="862694"/>
            <a:ext cx="6858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Which is the high energy end of the visible spectrum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875623"/>
            <a:ext cx="24003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short wavelengths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0765" y="1828801"/>
            <a:ext cx="23431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long wavelengths</a:t>
            </a:r>
          </a:p>
        </p:txBody>
      </p:sp>
    </p:spTree>
    <p:extLst>
      <p:ext uri="{BB962C8B-B14F-4D97-AF65-F5344CB8AC3E}">
        <p14:creationId xmlns:p14="http://schemas.microsoft.com/office/powerpoint/2010/main" val="11084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53149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In-class practice on board:</a:t>
            </a:r>
          </a:p>
          <a:p>
            <a:r>
              <a:rPr lang="en-US" sz="3000" b="1" dirty="0"/>
              <a:t>Planck’s law  exercises …</a:t>
            </a:r>
          </a:p>
          <a:p>
            <a:endParaRPr lang="en-US" sz="3000" b="1" dirty="0"/>
          </a:p>
          <a:p>
            <a:r>
              <a:rPr lang="en-US" sz="3000" b="1" dirty="0"/>
              <a:t>	  E(J)= </a:t>
            </a:r>
            <a:r>
              <a:rPr lang="en-US" sz="3000" b="1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  <a:p>
            <a:r>
              <a:rPr lang="en-US" sz="3000" b="1" dirty="0"/>
              <a:t>                =6.63*10</a:t>
            </a:r>
            <a:r>
              <a:rPr lang="en-US" sz="3000" b="1" baseline="30000" dirty="0"/>
              <a:t>-34</a:t>
            </a:r>
            <a:r>
              <a:rPr lang="en-US" sz="3000" b="1" dirty="0"/>
              <a:t> J*s *</a:t>
            </a:r>
            <a:r>
              <a:rPr lang="en-US" sz="3000" b="1" dirty="0">
                <a:solidFill>
                  <a:srgbClr val="FF0000"/>
                </a:solidFill>
              </a:rPr>
              <a:t>f</a:t>
            </a:r>
            <a:r>
              <a:rPr lang="en-US" sz="3000" b="1" dirty="0"/>
              <a:t>(Hz)</a:t>
            </a:r>
          </a:p>
          <a:p>
            <a:endParaRPr lang="en-US" sz="3000" b="1" dirty="0"/>
          </a:p>
          <a:p>
            <a:r>
              <a:rPr lang="en-US" sz="3000" b="1" dirty="0"/>
              <a:t>Mole buck opportunities</a:t>
            </a:r>
          </a:p>
        </p:txBody>
      </p:sp>
      <p:pic>
        <p:nvPicPr>
          <p:cNvPr id="3" name="Picture 2" descr="chemical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3958129"/>
            <a:ext cx="1018412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3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765" y="1085850"/>
            <a:ext cx="4743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De Broglie’s*  hypothesis   		(pp.63-64)</a:t>
            </a:r>
          </a:p>
        </p:txBody>
      </p:sp>
      <p:pic>
        <p:nvPicPr>
          <p:cNvPr id="1026" name="Picture 2" descr="http://deskarati.com/wp-content/uploads/2011/06/broglie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28851"/>
            <a:ext cx="2028825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5143501"/>
            <a:ext cx="674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*Louis-Victor-Pierre-Raymond, 7th </a:t>
            </a:r>
            <a:r>
              <a:rPr lang="en-US" sz="2400" b="1" dirty="0" err="1"/>
              <a:t>duc</a:t>
            </a:r>
            <a:r>
              <a:rPr lang="en-US" sz="2400" b="1" dirty="0"/>
              <a:t> de Broglie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3350" y="2457451"/>
            <a:ext cx="394335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If light acts `particle-like’ ….</a:t>
            </a:r>
          </a:p>
          <a:p>
            <a:r>
              <a:rPr lang="en-US" sz="3300" dirty="0"/>
              <a:t> then matter can act `wave-like.’</a:t>
            </a:r>
          </a:p>
        </p:txBody>
      </p:sp>
    </p:spTree>
    <p:extLst>
      <p:ext uri="{BB962C8B-B14F-4D97-AF65-F5344CB8AC3E}">
        <p14:creationId xmlns:p14="http://schemas.microsoft.com/office/powerpoint/2010/main" val="30007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0" y="273045"/>
            <a:ext cx="645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DeBroglie’s</a:t>
            </a:r>
            <a:r>
              <a:rPr lang="en-US" sz="3200" dirty="0"/>
              <a:t> basic thinking connecting matter to waves: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952" y="1703052"/>
            <a:ext cx="5391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1) Steal from Einstein:     E=mc</a:t>
            </a:r>
            <a:r>
              <a:rPr lang="en-US" sz="2700" b="1" baseline="30000" dirty="0"/>
              <a:t>2</a:t>
            </a:r>
            <a:endParaRPr lang="en-US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0662" y="2763302"/>
            <a:ext cx="6057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2) Steal from Planck:        E = </a:t>
            </a:r>
            <a:r>
              <a:rPr lang="en-US" sz="2700" b="1" dirty="0" err="1"/>
              <a:t>hf</a:t>
            </a:r>
            <a:r>
              <a:rPr lang="en-US" sz="2700" b="1" dirty="0"/>
              <a:t>=</a:t>
            </a:r>
            <a:r>
              <a:rPr lang="en-US" sz="2700" b="1" dirty="0" err="1"/>
              <a:t>hc</a:t>
            </a:r>
            <a:r>
              <a:rPr lang="en-US" sz="2700" b="1" dirty="0"/>
              <a:t>/</a:t>
            </a:r>
            <a:r>
              <a:rPr lang="en-US" sz="2700" b="1" dirty="0">
                <a:sym typeface="Symbol"/>
              </a:rPr>
              <a:t></a:t>
            </a:r>
            <a:endParaRPr lang="en-US" sz="2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9250" y="1066544"/>
            <a:ext cx="3314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/>
              <a:t>Rest energy of matter*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0" y="1483670"/>
            <a:ext cx="298336" cy="394743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29250" y="1920445"/>
            <a:ext cx="37623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/>
              <a:t>energy of light `wave’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81600" y="2339560"/>
            <a:ext cx="979501" cy="434786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5451" y="3399810"/>
            <a:ext cx="59436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3) Combine them  and simplify: </a:t>
            </a:r>
          </a:p>
          <a:p>
            <a:r>
              <a:rPr lang="en-US" sz="2700" b="1" dirty="0"/>
              <a:t> 		E=mc</a:t>
            </a:r>
            <a:r>
              <a:rPr lang="en-US" sz="2700" b="1" baseline="30000" dirty="0"/>
              <a:t>2</a:t>
            </a:r>
            <a:r>
              <a:rPr lang="en-US" sz="2700" b="1" dirty="0"/>
              <a:t>=</a:t>
            </a:r>
            <a:r>
              <a:rPr lang="en-US" sz="2700" b="1" dirty="0" err="1"/>
              <a:t>hc</a:t>
            </a:r>
            <a:r>
              <a:rPr lang="en-US" sz="2700" b="1" dirty="0"/>
              <a:t>/</a:t>
            </a:r>
            <a:r>
              <a:rPr lang="en-US" sz="2700" b="1" dirty="0">
                <a:sym typeface="Symbol"/>
              </a:rPr>
              <a:t></a:t>
            </a:r>
            <a:r>
              <a:rPr lang="en-US" sz="2700" b="1" dirty="0"/>
              <a:t> </a:t>
            </a:r>
          </a:p>
          <a:p>
            <a:r>
              <a:rPr lang="en-US" sz="2700" b="1" dirty="0"/>
              <a:t>		      mc =h/</a:t>
            </a:r>
            <a:r>
              <a:rPr lang="en-US" sz="2700" b="1" dirty="0">
                <a:sym typeface="Symbol"/>
              </a:rPr>
              <a:t></a:t>
            </a:r>
            <a:r>
              <a:rPr lang="en-US" sz="2700" b="1" dirty="0"/>
              <a:t>		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817" y="5410200"/>
            <a:ext cx="676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</a:t>
            </a:r>
            <a:r>
              <a:rPr lang="en-US" sz="2100" i="1" dirty="0"/>
              <a:t> </a:t>
            </a:r>
            <a:r>
              <a:rPr lang="en-US" sz="2400" i="1" dirty="0"/>
              <a:t>Energy you can convert mass m to when it is not moving (at rest), e.g.,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i="1" dirty="0"/>
              <a:t>=0…source of atomic bombs.</a:t>
            </a:r>
          </a:p>
        </p:txBody>
      </p:sp>
    </p:spTree>
    <p:extLst>
      <p:ext uri="{BB962C8B-B14F-4D97-AF65-F5344CB8AC3E}">
        <p14:creationId xmlns:p14="http://schemas.microsoft.com/office/powerpoint/2010/main" val="31689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ession.masteringchemistry.com/problemAsset/1070873/24/BLB-1070873-CRT_v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9153724" cy="43022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0724" y="369332"/>
            <a:ext cx="8763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Schematic of Thomson’s critical experiments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Atomic structure: try 1 –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Thomson’s atom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(continued)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1460955"/>
            <a:ext cx="51816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C3300"/>
                </a:solidFill>
                <a:latin typeface="Calibri"/>
              </a:rPr>
              <a:t>2) e</a:t>
            </a:r>
            <a:r>
              <a:rPr lang="en-US" b="1" baseline="30000" dirty="0" smtClean="0">
                <a:solidFill>
                  <a:srgbClr val="CC3300"/>
                </a:solidFill>
                <a:latin typeface="Calibri"/>
              </a:rPr>
              <a:t>-</a:t>
            </a:r>
            <a:r>
              <a:rPr lang="en-US" b="1" dirty="0" smtClean="0">
                <a:solidFill>
                  <a:srgbClr val="CC3300"/>
                </a:solidFill>
                <a:latin typeface="Calibri"/>
              </a:rPr>
              <a:t> beam from cathode (- plate)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C3300"/>
                </a:solidFill>
                <a:latin typeface="Calibri"/>
              </a:rPr>
              <a:t>a</a:t>
            </a:r>
            <a:r>
              <a:rPr lang="en-US" b="1" dirty="0" smtClean="0">
                <a:solidFill>
                  <a:srgbClr val="CC3300"/>
                </a:solidFill>
                <a:latin typeface="Calibri"/>
              </a:rPr>
              <a:t>ccelerated towards (+) plate</a:t>
            </a:r>
            <a:endParaRPr lang="en-US" b="1" dirty="0">
              <a:solidFill>
                <a:srgbClr val="CC3300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743200" y="2209800"/>
            <a:ext cx="1066800" cy="1371600"/>
          </a:xfrm>
          <a:prstGeom prst="straightConnector1">
            <a:avLst/>
          </a:prstGeom>
          <a:noFill/>
          <a:ln w="57150" cap="flat" cmpd="sng" algn="ctr">
            <a:solidFill>
              <a:srgbClr val="CC33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8065" y="838200"/>
            <a:ext cx="32004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1)Battery voltage tears something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(e-)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away from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metal cathode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83923" y="2654082"/>
            <a:ext cx="543365" cy="506611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rgbClr val="990000"/>
            </a:outerShdw>
          </a:effectLst>
        </p:spPr>
      </p:cxnSp>
      <p:sp>
        <p:nvSpPr>
          <p:cNvPr id="5" name="TextBox 4"/>
          <p:cNvSpPr txBox="1"/>
          <p:nvPr/>
        </p:nvSpPr>
        <p:spPr>
          <a:xfrm>
            <a:off x="152400" y="6324600"/>
            <a:ext cx="88392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prstClr val="black"/>
                </a:solidFill>
                <a:latin typeface="Calibri"/>
              </a:rPr>
              <a:t>3) Fields applied and results observed on `TV’ screen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48400" y="5029200"/>
            <a:ext cx="1524000" cy="12954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47320"/>
            <a:ext cx="537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 Broglie’s Hypothesis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3436" y="1485900"/>
            <a:ext cx="6343650" cy="13388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His big idea</a:t>
            </a:r>
            <a:r>
              <a:rPr lang="en-US" sz="2700" dirty="0"/>
              <a:t>….assume a similar relationship exists when the mass is moving at a non-zero velocity </a:t>
            </a:r>
            <a:r>
              <a:rPr lang="en-US" sz="2700" b="1" dirty="0">
                <a:solidFill>
                  <a:srgbClr val="FF0000"/>
                </a:solidFill>
              </a:rPr>
              <a:t>v</a:t>
            </a:r>
            <a:r>
              <a:rPr lang="en-US" sz="27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1113" y="2801149"/>
            <a:ext cx="16113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/>
              <a:t> </a:t>
            </a:r>
            <a:r>
              <a:rPr lang="en-US" sz="3000" b="1" dirty="0"/>
              <a:t>mc =h/</a:t>
            </a:r>
            <a:r>
              <a:rPr lang="en-US" sz="3000" b="1" dirty="0">
                <a:sym typeface="Symbol"/>
              </a:rPr>
              <a:t></a:t>
            </a:r>
            <a:endParaRPr lang="en-US" sz="3000" dirty="0"/>
          </a:p>
        </p:txBody>
      </p:sp>
      <p:cxnSp>
        <p:nvCxnSpPr>
          <p:cNvPr id="6" name="Straight Connector 5"/>
          <p:cNvCxnSpPr>
            <a:endCxn id="4" idx="2"/>
          </p:cNvCxnSpPr>
          <p:nvPr/>
        </p:nvCxnSpPr>
        <p:spPr>
          <a:xfrm>
            <a:off x="4817497" y="2915449"/>
            <a:ext cx="439286" cy="439698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56241" y="2801646"/>
            <a:ext cx="276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=&gt; Replace </a:t>
            </a:r>
            <a:r>
              <a:rPr lang="en-US" sz="2400" b="1" dirty="0"/>
              <a:t>c</a:t>
            </a:r>
            <a:r>
              <a:rPr lang="en-US" sz="2400" dirty="0"/>
              <a:t> with </a:t>
            </a:r>
            <a:r>
              <a:rPr lang="en-US" sz="2400" b="1" dirty="0">
                <a:solidFill>
                  <a:srgbClr val="FF0000"/>
                </a:solidFill>
              </a:rPr>
              <a:t>v: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12179" y="3379778"/>
            <a:ext cx="15456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/>
              <a:t>m</a:t>
            </a:r>
            <a:r>
              <a:rPr lang="en-US" sz="3000" b="1" dirty="0">
                <a:solidFill>
                  <a:srgbClr val="FF0000"/>
                </a:solidFill>
              </a:rPr>
              <a:t>v</a:t>
            </a:r>
            <a:r>
              <a:rPr lang="en-US" sz="3000" b="1" dirty="0"/>
              <a:t> =h/</a:t>
            </a:r>
            <a:r>
              <a:rPr lang="en-US" sz="3000" b="1" dirty="0">
                <a:sym typeface="Symbol"/>
              </a:rPr>
              <a:t>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3436" y="3910693"/>
            <a:ext cx="560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Rearrange…to define the </a:t>
            </a:r>
            <a:r>
              <a:rPr lang="en-US" sz="2700" b="1" dirty="0">
                <a:solidFill>
                  <a:srgbClr val="002060"/>
                </a:solidFill>
              </a:rPr>
              <a:t>wavelength </a:t>
            </a:r>
            <a:r>
              <a:rPr lang="en-US" sz="2700" dirty="0"/>
              <a:t>of a mass </a:t>
            </a:r>
            <a:r>
              <a:rPr lang="en-US" sz="2700" b="1" dirty="0"/>
              <a:t>m</a:t>
            </a:r>
            <a:r>
              <a:rPr lang="en-US" sz="2700" dirty="0"/>
              <a:t> moving at velocity </a:t>
            </a:r>
            <a:r>
              <a:rPr lang="en-US" sz="27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8089" y="4810940"/>
            <a:ext cx="2269104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ym typeface="Symbol"/>
              </a:rPr>
              <a:t> = h/m</a:t>
            </a:r>
            <a:r>
              <a:rPr lang="en-US" sz="405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4907071"/>
            <a:ext cx="37719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=&gt;</a:t>
            </a:r>
            <a:r>
              <a:rPr lang="en-US" sz="2700" b="1" dirty="0" err="1"/>
              <a:t>DeBroglie’s</a:t>
            </a:r>
            <a:r>
              <a:rPr lang="en-US" sz="2700" b="1" dirty="0"/>
              <a:t> equation:</a:t>
            </a:r>
          </a:p>
        </p:txBody>
      </p:sp>
    </p:spTree>
    <p:extLst>
      <p:ext uri="{BB962C8B-B14F-4D97-AF65-F5344CB8AC3E}">
        <p14:creationId xmlns:p14="http://schemas.microsoft.com/office/powerpoint/2010/main" val="14777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13" grpId="0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4382115"/>
            <a:ext cx="6515100" cy="13388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50" dirty="0"/>
              <a:t>How do these fix the problems with Rutherford’s atom ?????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6627" y="2628900"/>
            <a:ext cx="2269104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b="1" dirty="0">
                <a:sym typeface="Symbol"/>
              </a:rPr>
              <a:t> = h/m</a:t>
            </a:r>
            <a:r>
              <a:rPr lang="en-US" sz="405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298535"/>
            <a:ext cx="1771650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50" dirty="0"/>
              <a:t>E= </a:t>
            </a:r>
            <a:r>
              <a:rPr lang="en-US" sz="4050" dirty="0" err="1"/>
              <a:t>h</a:t>
            </a:r>
            <a:r>
              <a:rPr lang="en-US" sz="4050" b="1" dirty="0" err="1">
                <a:solidFill>
                  <a:srgbClr val="FF0000"/>
                </a:solidFill>
              </a:rPr>
              <a:t>f</a:t>
            </a:r>
            <a:endParaRPr lang="en-US" sz="405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7032" y="652205"/>
            <a:ext cx="4469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300" b="1" dirty="0"/>
              <a:t>Planck’s Law explains</a:t>
            </a:r>
          </a:p>
          <a:p>
            <a:pPr>
              <a:spcBef>
                <a:spcPts val="0"/>
              </a:spcBef>
            </a:pPr>
            <a:r>
              <a:rPr lang="en-US" sz="3300" b="1" dirty="0"/>
              <a:t>Photoelectric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2324" y="2634349"/>
            <a:ext cx="44005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300" b="1" dirty="0" err="1"/>
              <a:t>DeBroglie’s</a:t>
            </a:r>
            <a:r>
              <a:rPr lang="en-US" sz="3300" b="1" dirty="0"/>
              <a:t> equation</a:t>
            </a:r>
          </a:p>
          <a:p>
            <a:pPr>
              <a:spcBef>
                <a:spcPts val="0"/>
              </a:spcBef>
            </a:pPr>
            <a:r>
              <a:rPr lang="en-US" sz="3300" b="1" dirty="0"/>
              <a:t>connects matter to a hypothetical </a:t>
            </a:r>
            <a:r>
              <a:rPr lang="en-US" sz="3300" b="1" dirty="0">
                <a:sym typeface="Symbol"/>
              </a:rPr>
              <a:t>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4865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1550"/>
            <a:ext cx="3200400" cy="455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6076" y="1697556"/>
            <a:ext cx="3257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Ask him !</a:t>
            </a:r>
          </a:p>
          <a:p>
            <a:r>
              <a:rPr lang="en-US" sz="3000" dirty="0"/>
              <a:t>(see also pp. 68-72)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9738" y="3248195"/>
            <a:ext cx="346494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Niels</a:t>
            </a:r>
            <a:r>
              <a:rPr lang="en-US" sz="3000" b="1" dirty="0">
                <a:solidFill>
                  <a:srgbClr val="FF0000"/>
                </a:solidFill>
              </a:rPr>
              <a:t> “the kid” Bohr </a:t>
            </a:r>
            <a:r>
              <a:rPr lang="en-US" sz="3000" b="1" dirty="0"/>
              <a:t>at 27 soon after he makes </a:t>
            </a:r>
          </a:p>
          <a:p>
            <a:r>
              <a:rPr lang="en-US" sz="3000" b="1" dirty="0"/>
              <a:t>his big theoretical breakthrough.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343400" y="2309262"/>
            <a:ext cx="392676" cy="91038"/>
          </a:xfrm>
          <a:prstGeom prst="straightConnector1">
            <a:avLst/>
          </a:prstGeom>
          <a:ln w="666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10" y="857250"/>
            <a:ext cx="1325591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3813" y="881125"/>
            <a:ext cx="440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the `</a:t>
            </a:r>
            <a:r>
              <a:rPr lang="en-US" sz="2400" b="1" dirty="0">
                <a:solidFill>
                  <a:srgbClr val="FF0000"/>
                </a:solidFill>
              </a:rPr>
              <a:t>kid</a:t>
            </a:r>
            <a:r>
              <a:rPr lang="en-US" sz="2400" dirty="0"/>
              <a:t>’ does: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7276" y="1319706"/>
            <a:ext cx="508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Takes a dollop of </a:t>
            </a:r>
            <a:r>
              <a:rPr lang="en-US" sz="2400" dirty="0">
                <a:latin typeface="Cooper Black" pitchFamily="18" charset="0"/>
              </a:rPr>
              <a:t>Old School </a:t>
            </a:r>
            <a:r>
              <a:rPr lang="en-US" sz="2400" dirty="0"/>
              <a:t>physics </a:t>
            </a:r>
          </a:p>
          <a:p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68" y="1717307"/>
            <a:ext cx="3364706" cy="11299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68810" y="2847210"/>
            <a:ext cx="694649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5" dirty="0"/>
              <a:t>Mixes in </a:t>
            </a:r>
            <a:r>
              <a:rPr lang="en-US" sz="2325" b="1" dirty="0">
                <a:solidFill>
                  <a:srgbClr val="C00000"/>
                </a:solidFill>
                <a:latin typeface="Aharoni" pitchFamily="2" charset="-79"/>
                <a:ea typeface="Dotum" pitchFamily="34" charset="-127"/>
                <a:cs typeface="Aharoni" pitchFamily="2" charset="-79"/>
              </a:rPr>
              <a:t>New School </a:t>
            </a:r>
            <a:r>
              <a:rPr lang="en-US" sz="2325" dirty="0"/>
              <a:t>Planck and </a:t>
            </a:r>
            <a:r>
              <a:rPr lang="en-US" sz="2325" dirty="0" err="1"/>
              <a:t>DeBroglie</a:t>
            </a:r>
            <a:r>
              <a:rPr lang="en-US" sz="2325" dirty="0"/>
              <a:t> equations: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674" y="3285790"/>
            <a:ext cx="22691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ym typeface="Symbol"/>
              </a:rPr>
              <a:t> = h/m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v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988" y="3285790"/>
            <a:ext cx="17716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E= </a:t>
            </a:r>
            <a:r>
              <a:rPr lang="en-US" sz="3000" dirty="0" err="1"/>
              <a:t>h</a:t>
            </a:r>
            <a:r>
              <a:rPr lang="en-US" sz="3000" b="1" dirty="0" err="1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269" y="3816705"/>
            <a:ext cx="651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Forces</a:t>
            </a:r>
            <a:r>
              <a:rPr lang="en-US" sz="2400" dirty="0"/>
              <a:t> the wavelength to fit a circular orbit around the nucleus:</a:t>
            </a:r>
          </a:p>
        </p:txBody>
      </p:sp>
      <p:pic>
        <p:nvPicPr>
          <p:cNvPr id="16" name="Picture 15" descr="C:\Users\fong\Desktop\2012-09 (Sep)\bohr wave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1605" y="5057345"/>
            <a:ext cx="5257799" cy="1487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26681" y="4744045"/>
            <a:ext cx="33354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see Figure 2.11  pg. 73</a:t>
            </a:r>
          </a:p>
        </p:txBody>
      </p:sp>
    </p:spTree>
    <p:extLst>
      <p:ext uri="{BB962C8B-B14F-4D97-AF65-F5344CB8AC3E}">
        <p14:creationId xmlns:p14="http://schemas.microsoft.com/office/powerpoint/2010/main" val="26662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  <p:bldP spid="14" grpId="0" animBg="1"/>
      <p:bldP spid="9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058"/>
            <a:ext cx="1885951" cy="26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82" y="2342603"/>
            <a:ext cx="3401518" cy="31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50" y="857251"/>
            <a:ext cx="55435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From pure theory  Bohr derives the Energy, E</a:t>
            </a:r>
            <a:r>
              <a:rPr lang="en-US" sz="2700" baseline="-25000" dirty="0"/>
              <a:t>H</a:t>
            </a:r>
            <a:r>
              <a:rPr lang="en-US" sz="2700" dirty="0"/>
              <a:t>, of the electron around Hydrogen and proposes the Bohr model</a:t>
            </a:r>
            <a:r>
              <a:rPr lang="en-US" sz="3000" dirty="0"/>
              <a:t> of the atom: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322292"/>
            <a:ext cx="4514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E</a:t>
            </a:r>
            <a:r>
              <a:rPr lang="en-US" sz="3300" baseline="-25000" dirty="0"/>
              <a:t>H</a:t>
            </a:r>
            <a:r>
              <a:rPr lang="en-US" sz="3300" dirty="0"/>
              <a:t>(J</a:t>
            </a:r>
            <a:r>
              <a:rPr lang="en-US" sz="3300" dirty="0" smtClean="0"/>
              <a:t>)= -</a:t>
            </a:r>
            <a:r>
              <a:rPr lang="en-US" sz="3300" u="sng" dirty="0"/>
              <a:t>2.178*10</a:t>
            </a:r>
            <a:r>
              <a:rPr lang="en-US" sz="3300" u="sng" baseline="30000" dirty="0"/>
              <a:t>-18</a:t>
            </a:r>
            <a:r>
              <a:rPr lang="en-US" sz="3300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sz="3300" dirty="0"/>
              <a:t>                     n</a:t>
            </a:r>
            <a:r>
              <a:rPr lang="en-US" sz="3300" baseline="30000" dirty="0"/>
              <a:t>2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7235927" y="2311494"/>
            <a:ext cx="1105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1864" y="2587790"/>
            <a:ext cx="978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0388" y="3130246"/>
            <a:ext cx="91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811" y="4931834"/>
            <a:ext cx="4029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n=1,2,3…are integers defining circular orbits around positive nucleus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298" y="2905375"/>
            <a:ext cx="29416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Eq. 2.1 of text</a:t>
            </a:r>
          </a:p>
        </p:txBody>
      </p:sp>
    </p:spTree>
    <p:extLst>
      <p:ext uri="{BB962C8B-B14F-4D97-AF65-F5344CB8AC3E}">
        <p14:creationId xmlns:p14="http://schemas.microsoft.com/office/powerpoint/2010/main" val="11657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7" grpId="0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581" y="167715"/>
            <a:ext cx="6629400" cy="857250"/>
          </a:xfrm>
        </p:spPr>
        <p:txBody>
          <a:bodyPr/>
          <a:lstStyle/>
          <a:p>
            <a:pPr eaLnBrk="1" hangingPunct="1"/>
            <a:r>
              <a:rPr lang="en-US" sz="3000" dirty="0">
                <a:solidFill>
                  <a:srgbClr val="FF0000"/>
                </a:solidFill>
              </a:rPr>
              <a:t>Bohr Model Predictions vs. Experiment </a:t>
            </a:r>
            <a:endParaRPr lang="en-US" sz="3000" dirty="0"/>
          </a:p>
        </p:txBody>
      </p:sp>
      <p:sp>
        <p:nvSpPr>
          <p:cNvPr id="109571" name="Oval 3"/>
          <p:cNvSpPr>
            <a:spLocks noChangeArrowheads="1"/>
          </p:cNvSpPr>
          <p:nvPr/>
        </p:nvSpPr>
        <p:spPr bwMode="auto">
          <a:xfrm>
            <a:off x="3257550" y="2400300"/>
            <a:ext cx="1085850" cy="1085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3486150" y="257175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2971800" y="2171700"/>
            <a:ext cx="1657350" cy="165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3657600" y="2800350"/>
            <a:ext cx="285750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2800350" y="2000250"/>
            <a:ext cx="2000250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400300" y="2286001"/>
            <a:ext cx="514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n=5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800350" y="2800351"/>
            <a:ext cx="17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3086100" y="3086101"/>
            <a:ext cx="17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371850" y="2800350"/>
            <a:ext cx="228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2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886200" y="2686051"/>
            <a:ext cx="2286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/>
              <a:t>1</a:t>
            </a: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2914650" y="2457450"/>
            <a:ext cx="628650" cy="28575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2971800" y="2857500"/>
            <a:ext cx="514350" cy="5715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3314700" y="3086100"/>
            <a:ext cx="228600" cy="1143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343150" y="48006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2857500" y="4229100"/>
            <a:ext cx="0" cy="57150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3429000" y="4229100"/>
            <a:ext cx="0" cy="5715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4629150" y="4229100"/>
            <a:ext cx="0" cy="5715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343150" y="3943351"/>
            <a:ext cx="828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/>
              <a:t>   </a:t>
            </a:r>
            <a:r>
              <a:rPr lang="en-US" sz="1800" b="1" dirty="0">
                <a:solidFill>
                  <a:srgbClr val="FF0000"/>
                </a:solidFill>
              </a:rPr>
              <a:t>5</a:t>
            </a:r>
            <a:r>
              <a:rPr lang="en-US" sz="1800" b="1" dirty="0">
                <a:sym typeface="Wingdings" pitchFamily="2" charset="2"/>
              </a:rPr>
              <a:t>2</a:t>
            </a:r>
            <a:endParaRPr lang="en-US" sz="1800" b="1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114550" y="4857750"/>
            <a:ext cx="3314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  =</a:t>
            </a:r>
            <a:r>
              <a:rPr lang="en-US" sz="2100" b="1" dirty="0"/>
              <a:t> </a:t>
            </a:r>
            <a:r>
              <a:rPr lang="en-US" sz="2100" b="1" dirty="0">
                <a:solidFill>
                  <a:srgbClr val="7030A0"/>
                </a:solidFill>
              </a:rPr>
              <a:t>434</a:t>
            </a:r>
            <a:r>
              <a:rPr lang="en-US" sz="2100" b="1" dirty="0">
                <a:solidFill>
                  <a:srgbClr val="CC00FF"/>
                </a:solidFill>
              </a:rPr>
              <a:t> </a:t>
            </a:r>
            <a:r>
              <a:rPr lang="en-US" sz="2100" b="1" dirty="0">
                <a:solidFill>
                  <a:srgbClr val="0066FF"/>
                </a:solidFill>
              </a:rPr>
              <a:t> 486            </a:t>
            </a:r>
            <a:r>
              <a:rPr lang="en-US" sz="2100" b="1" dirty="0">
                <a:solidFill>
                  <a:srgbClr val="FF0000"/>
                </a:solidFill>
              </a:rPr>
              <a:t>656 </a:t>
            </a:r>
            <a:r>
              <a:rPr lang="en-US" sz="2100" b="1" dirty="0"/>
              <a:t> nm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1112581" y="3316010"/>
            <a:ext cx="16877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Observed H line (sun) spectrum (</a:t>
            </a:r>
            <a:r>
              <a:rPr lang="en-US" sz="2400" b="1" dirty="0" err="1">
                <a:solidFill>
                  <a:srgbClr val="3333CC"/>
                </a:solidFill>
              </a:rPr>
              <a:t>Balmer</a:t>
            </a:r>
            <a:r>
              <a:rPr lang="en-US" sz="2400" b="1" dirty="0">
                <a:solidFill>
                  <a:srgbClr val="3333CC"/>
                </a:solidFill>
              </a:rPr>
              <a:t> series)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200650" y="4343401"/>
            <a:ext cx="2800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Bohr’s `explanation of H spectrum’: </a:t>
            </a:r>
            <a:r>
              <a:rPr lang="en-US" sz="2400" b="1" i="1" dirty="0">
                <a:solidFill>
                  <a:srgbClr val="3333CC"/>
                </a:solidFill>
              </a:rPr>
              <a:t>quantum </a:t>
            </a:r>
            <a:r>
              <a:rPr lang="en-US" sz="2400" b="1" dirty="0">
                <a:solidFill>
                  <a:srgbClr val="3333CC"/>
                </a:solidFill>
              </a:rPr>
              <a:t>transitions between levels</a:t>
            </a: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H="1" flipV="1">
            <a:off x="4772025" y="4195916"/>
            <a:ext cx="514350" cy="228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4914900" y="1732003"/>
            <a:ext cx="1028700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u="sng" dirty="0" err="1">
                <a:solidFill>
                  <a:srgbClr val="3333CC"/>
                </a:solidFill>
                <a:latin typeface="Comic Sans MS" pitchFamily="66" charset="0"/>
              </a:rPr>
              <a:t>obs</a:t>
            </a:r>
            <a:r>
              <a:rPr lang="en-US" sz="1800" b="1" u="sng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1800" b="1" u="sng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</a:t>
            </a:r>
            <a:r>
              <a:rPr lang="en-US" sz="1500" b="1" u="sng" dirty="0">
                <a:solidFill>
                  <a:srgbClr val="FF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  </a:t>
            </a:r>
            <a:r>
              <a:rPr lang="en-US" sz="1500" b="1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latin typeface="+mj-lt"/>
                <a:sym typeface="Wingdings" pitchFamily="2" charset="2"/>
              </a:rPr>
              <a:t>434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  <a:latin typeface="+mj-lt"/>
                <a:sym typeface="Wingdings" pitchFamily="2" charset="2"/>
              </a:rPr>
              <a:t>486     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656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500" b="1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9598" name="Oval 30"/>
          <p:cNvSpPr>
            <a:spLocks noChangeArrowheads="1"/>
          </p:cNvSpPr>
          <p:nvPr/>
        </p:nvSpPr>
        <p:spPr bwMode="auto">
          <a:xfrm>
            <a:off x="3771900" y="2914650"/>
            <a:ext cx="57150" cy="5715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3200400" y="3943351"/>
            <a:ext cx="7429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FF0000"/>
                </a:solidFill>
              </a:rPr>
              <a:t>4</a:t>
            </a:r>
            <a:r>
              <a:rPr lang="en-US" sz="1950" dirty="0">
                <a:sym typeface="Wingdings" pitchFamily="2" charset="2"/>
              </a:rPr>
              <a:t></a:t>
            </a:r>
            <a:r>
              <a:rPr lang="en-US" sz="1950" b="1" dirty="0">
                <a:sym typeface="Wingdings" pitchFamily="2" charset="2"/>
              </a:rPr>
              <a:t>2</a:t>
            </a:r>
            <a:endParaRPr lang="en-US" sz="1950" b="1" dirty="0"/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4343400" y="3886201"/>
            <a:ext cx="8572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FF0000"/>
                </a:solidFill>
              </a:rPr>
              <a:t>3</a:t>
            </a:r>
            <a:r>
              <a:rPr lang="en-US" sz="1950" b="1" dirty="0">
                <a:sym typeface="Wingdings" pitchFamily="2" charset="2"/>
              </a:rPr>
              <a:t> 2</a:t>
            </a:r>
            <a:endParaRPr lang="en-US" sz="19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743700" y="166666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FF0000"/>
                </a:solidFill>
              </a:rPr>
              <a:t>n</a:t>
            </a:r>
            <a:r>
              <a:rPr lang="en-US" sz="2400" b="1" u="sng" baseline="-25000" dirty="0" err="1">
                <a:solidFill>
                  <a:srgbClr val="FF0000"/>
                </a:solidFill>
              </a:rPr>
              <a:t>i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/>
              <a:t>  </a:t>
            </a:r>
            <a:r>
              <a:rPr lang="en-US" sz="2400" b="1" u="sng" dirty="0" err="1"/>
              <a:t>n</a:t>
            </a:r>
            <a:r>
              <a:rPr lang="en-US" sz="2400" b="1" u="sng" baseline="-25000" dirty="0" err="1"/>
              <a:t>f</a:t>
            </a:r>
            <a:endParaRPr lang="en-US" sz="2400" b="1" u="sng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6799007" y="2043626"/>
            <a:ext cx="108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5     </a:t>
            </a:r>
            <a:r>
              <a:rPr lang="en-US" sz="2400" dirty="0"/>
              <a:t>2</a:t>
            </a:r>
          </a:p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4     </a:t>
            </a:r>
            <a:r>
              <a:rPr lang="en-US" sz="2400" dirty="0"/>
              <a:t>2</a:t>
            </a:r>
          </a:p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    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8290" y="1399613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 dirty="0"/>
              <a:t>Calc </a:t>
            </a:r>
            <a:r>
              <a:rPr lang="en-US" sz="1800" b="1" u="sng" dirty="0">
                <a:solidFill>
                  <a:srgbClr val="0070C0"/>
                </a:solidFill>
                <a:sym typeface="Symbol"/>
              </a:rPr>
              <a:t></a:t>
            </a:r>
            <a:r>
              <a:rPr lang="en-US" sz="1800" b="1" baseline="-25000" dirty="0">
                <a:solidFill>
                  <a:srgbClr val="0070C0"/>
                </a:solidFill>
                <a:sym typeface="Symbol"/>
              </a:rPr>
              <a:t>theory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9300" y="201131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</a:rPr>
              <a:t>434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70BB9"/>
                </a:solidFill>
              </a:rPr>
              <a:t>486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656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2025" y="3143250"/>
            <a:ext cx="3228976" cy="8425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0</a:t>
            </a:r>
            <a:r>
              <a:rPr lang="en-US" sz="2175" dirty="0"/>
              <a:t>% error between observed and calculated !!!</a:t>
            </a:r>
          </a:p>
        </p:txBody>
      </p:sp>
    </p:spTree>
    <p:extLst>
      <p:ext uri="{BB962C8B-B14F-4D97-AF65-F5344CB8AC3E}">
        <p14:creationId xmlns:p14="http://schemas.microsoft.com/office/powerpoint/2010/main" val="2006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 animBg="1"/>
      <p:bldP spid="109573" grpId="0" animBg="1"/>
      <p:bldP spid="109574" grpId="0" animBg="1"/>
      <p:bldP spid="109575" grpId="0" animBg="1"/>
      <p:bldP spid="109576" grpId="0"/>
      <p:bldP spid="109577" grpId="0"/>
      <p:bldP spid="109578" grpId="0"/>
      <p:bldP spid="109579" grpId="0"/>
      <p:bldP spid="109580" grpId="0"/>
      <p:bldP spid="109581" grpId="0" animBg="1"/>
      <p:bldP spid="109582" grpId="0" animBg="1"/>
      <p:bldP spid="109583" grpId="0" animBg="1"/>
      <p:bldP spid="109588" grpId="0"/>
      <p:bldP spid="109592" grpId="0"/>
      <p:bldP spid="109593" grpId="0" animBg="1"/>
      <p:bldP spid="109594" grpId="0" build="allAtOnce"/>
      <p:bldP spid="109598" grpId="0" animBg="1"/>
      <p:bldP spid="109599" grpId="0"/>
      <p:bldP spid="109600" grpId="0"/>
      <p:bldP spid="37" grpId="0"/>
      <p:bldP spid="38" grpId="0"/>
      <p:bldP spid="39" grpId="0"/>
      <p:bldP spid="40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1371600" y="2000251"/>
            <a:ext cx="6400800" cy="11541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latin typeface="Arial" charset="0"/>
              </a:rPr>
              <a:t>Theoretical </a:t>
            </a:r>
            <a:r>
              <a:rPr lang="en-US" sz="2700" b="1" u="sng" dirty="0">
                <a:solidFill>
                  <a:srgbClr val="FF0000"/>
                </a:solidFill>
                <a:latin typeface="Arial" charset="0"/>
              </a:rPr>
              <a:t>Computed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>
                <a:latin typeface="Arial" charset="0"/>
              </a:rPr>
              <a:t>radius of first H orbit: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71550"/>
            <a:ext cx="66294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dirty="0">
                <a:solidFill>
                  <a:srgbClr val="FF0000"/>
                </a:solidFill>
              </a:rPr>
              <a:t>Bohr Model Predictions vs. Experiment (continued) 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823828"/>
            <a:ext cx="6400800" cy="92333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Arial" pitchFamily="34" charset="0"/>
                <a:cs typeface="Arial" pitchFamily="34" charset="0"/>
              </a:rPr>
              <a:t>Experimentally</a:t>
            </a:r>
            <a:r>
              <a:rPr lang="en-US" sz="2700" b="1" u="sng" dirty="0">
                <a:latin typeface="Arial" pitchFamily="34" charset="0"/>
                <a:cs typeface="Arial" pitchFamily="34" charset="0"/>
              </a:rPr>
              <a:t> measured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ground state radius of 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2701" y="3131329"/>
            <a:ext cx="22288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5.20 nm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3150" y="4788501"/>
            <a:ext cx="2343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5.20 nm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5688" y="4650001"/>
            <a:ext cx="3228976" cy="11772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0</a:t>
            </a:r>
            <a:r>
              <a:rPr lang="en-US" sz="2175" dirty="0"/>
              <a:t>% error between observed and calculated </a:t>
            </a:r>
            <a:r>
              <a:rPr lang="en-US" sz="2175"/>
              <a:t>(again) </a:t>
            </a:r>
            <a:r>
              <a:rPr lang="en-US" sz="2175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531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7" grpId="0" animBg="1"/>
      <p:bldP spid="3" grpId="0" animBg="1"/>
      <p:bldP spid="4" grpId="0"/>
      <p:bldP spid="5" grpId="0"/>
      <p:bldP spid="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540094"/>
            <a:ext cx="376356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50" y="1085851"/>
            <a:ext cx="6229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Let’s confirm that n=5</a:t>
            </a:r>
            <a:r>
              <a:rPr lang="en-US" sz="3000" dirty="0">
                <a:sym typeface="Wingdings" pitchFamily="2" charset="2"/>
              </a:rPr>
              <a:t>n=2 electron jump predicts </a:t>
            </a:r>
            <a:r>
              <a:rPr lang="en-US" sz="3000" dirty="0">
                <a:sym typeface="Symbol"/>
              </a:rPr>
              <a:t>=434 nm</a:t>
            </a:r>
            <a:r>
              <a:rPr lang="en-US" sz="3000" dirty="0">
                <a:sym typeface="Wingdings" pitchFamily="2" charset="2"/>
              </a:rPr>
              <a:t> for H using Bohr model: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057650"/>
            <a:ext cx="451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h=6.63*10</a:t>
            </a:r>
            <a:r>
              <a:rPr lang="en-US" sz="3000" baseline="30000" dirty="0"/>
              <a:t>-34</a:t>
            </a:r>
            <a:r>
              <a:rPr lang="en-US" sz="3000" dirty="0"/>
              <a:t> J s</a:t>
            </a:r>
          </a:p>
          <a:p>
            <a:r>
              <a:rPr lang="en-US" sz="3000" dirty="0"/>
              <a:t>c=3*10</a:t>
            </a:r>
            <a:r>
              <a:rPr lang="en-US" sz="3000" baseline="30000" dirty="0"/>
              <a:t>8</a:t>
            </a:r>
            <a:r>
              <a:rPr lang="en-US" sz="3000" dirty="0"/>
              <a:t> m/s</a:t>
            </a:r>
          </a:p>
          <a:p>
            <a:r>
              <a:rPr lang="en-US" sz="3000" dirty="0"/>
              <a:t>h*c= 1.989*10</a:t>
            </a:r>
            <a:r>
              <a:rPr lang="en-US" sz="3000" baseline="30000" dirty="0"/>
              <a:t>-26</a:t>
            </a:r>
            <a:r>
              <a:rPr lang="en-US" sz="3000" dirty="0"/>
              <a:t> J*m</a:t>
            </a:r>
          </a:p>
        </p:txBody>
      </p:sp>
    </p:spTree>
    <p:extLst>
      <p:ext uri="{BB962C8B-B14F-4D97-AF65-F5344CB8AC3E}">
        <p14:creationId xmlns:p14="http://schemas.microsoft.com/office/powerpoint/2010/main" val="2055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31" y="2257495"/>
            <a:ext cx="2110370" cy="202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801394" y="2510152"/>
            <a:ext cx="1604381" cy="551810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>
              <a:latin typeface="Times New Roman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593030" y="3397164"/>
            <a:ext cx="50377" cy="55181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>
              <a:latin typeface="Times New Roman"/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1436" y="2335930"/>
            <a:ext cx="2340212" cy="21341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931120"/>
            <a:ext cx="5816207" cy="4732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25" b="1" dirty="0">
                <a:solidFill>
                  <a:srgbClr val="C00000"/>
                </a:solidFill>
              </a:rPr>
              <a:t> </a:t>
            </a:r>
            <a:r>
              <a:rPr lang="en-US" sz="2475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470046"/>
            <a:ext cx="240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</a:t>
            </a:r>
            <a:r>
              <a:rPr lang="en-US" sz="1800" dirty="0"/>
              <a:t> </a:t>
            </a:r>
            <a:r>
              <a:rPr lang="en-US" sz="1800" b="1" u="sng" dirty="0"/>
              <a:t>44</a:t>
            </a:r>
            <a:r>
              <a:rPr lang="en-US" sz="1800" dirty="0"/>
              <a:t>, 295 (1897)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400550"/>
            <a:ext cx="245745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1800" i="1" dirty="0"/>
              <a:t>Philosophical </a:t>
            </a:r>
          </a:p>
          <a:p>
            <a:pPr lvl="0" fontAlgn="base">
              <a:spcAft>
                <a:spcPct val="0"/>
              </a:spcAft>
            </a:pPr>
            <a:r>
              <a:rPr lang="en-US" sz="1800" i="1" dirty="0"/>
              <a:t>Magazine  </a:t>
            </a:r>
            <a:r>
              <a:rPr lang="en-US" sz="1800" dirty="0"/>
              <a:t>Series 6, </a:t>
            </a:r>
          </a:p>
          <a:p>
            <a:pPr lvl="0" fontAlgn="base">
              <a:spcAft>
                <a:spcPct val="0"/>
              </a:spcAft>
            </a:pPr>
            <a:r>
              <a:rPr lang="en-US" sz="1800" dirty="0"/>
              <a:t> </a:t>
            </a:r>
            <a:r>
              <a:rPr lang="en-US" sz="1800" b="1" u="sng" dirty="0"/>
              <a:t>21</a:t>
            </a:r>
            <a:r>
              <a:rPr lang="en-US" sz="1800" dirty="0"/>
              <a:t>,  669-688 (1911)</a:t>
            </a:r>
          </a:p>
          <a:p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196292" y="1515132"/>
            <a:ext cx="227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Thomson Model    </a:t>
            </a:r>
            <a:r>
              <a:rPr lang="en-US" sz="2400" b="1" dirty="0"/>
              <a:t>  </a:t>
            </a:r>
          </a:p>
          <a:p>
            <a:pPr lvl="0"/>
            <a:r>
              <a:rPr lang="en-US" sz="2400" b="1" dirty="0"/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94" y="1416050"/>
            <a:ext cx="2574131" cy="100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90632" y="4400551"/>
            <a:ext cx="21103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 Series 6</a:t>
            </a:r>
          </a:p>
          <a:p>
            <a:r>
              <a:rPr lang="en-US" sz="1800" dirty="0"/>
              <a:t> </a:t>
            </a:r>
            <a:r>
              <a:rPr lang="en-US" sz="1800" b="1" u="sng" dirty="0"/>
              <a:t>26</a:t>
            </a:r>
            <a:r>
              <a:rPr lang="en-US" sz="1800" dirty="0"/>
              <a:t>. 1-25 (1913)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050" y="1515132"/>
            <a:ext cx="171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Bohr Model</a:t>
            </a:r>
          </a:p>
          <a:p>
            <a:r>
              <a:rPr lang="en-US" sz="2400" b="1" dirty="0"/>
              <a:t>1913</a:t>
            </a:r>
          </a:p>
        </p:txBody>
      </p:sp>
    </p:spTree>
    <p:extLst>
      <p:ext uri="{BB962C8B-B14F-4D97-AF65-F5344CB8AC3E}">
        <p14:creationId xmlns:p14="http://schemas.microsoft.com/office/powerpoint/2010/main" val="7573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762000"/>
            <a:ext cx="87630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Basic result of </a:t>
            </a:r>
            <a:r>
              <a:rPr lang="en-US" b="1" u="sng" dirty="0" smtClean="0">
                <a:solidFill>
                  <a:srgbClr val="FF0000"/>
                </a:solidFill>
              </a:rPr>
              <a:t>Thomson’s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CRT</a:t>
            </a:r>
            <a:r>
              <a:rPr lang="en-US" b="1" u="sng" dirty="0" smtClean="0"/>
              <a:t> experiments:</a:t>
            </a:r>
          </a:p>
          <a:p>
            <a:pPr algn="l"/>
            <a:r>
              <a:rPr lang="en-US" b="1" dirty="0" smtClean="0"/>
              <a:t>All the materials subjected to high voltage in the tube vomited the same kind of `</a:t>
            </a:r>
            <a:r>
              <a:rPr lang="en-US" b="1" dirty="0" smtClean="0">
                <a:solidFill>
                  <a:srgbClr val="FF0000"/>
                </a:solidFill>
              </a:rPr>
              <a:t>negative</a:t>
            </a:r>
            <a:r>
              <a:rPr lang="en-US" b="1" dirty="0" smtClean="0"/>
              <a:t>’ particles-dubbed the </a:t>
            </a:r>
            <a:r>
              <a:rPr lang="en-US" b="1" dirty="0" smtClean="0">
                <a:solidFill>
                  <a:srgbClr val="FF0000"/>
                </a:solidFill>
              </a:rPr>
              <a:t>electron.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048000"/>
            <a:ext cx="8763000" cy="24622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Thomson’s</a:t>
            </a:r>
            <a:r>
              <a:rPr lang="en-US" b="1" u="sng" dirty="0" smtClean="0"/>
              <a:t> Conjecture from his </a:t>
            </a:r>
            <a:r>
              <a:rPr lang="en-US" b="1" u="sng" dirty="0" smtClean="0">
                <a:solidFill>
                  <a:srgbClr val="FF0000"/>
                </a:solidFill>
              </a:rPr>
              <a:t>CRT</a:t>
            </a:r>
            <a:r>
              <a:rPr lang="en-US" b="1" u="sng" dirty="0" smtClean="0"/>
              <a:t> experiments</a:t>
            </a:r>
          </a:p>
          <a:p>
            <a:pPr algn="l"/>
            <a:r>
              <a:rPr lang="en-US" b="1" dirty="0" smtClean="0"/>
              <a:t>If all matter has </a:t>
            </a:r>
            <a:r>
              <a:rPr lang="en-US" b="1" dirty="0" smtClean="0">
                <a:solidFill>
                  <a:srgbClr val="FF0000"/>
                </a:solidFill>
              </a:rPr>
              <a:t>negative electrons</a:t>
            </a:r>
            <a:r>
              <a:rPr lang="en-US" b="1" dirty="0" smtClean="0"/>
              <a:t>, there must be a counterbalancing </a:t>
            </a:r>
            <a:r>
              <a:rPr lang="en-US" b="1" dirty="0" smtClean="0">
                <a:solidFill>
                  <a:srgbClr val="0000FF"/>
                </a:solidFill>
              </a:rPr>
              <a:t>positive glue </a:t>
            </a:r>
            <a:r>
              <a:rPr lang="en-US" b="1" dirty="0" smtClean="0"/>
              <a:t>that </a:t>
            </a:r>
            <a:r>
              <a:rPr lang="en-US" b="1" u="sng" dirty="0" smtClean="0"/>
              <a:t>sticks</a:t>
            </a:r>
            <a:r>
              <a:rPr lang="en-US" b="1" dirty="0" smtClean="0"/>
              <a:t> </a:t>
            </a:r>
            <a:r>
              <a:rPr lang="en-US" b="1" u="sng" dirty="0" smtClean="0"/>
              <a:t>to</a:t>
            </a:r>
            <a:r>
              <a:rPr lang="en-US" b="1" dirty="0" smtClean="0"/>
              <a:t> and </a:t>
            </a:r>
            <a:r>
              <a:rPr lang="en-US" b="1" u="sng" dirty="0" smtClean="0">
                <a:solidFill>
                  <a:srgbClr val="00B050"/>
                </a:solidFill>
              </a:rPr>
              <a:t>neutralizes</a:t>
            </a:r>
            <a:r>
              <a:rPr lang="en-US" b="1" dirty="0" smtClean="0"/>
              <a:t> the electrons’ </a:t>
            </a:r>
            <a:r>
              <a:rPr lang="en-US" b="1" dirty="0" smtClean="0">
                <a:solidFill>
                  <a:srgbClr val="FF0000"/>
                </a:solidFill>
              </a:rPr>
              <a:t>negative</a:t>
            </a:r>
            <a:r>
              <a:rPr lang="en-US" b="1" dirty="0" smtClean="0"/>
              <a:t> charge (since matter is normally </a:t>
            </a:r>
            <a:r>
              <a:rPr lang="en-US" b="1" u="sng" dirty="0" smtClean="0">
                <a:solidFill>
                  <a:srgbClr val="00B050"/>
                </a:solidFill>
              </a:rPr>
              <a:t>neutral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try 1-</a:t>
            </a:r>
            <a:r>
              <a:rPr lang="en-US" sz="1800" dirty="0" smtClean="0">
                <a:solidFill>
                  <a:srgbClr val="FF0000"/>
                </a:solidFill>
              </a:rPr>
              <a:t>Thomson’s atom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tutorvista.com/content/atoms-and-nuclei/plum-pudding-model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6291144" cy="40513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5715000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aseline="30000" dirty="0" smtClean="0"/>
              <a:t>1</a:t>
            </a:r>
            <a:r>
              <a:rPr lang="en-US" dirty="0" smtClean="0"/>
              <a:t> J.J. Thomson </a:t>
            </a:r>
            <a:r>
              <a:rPr lang="en-US" b="1" dirty="0" smtClean="0"/>
              <a:t>Cathode Rays</a:t>
            </a:r>
            <a:r>
              <a:rPr lang="en-US" dirty="0" smtClean="0"/>
              <a:t>,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i="1" dirty="0" smtClean="0"/>
              <a:t>Philosophical Magazine</a:t>
            </a:r>
            <a:r>
              <a:rPr lang="en-US" dirty="0" smtClean="0"/>
              <a:t> </a:t>
            </a:r>
            <a:r>
              <a:rPr lang="en-US" b="1" u="sng" dirty="0" smtClean="0"/>
              <a:t>44</a:t>
            </a:r>
            <a:r>
              <a:rPr lang="en-US" dirty="0" smtClean="0"/>
              <a:t>, 295 (1897)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04800"/>
            <a:ext cx="7772400" cy="16004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Thompson’s</a:t>
            </a:r>
            <a:r>
              <a:rPr lang="en-US" b="1" dirty="0" smtClean="0"/>
              <a:t> conjecture </a:t>
            </a:r>
            <a:r>
              <a:rPr lang="en-US" dirty="0" smtClean="0"/>
              <a:t>morphed into the first experimentally derived atomic model: </a:t>
            </a:r>
          </a:p>
          <a:p>
            <a:r>
              <a:rPr lang="en-US" dirty="0" smtClean="0"/>
              <a:t>“The </a:t>
            </a:r>
            <a:r>
              <a:rPr lang="en-US" b="1" dirty="0" smtClean="0">
                <a:solidFill>
                  <a:srgbClr val="CC3300"/>
                </a:solidFill>
              </a:rPr>
              <a:t>Plum Pudding </a:t>
            </a:r>
            <a:r>
              <a:rPr lang="en-US" dirty="0" smtClean="0"/>
              <a:t>Model”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try 1 –</a:t>
            </a:r>
            <a:r>
              <a:rPr lang="en-US" sz="1800" dirty="0" smtClean="0">
                <a:solidFill>
                  <a:srgbClr val="FF0000"/>
                </a:solidFill>
              </a:rPr>
              <a:t>Thomson’s</a:t>
            </a:r>
            <a:r>
              <a:rPr lang="en-US" sz="1800" dirty="0" smtClean="0"/>
              <a:t> atom (continued)</a:t>
            </a:r>
            <a:endParaRPr lang="en-US" sz="1800" dirty="0"/>
          </a:p>
        </p:txBody>
      </p:sp>
      <p:pic>
        <p:nvPicPr>
          <p:cNvPr id="22530" name="Picture 2" descr="http://t2.gstatic.com/images?q=tbn:ANd9GcTlP2d6KFMFmGC5cUWnKpqotpPxc06_WbQ078Oul47_RgeYtky-f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66039"/>
            <a:ext cx="2133600" cy="19630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419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Cookie metaphor -if you’ve never had </a:t>
            </a:r>
            <a:r>
              <a:rPr lang="en-US" sz="2400" b="1" dirty="0" smtClean="0">
                <a:solidFill>
                  <a:srgbClr val="CC3300"/>
                </a:solidFill>
              </a:rPr>
              <a:t>plum pudding</a:t>
            </a:r>
            <a:endParaRPr lang="en-US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/>
              <a:t>Testing the plum pudding atom: </a:t>
            </a:r>
            <a:r>
              <a:rPr lang="en-US" b="1" dirty="0" smtClean="0">
                <a:solidFill>
                  <a:srgbClr val="FF0000"/>
                </a:solidFill>
              </a:rPr>
              <a:t>Rutherford’s</a:t>
            </a:r>
            <a:r>
              <a:rPr lang="en-US" b="1" dirty="0" smtClean="0"/>
              <a:t> gold foil experiment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(1910)  (</a:t>
            </a:r>
            <a:r>
              <a:rPr lang="en-US" sz="2400" b="1" dirty="0" smtClean="0">
                <a:solidFill>
                  <a:schemeClr val="tx1"/>
                </a:solidFill>
              </a:rPr>
              <a:t>see also: page 52 of text)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914400"/>
            <a:ext cx="5257800" cy="156966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</a:rPr>
              <a:t>Ernst </a:t>
            </a:r>
            <a:r>
              <a:rPr lang="en-US" sz="3200" b="1" dirty="0" smtClean="0">
                <a:solidFill>
                  <a:srgbClr val="FF0000"/>
                </a:solidFill>
              </a:rPr>
              <a:t>Rutherford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Physical Laboratory</a:t>
            </a:r>
          </a:p>
          <a:p>
            <a:pPr>
              <a:spcBef>
                <a:spcPts val="0"/>
              </a:spcBef>
            </a:pPr>
            <a:r>
              <a:rPr lang="en-US" sz="3200" b="1" dirty="0" smtClean="0"/>
              <a:t> Manchester University, </a:t>
            </a:r>
            <a:r>
              <a:rPr lang="en-US" sz="3200" b="1" dirty="0"/>
              <a:t>UK </a:t>
            </a:r>
          </a:p>
        </p:txBody>
      </p:sp>
      <p:pic>
        <p:nvPicPr>
          <p:cNvPr id="43010" name="Picture 2" descr="http://137.193.61.237/images/theory_abb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5400675" cy="3105150"/>
          </a:xfrm>
          <a:prstGeom prst="rect">
            <a:avLst/>
          </a:prstGeom>
          <a:noFill/>
        </p:spPr>
      </p:pic>
      <p:pic>
        <p:nvPicPr>
          <p:cNvPr id="43012" name="Picture 4" descr="http://myweb.usf.edu/~mhight/rutherfordla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5" y="914400"/>
            <a:ext cx="3667125" cy="42767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*Factoid: it’s really his students-</a:t>
            </a:r>
            <a:r>
              <a:rPr lang="en-US" b="1" i="1" dirty="0" smtClean="0">
                <a:solidFill>
                  <a:srgbClr val="FF0000"/>
                </a:solidFill>
              </a:rPr>
              <a:t>Geiger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Marsden-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who machine the device and do the measurements.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5486400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Rutherford’s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Gold foil </a:t>
            </a:r>
            <a:r>
              <a:rPr lang="en-US" dirty="0" smtClean="0"/>
              <a:t>apparatus*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718339" y="2242810"/>
            <a:ext cx="1143000" cy="1219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Gold Foil </a:t>
            </a:r>
            <a:r>
              <a:rPr lang="en-US" b="1" i="1" u="sng" dirty="0" smtClean="0"/>
              <a:t>Experiment lore</a:t>
            </a:r>
          </a:p>
          <a:p>
            <a:pPr indent="-514350" algn="l">
              <a:spcBef>
                <a:spcPts val="0"/>
              </a:spcBef>
              <a:buAutoNum type="arabicParenR"/>
            </a:pPr>
            <a:r>
              <a:rPr lang="en-US" sz="2500" b="1" i="1" dirty="0" smtClean="0"/>
              <a:t>Marie Curie supplied the radon =</a:t>
            </a:r>
            <a:r>
              <a:rPr lang="en-US" sz="2500" b="1" i="1" dirty="0" smtClean="0">
                <a:solidFill>
                  <a:srgbClr val="FF0066"/>
                </a:solidFill>
                <a:sym typeface="Symbol"/>
              </a:rPr>
              <a:t> </a:t>
            </a:r>
            <a:r>
              <a:rPr lang="en-US" sz="2500" b="1" i="1" dirty="0" smtClean="0">
                <a:solidFill>
                  <a:srgbClr val="FF0066"/>
                </a:solidFill>
              </a:rPr>
              <a:t>source. </a:t>
            </a:r>
          </a:p>
          <a:p>
            <a:pPr indent="-514350" algn="l">
              <a:spcBef>
                <a:spcPts val="0"/>
              </a:spcBef>
              <a:buAutoNum type="arabicParenR"/>
            </a:pPr>
            <a:r>
              <a:rPr lang="en-US" sz="2500" b="1" i="1" dirty="0" smtClean="0"/>
              <a:t>It required ~ 1 hour sitting in absolute dark to condition eyes.</a:t>
            </a:r>
          </a:p>
          <a:p>
            <a:pPr indent="-514350" algn="l">
              <a:spcBef>
                <a:spcPts val="0"/>
              </a:spcBef>
              <a:buAutoNum type="arabicParenR"/>
            </a:pPr>
            <a:r>
              <a:rPr lang="en-US" sz="2500" b="1" i="1" dirty="0" smtClean="0"/>
              <a:t>You could only observe scintillations for 1-2 minutes before </a:t>
            </a:r>
          </a:p>
          <a:p>
            <a:pPr indent="-514350" algn="l">
              <a:spcBef>
                <a:spcPts val="0"/>
              </a:spcBef>
            </a:pPr>
            <a:r>
              <a:rPr lang="en-US" sz="2500" b="1" i="1" dirty="0" smtClean="0"/>
              <a:t>       desensitizing.</a:t>
            </a:r>
            <a:endParaRPr lang="en-US" sz="25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7848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Schematic of </a:t>
            </a:r>
            <a:r>
              <a:rPr lang="en-US" b="1" dirty="0" smtClean="0">
                <a:solidFill>
                  <a:srgbClr val="FF0000"/>
                </a:solidFill>
              </a:rPr>
              <a:t>Rutherford’s</a:t>
            </a:r>
            <a:r>
              <a:rPr lang="en-US" b="1" dirty="0" smtClean="0"/>
              <a:t> `</a:t>
            </a:r>
            <a:r>
              <a:rPr lang="en-US" b="1" dirty="0" smtClean="0">
                <a:solidFill>
                  <a:srgbClr val="FF0066"/>
                </a:solidFill>
              </a:rPr>
              <a:t>gold foil</a:t>
            </a:r>
            <a:r>
              <a:rPr lang="en-US" b="1" dirty="0" smtClean="0"/>
              <a:t>’ </a:t>
            </a:r>
            <a:r>
              <a:rPr lang="en-US" dirty="0" smtClean="0"/>
              <a:t>apparatus</a:t>
            </a:r>
            <a:endParaRPr lang="en-US" dirty="0"/>
          </a:p>
        </p:txBody>
      </p:sp>
      <p:pic>
        <p:nvPicPr>
          <p:cNvPr id="44036" name="Picture 4" descr="http://www.antonine-education.co.uk/Image_library/Physics_5/Nuclear_physics/alpha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0992"/>
            <a:ext cx="6629400" cy="3671749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 bwMode="auto">
          <a:xfrm>
            <a:off x="5943600" y="1371600"/>
            <a:ext cx="457200" cy="523220"/>
          </a:xfrm>
          <a:custGeom>
            <a:avLst/>
            <a:gdLst>
              <a:gd name="connsiteX0" fmla="*/ 0 w 307648"/>
              <a:gd name="connsiteY0" fmla="*/ 0 h 495656"/>
              <a:gd name="connsiteX1" fmla="*/ 247828 w 307648"/>
              <a:gd name="connsiteY1" fmla="*/ 136733 h 495656"/>
              <a:gd name="connsiteX2" fmla="*/ 307648 w 307648"/>
              <a:gd name="connsiteY2" fmla="*/ 495656 h 4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495656">
                <a:moveTo>
                  <a:pt x="0" y="0"/>
                </a:moveTo>
                <a:cubicBezTo>
                  <a:pt x="98276" y="27062"/>
                  <a:pt x="196553" y="54124"/>
                  <a:pt x="247828" y="136733"/>
                </a:cubicBezTo>
                <a:cubicBezTo>
                  <a:pt x="299103" y="219342"/>
                  <a:pt x="307648" y="495656"/>
                  <a:pt x="307648" y="495656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676400"/>
            <a:ext cx="3733800" cy="461665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Alpha (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)</a:t>
            </a:r>
            <a:r>
              <a:rPr lang="en-US" sz="2400" b="1" dirty="0" smtClean="0">
                <a:solidFill>
                  <a:srgbClr val="FF0000"/>
                </a:solidFill>
              </a:rPr>
              <a:t> particles=He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438400" y="2133600"/>
            <a:ext cx="685800" cy="838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038600"/>
            <a:ext cx="76200" cy="5334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705600" y="914400"/>
            <a:ext cx="2438400" cy="1200329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66"/>
                </a:solidFill>
              </a:rPr>
              <a:t>Microscope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66"/>
                </a:solidFill>
              </a:rPr>
              <a:t>Rotated to detect scintillations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4495800"/>
            <a:ext cx="5943600" cy="49244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 err="1" smtClean="0">
                <a:solidFill>
                  <a:srgbClr val="FF0000"/>
                </a:solidFill>
              </a:rPr>
              <a:t>ZnS</a:t>
            </a:r>
            <a:r>
              <a:rPr lang="en-US" sz="2600" b="1" dirty="0" smtClean="0">
                <a:solidFill>
                  <a:srgbClr val="FF0000"/>
                </a:solidFill>
              </a:rPr>
              <a:t> screen is a scintillating surface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Atomic structure: testing </a:t>
            </a:r>
            <a:r>
              <a:rPr lang="en-US" sz="1800" dirty="0" smtClean="0">
                <a:solidFill>
                  <a:srgbClr val="FF0000"/>
                </a:solidFill>
              </a:rPr>
              <a:t>Thomson’s Plum Pudding Atomic Model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Other Facts about the </a:t>
            </a:r>
            <a:r>
              <a:rPr lang="en-US" sz="2400" b="1" dirty="0" smtClean="0">
                <a:solidFill>
                  <a:srgbClr val="FF0000"/>
                </a:solidFill>
              </a:rPr>
              <a:t>Gold Leaf Experiment </a:t>
            </a:r>
            <a:r>
              <a:rPr lang="en-US" sz="2400" b="1" dirty="0" smtClean="0"/>
              <a:t>rarely mentioned: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066800"/>
            <a:ext cx="8915400" cy="1569660"/>
          </a:xfrm>
          <a:prstGeom prst="rect">
            <a:avLst/>
          </a:prstGeom>
          <a:solidFill>
            <a:srgbClr val="FFFF0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 particles move crazy fast: 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    	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velocity ~</a:t>
            </a:r>
            <a:r>
              <a:rPr lang="en-US" sz="3200" b="1" dirty="0" smtClean="0">
                <a:solidFill>
                  <a:srgbClr val="0000FF"/>
                </a:solidFill>
              </a:rPr>
              <a:t> 0.1c ~7*10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7</a:t>
            </a:r>
            <a:r>
              <a:rPr lang="en-US" sz="3200" b="1" dirty="0" smtClean="0">
                <a:solidFill>
                  <a:srgbClr val="0000FF"/>
                </a:solidFill>
              </a:rPr>
              <a:t> mph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(can get to NYC from here in  ~0.01 sec</a:t>
            </a:r>
            <a:r>
              <a:rPr lang="en-US" sz="3200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4953000"/>
            <a:ext cx="8839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The gold foil is crazy thin:       </a:t>
            </a:r>
          </a:p>
          <a:p>
            <a:pPr algn="l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</a:t>
            </a:r>
            <a:r>
              <a:rPr lang="en-US" sz="3200" b="1" dirty="0" smtClean="0">
                <a:solidFill>
                  <a:srgbClr val="0000FF"/>
                </a:solidFill>
              </a:rPr>
              <a:t>~  8.6*10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-6</a:t>
            </a:r>
            <a:r>
              <a:rPr lang="en-US" sz="3200" b="1" dirty="0" smtClean="0">
                <a:solidFill>
                  <a:srgbClr val="0000FF"/>
                </a:solidFill>
              </a:rPr>
              <a:t> cm thick 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(~1/3000 the thickness of cheap toilet paper )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 particles are crazy overweight compared to the electrons (e-) in a gold atom: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	 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~800X heavier than all 79 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e-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 in gold atom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EB591A5CE034EA18A4EEABDD8FC3F37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F54196D3104491F93357D47CEB4B059&lt;/guid&gt;&#10;            &lt;repollguid&gt;527303EA676347F2AE72339ED71987CE&lt;/repollguid&gt;&#10;            &lt;sourceid&gt;F86EB3E205E54BF68875F2392EFE4F3E&lt;/sourceid&gt;&#10;            &lt;questiontext&gt;Which city best defines the boundary of Rutherford’s electron cloud if a Super Target store in Omaha is the nucleus 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7EB936DCB0D462CB45973812A820AE5&lt;/guid&gt;&#10;                    &lt;answertext&gt;Chicago:7*102 km away&lt;/answertext&gt;&#10;                    &lt;valuetype&gt;0&lt;/valuetype&gt;&#10;                &lt;/answer&gt;&#10;                &lt;answer&gt;&#10;                    &lt;guid&gt;028DA35E467B406C82178E4F1B13668C&lt;/guid&gt;&#10;                    &lt;answertext&gt;NYC:     2*103 km away&lt;/answertext&gt;&#10;                    &lt;valuetype&gt;0&lt;/valuetype&gt;&#10;                &lt;/answer&gt;&#10;                &lt;answer&gt;&#10;                    &lt;guid&gt;35DA6361F50D45A0A9C49F954171AFFB&lt;/guid&gt;&#10;                    &lt;answertext&gt;Paris:     7*103 km away&lt;/answertext&gt;&#10;                    &lt;valuetype&gt;0&lt;/valuetype&gt;&#10;                &lt;/answer&gt;&#10;                &lt;answer&gt;&#10;                    &lt;guid&gt;852EBA083E2D42BBA2CBE63FD799BA1A&lt;/guid&gt;&#10;                    &lt;answertext&gt;Beijing   1.6*104 km away 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B2FEBF35D0684896B7D93F169E92544D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B014FEC640D4521B6A2FD82C9FE2FDA&lt;/guid&gt;&#10;            &lt;repollguid&gt;193D6359DBEC41798B2575F14543F82C&lt;/repollguid&gt;&#10;            &lt;sourceid&gt;EC18F71B95354FF68F569E199BF43675&lt;/sourceid&gt;&#10;            &lt;questiontext&gt;If a pencil dot, which has a radius of~ 0.02 cm, is the nucleus, how many cm away are the electrons 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75F8F4A27964E2491D67129A744A26B&lt;/guid&gt;&#10;                    &lt;answertext&gt;200,000 cm&lt;/answertext&gt;&#10;                    &lt;valuetype&gt;0&lt;/valuetype&gt;&#10;                &lt;/answer&gt;&#10;                &lt;answer&gt;&#10;                    &lt;guid&gt;EC49D09D56434B20A5499E2A860A4A63&lt;/guid&gt;&#10;                    &lt;answertext&gt;20,000 cm&lt;/answertext&gt;&#10;                    &lt;valuetype&gt;0&lt;/valuetype&gt;&#10;                &lt;/answer&gt;&#10;                &lt;answer&gt;&#10;                    &lt;guid&gt;B3B6023A5CD544CD98652208A575CF35&lt;/guid&gt;&#10;                    &lt;answertext&gt;2000 cm&lt;/answertext&gt;&#10;                    &lt;valuetype&gt;0&lt;/valuetype&gt;&#10;                &lt;/answer&gt;&#10;                &lt;answer&gt;&#10;                    &lt;guid&gt;587BC2D328E74B70BBB2420903494E99&lt;/guid&gt;&#10;                    &lt;answertext&gt;200 cm&lt;/answertext&gt;&#10;                    &lt;valuetype&gt;0&lt;/valuetype&gt;&#10;                &lt;/answer&gt;&#10;                &lt;answer&gt;&#10;                    &lt;guid&gt;CD18DC2BBF8142E186982655B7A445A8&lt;/guid&gt;&#10;                    &lt;answertext&gt;I have no clue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05A2C50FFD95499185F21001BF45F45C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B6A4C2610654C6F916E0620CAD6CA5E&lt;/guid&gt;&#10;            &lt;repollguid&gt;0694A15385B2415F96B56B830502584B&lt;/repollguid&gt;&#10;            &lt;sourceid&gt;6D0001069A54407A910369CF0BF2C233&lt;/sourceid&gt;&#10;            &lt;questiontext&gt;If an electron is a penny , how much money do you need to equal the mass of 1 proton ? (mass of proton/mass of electron ~1836)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28B01EE99BF4A01BA64037265CD24BD&lt;/guid&gt;&#10;                    &lt;answertext&gt;$18.36&lt;/answertext&gt;&#10;                    &lt;valuetype&gt;0&lt;/valuetype&gt;&#10;                &lt;/answer&gt;&#10;                &lt;answer&gt;&#10;                    &lt;guid&gt;712E66C2B119408BA979CAC4EFF51316&lt;/guid&gt;&#10;                    &lt;answertext&gt;$ 1836&lt;/answertext&gt;&#10;                    &lt;valuetype&gt;0&lt;/valuetype&gt;&#10;                &lt;/answer&gt;&#10;                &lt;answer&gt;&#10;                    &lt;guid&gt;23957316B1EF41F6A09C2DD7A1F83789&lt;/guid&gt;&#10;                    &lt;answertext&gt;$1.83(6)&lt;/answertext&gt;&#10;                    &lt;valuetype&gt;0&lt;/valuetype&gt;&#10;                &lt;/answer&gt;&#10;                &lt;answer&gt;&#10;                    &lt;guid&gt;3C14A756568B4A5E99B247B8F2337FDC&lt;/guid&gt;&#10;                    &lt;answertext&gt;0.0005 $&lt;/answertext&gt;&#10;                    &lt;valuetype&gt;0&lt;/valuetype&gt;&#10;                &lt;/answer&gt;&#10;                &lt;answer&gt;&#10;                    &lt;guid&gt;8153255577104C8A82C674BB689664ED&lt;/guid&gt;&#10;                    &lt;answertext&gt;No clue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Given the preceding facts predict how the  particles will behave after striking the gold foil if the structure of gold is as described in Thomson’s Plum Pudding model .&#10;60[;]60[;]60[;]False[;]47[;]&#10;2.18333333333333[;]2[;]0.427849921766448[;]0.183055555555556&#10;1[;]-1[;]Bounce straight backwards off the foil like a baseball hitting a wall.1[;]Bounce straight backwards off the foil like a baseball hitting a wall.[;]&#10;47[;]1[;]Punch through the foil like it wasn’t there.2[;]Punch through the foil like it wasn’t there.[;]&#10;12[;]-1[;]Scatter off the foil randomly in all directions.3[;]Scatter off the foil randomly in all directions.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D8EF4F5138D442FA94699C0283D6C4B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372C0F6F4BC4C08B83C558E67FF8B84&lt;/guid&gt;&#10;            &lt;repollguid&gt;3DDCD87B8A0E4D0AACD02C2924214B53&lt;/repollguid&gt;&#10;            &lt;sourceid&gt;8F6D150075CC4D2E87EF1682EF758BAC&lt;/sourceid&gt;&#10;            &lt;questiontext&gt;Given the preceding facts predict how the  particles will behave after striking the gold foil if the structure of gold is as described in Thomson’s Plum Pudding model .&lt;/questiontext&gt;&#10;            &lt;showresults&gt;True&lt;/showresults&gt;&#10;            &lt;firstresponseonly&gt;True&lt;/firstresponseonly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FA8CFE7F1D9425B8903224ED00C8A7A&lt;/guid&gt;&#10;                    &lt;answertext&gt;Bounce straight backwards off the foil like a baseball hitting a wall.&lt;/answertext&gt;&#10;                    &lt;valuetype&gt;-1&lt;/valuetype&gt;&#10;                &lt;/answer&gt;&#10;                &lt;answer&gt;&#10;                    &lt;guid&gt;4EAB57A9F1B4432696E08CBE156F2610&lt;/guid&gt;&#10;                    &lt;answertext&gt;Punch through the foil like it wasn’t there.&lt;/answertext&gt;&#10;                    &lt;valuetype&gt;1&lt;/valuetype&gt;&#10;                &lt;/answer&gt;&#10;                &lt;answer&gt;&#10;                    &lt;guid&gt;121DE9EA9D8B4AB4B51B0A04C55E1002&lt;/guid&gt;&#10;                    &lt;answertext&gt;Scatter off the foil randomly in all directions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ULTS" val="Which model below best explains the gold foil scattering data?&#10;60[;]60[;]60[;]False[;]51[;]&#10;2.15[;]2[;]0.357071421427142[;]0.1275&#10;0[;]-1[;]Thin, dense electron ring around large, dense ball of positives.1[;]Thin, dense electron ring around large, dense ball of positives.[;]&#10;51[;]1[;]diffuse, continuous ball of electrons around tiny, dense ball of positives.2[;]diffuse, continuous ball of electrons around tiny, dense ball of positives.[;]&#10;9[;]-1[;]Inner thin, dense positive ring surrounded by outer thin,dense electron ring.3[;]Inner thin, dense positive ring surrounded by outer thin,dense electron ring.[;]&#10;"/>
  <p:tag name="HASRESULTS" val="True"/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A9D947BE2C144E6C8C38FDA78517324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E46D63CF6574E70810E9E508C9C8B83&lt;/guid&gt;&#10;            &lt;repollguid&gt;C116828B6CA2489F840798AD965A715F&lt;/repollguid&gt;&#10;            &lt;sourceid&gt;6D1A5D2B5F1C427792534901B080015C&lt;/sourceid&gt;&#10;            &lt;questiontext&gt;Which model below best explains the gold foil scattering data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895AF19E5364227BE958B85D3662CDC&lt;/guid&gt;&#10;                    &lt;answertext&gt;Thin, dense electron ring around large, dense ball of positives.&lt;/answertext&gt;&#10;                    &lt;valuetype&gt;-1&lt;/valuetype&gt;&#10;                &lt;/answer&gt;&#10;                &lt;answer&gt;&#10;                    &lt;guid&gt;F1BD6F1EFBC744B6AA14C314E01050E1&lt;/guid&gt;&#10;                    &lt;answertext&gt;diffuse, continuous ball of electrons around tiny, dense ball of positives.&lt;/answertext&gt;&#10;                    &lt;valuetype&gt;1&lt;/valuetype&gt;&#10;                &lt;/answer&gt;&#10;                &lt;answer&gt;&#10;                    &lt;guid&gt;FF74987D78C149779F79349806FC1DEB&lt;/guid&gt;&#10;                    &lt;answertext&gt;Inner thin, dense positive ring surrounded by outer thin,dense electron ring.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2147</Words>
  <Application>Microsoft Office PowerPoint</Application>
  <PresentationFormat>On-screen Show (4:3)</PresentationFormat>
  <Paragraphs>376</Paragraphs>
  <Slides>48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Dotum</vt:lpstr>
      <vt:lpstr>Aharoni</vt:lpstr>
      <vt:lpstr>Arial</vt:lpstr>
      <vt:lpstr>Calibri</vt:lpstr>
      <vt:lpstr>Comic Sans MS</vt:lpstr>
      <vt:lpstr>Cooper Black</vt:lpstr>
      <vt:lpstr>Symbol</vt:lpstr>
      <vt:lpstr>Times New Roman</vt:lpstr>
      <vt:lpstr>Wingdings</vt:lpstr>
      <vt:lpstr>Default Design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Given the preceding facts, predict how the  particles will behave after striking the gold foil if the structure of gold is as described in Thomson’s Plum Pudding model .</vt:lpstr>
      <vt:lpstr>PowerPoint Presentation</vt:lpstr>
      <vt:lpstr>PowerPoint Presentation</vt:lpstr>
      <vt:lpstr>PowerPoint Presentation</vt:lpstr>
      <vt:lpstr>Which model below best explains the gold foil scattering data?</vt:lpstr>
      <vt:lpstr>PowerPoint Presentation</vt:lpstr>
      <vt:lpstr>PowerPoint Presentation</vt:lpstr>
      <vt:lpstr>Atom dimensions in familiar terms.  Metaphor 1</vt:lpstr>
      <vt:lpstr>PowerPoint Presentation</vt:lpstr>
      <vt:lpstr>PowerPoint Presentation</vt:lpstr>
      <vt:lpstr>PowerPoint Presentation</vt:lpstr>
      <vt:lpstr>Which city best defines the boundary of Rutherford’s electron cloud if a Super Target store in Omaha is the nucleus ?</vt:lpstr>
      <vt:lpstr>PowerPoint Presentation</vt:lpstr>
      <vt:lpstr>PowerPoint Presentation</vt:lpstr>
      <vt:lpstr>If a pencil dot, which has a radius of~ 0.02 cm, is the nucleus, how many cm away are the electrons ? </vt:lpstr>
      <vt:lpstr>If an electron is a penny , how much money do you need to equal the mass of 1 proton ? (mass of proton/mass of electron ~1836)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Bohr Model Predictions vs. Experiment </vt:lpstr>
      <vt:lpstr>Bohr Model Predictions vs. Experiment (continued) 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186</cp:revision>
  <dcterms:created xsi:type="dcterms:W3CDTF">2006-08-18T01:25:19Z</dcterms:created>
  <dcterms:modified xsi:type="dcterms:W3CDTF">2015-11-06T19:34:15Z</dcterms:modified>
</cp:coreProperties>
</file>