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4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5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8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6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8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32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4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0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9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9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1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F483A-CC09-462A-B388-80048707C742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D3207-E433-4B33-8A02-97273742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exhausted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1"/>
            <a:ext cx="6629400" cy="441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81200" y="304801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Exam 2: Monday </a:t>
            </a:r>
            <a:r>
              <a:rPr lang="en-US" b="1" dirty="0" smtClean="0"/>
              <a:t>10-30-17</a:t>
            </a:r>
            <a:endParaRPr lang="en-US" b="1" dirty="0"/>
          </a:p>
          <a:p>
            <a:r>
              <a:rPr lang="en-US" b="1" dirty="0"/>
              <a:t>Covers material in Homework </a:t>
            </a:r>
            <a:r>
              <a:rPr lang="en-US" b="1" dirty="0" smtClean="0"/>
              <a:t>7-13 + one P1V1/T1=P2V2/T2 problem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83542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2195" y="350644"/>
            <a:ext cx="96336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1) How many grams of crystal meth </a:t>
            </a:r>
            <a:r>
              <a:rPr lang="en-US" b="1" dirty="0"/>
              <a:t>(C</a:t>
            </a:r>
            <a:r>
              <a:rPr lang="en-US" b="1" baseline="-25000" dirty="0"/>
              <a:t>10</a:t>
            </a:r>
            <a:r>
              <a:rPr lang="en-US" b="1" dirty="0"/>
              <a:t>H</a:t>
            </a:r>
            <a:r>
              <a:rPr lang="en-US" b="1" baseline="-25000" dirty="0"/>
              <a:t>13</a:t>
            </a:r>
            <a:r>
              <a:rPr lang="en-US" b="1" dirty="0"/>
              <a:t>N) </a:t>
            </a:r>
            <a:r>
              <a:rPr lang="en-US" b="1" dirty="0" smtClean="0"/>
              <a:t>MW 149 </a:t>
            </a:r>
            <a:r>
              <a:rPr lang="en-US" b="1" dirty="0"/>
              <a:t>g/</a:t>
            </a:r>
            <a:r>
              <a:rPr lang="en-US" b="1" dirty="0" err="1"/>
              <a:t>mol.</a:t>
            </a:r>
            <a:r>
              <a:rPr lang="en-US" sz="2000" b="1" dirty="0" err="1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are</a:t>
            </a:r>
            <a:r>
              <a:rPr lang="en-US" sz="2000" b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formed from 0.4362  g H?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362200" y="18288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30395" y="1153839"/>
          <a:ext cx="6051550" cy="1304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5885">
                  <a:extLst>
                    <a:ext uri="{9D8B030D-6E8A-4147-A177-3AD203B41FA5}">
                      <a16:colId xmlns:a16="http://schemas.microsoft.com/office/drawing/2014/main" val="1581128058"/>
                    </a:ext>
                  </a:extLst>
                </a:gridCol>
                <a:gridCol w="1170940">
                  <a:extLst>
                    <a:ext uri="{9D8B030D-6E8A-4147-A177-3AD203B41FA5}">
                      <a16:colId xmlns:a16="http://schemas.microsoft.com/office/drawing/2014/main" val="1822720929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2443129076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2768210284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5073765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Element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Atomic mass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67032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0.5333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88974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0063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0.3555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273396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33708" y="750754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2) Find the empiric formula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30395" y="2473311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3) Find the molecular formula of compound below (MW=220 g/</a:t>
            </a:r>
            <a:r>
              <a:rPr lang="en-US" sz="2400" b="1" dirty="0" err="1"/>
              <a:t>mol</a:t>
            </a:r>
            <a:r>
              <a:rPr lang="en-US" sz="2400" b="1" dirty="0"/>
              <a:t>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62200" y="3322294"/>
          <a:ext cx="6051550" cy="1304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5885">
                  <a:extLst>
                    <a:ext uri="{9D8B030D-6E8A-4147-A177-3AD203B41FA5}">
                      <a16:colId xmlns:a16="http://schemas.microsoft.com/office/drawing/2014/main" val="2694266345"/>
                    </a:ext>
                  </a:extLst>
                </a:gridCol>
                <a:gridCol w="1170940">
                  <a:extLst>
                    <a:ext uri="{9D8B030D-6E8A-4147-A177-3AD203B41FA5}">
                      <a16:colId xmlns:a16="http://schemas.microsoft.com/office/drawing/2014/main" val="100135231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1141051832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3707987249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2014758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Element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Atomic mass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04323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5.4545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995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1.3636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04535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3.1818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40783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330395" y="4648201"/>
            <a:ext cx="7417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4) 31.77 g of Cu is burned with S to make 47.77 g of   a </a:t>
            </a:r>
            <a:r>
              <a:rPr lang="en-US" dirty="0" err="1"/>
              <a:t>CuS</a:t>
            </a:r>
            <a:r>
              <a:rPr lang="en-US" baseline="-25000" dirty="0" err="1"/>
              <a:t>x</a:t>
            </a:r>
            <a:r>
              <a:rPr lang="en-US" dirty="0"/>
              <a:t> compound, What is x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09854" y="5562600"/>
            <a:ext cx="723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5)2.0 grams of C are burned to make 7.333 g </a:t>
            </a:r>
            <a:r>
              <a:rPr lang="en-US" sz="2400" b="1" dirty="0" err="1"/>
              <a:t>CO</a:t>
            </a:r>
            <a:r>
              <a:rPr lang="en-US" sz="2400" b="1" baseline="-25000" dirty="0" err="1"/>
              <a:t>x</a:t>
            </a:r>
            <a:r>
              <a:rPr lang="en-US" sz="2400" b="1" dirty="0"/>
              <a:t>. What is the empiric formula for </a:t>
            </a:r>
            <a:r>
              <a:rPr lang="en-US" sz="2400" b="1" dirty="0" err="1"/>
              <a:t>CO</a:t>
            </a:r>
            <a:r>
              <a:rPr lang="en-US" sz="2400" b="1" baseline="-25000" dirty="0" err="1"/>
              <a:t>x</a:t>
            </a:r>
            <a:r>
              <a:rPr lang="en-US" sz="2400" b="1" dirty="0"/>
              <a:t> ?   (at. mass C=12 g/</a:t>
            </a:r>
            <a:r>
              <a:rPr lang="en-US" sz="2400" b="1" dirty="0" err="1"/>
              <a:t>mol</a:t>
            </a:r>
            <a:r>
              <a:rPr lang="en-US" sz="2400" b="1" dirty="0"/>
              <a:t>; at mass O=16 g/</a:t>
            </a:r>
            <a:r>
              <a:rPr lang="en-US" sz="2400" b="1" dirty="0" err="1"/>
              <a:t>mol</a:t>
            </a:r>
            <a:r>
              <a:rPr lang="en-US" sz="2400" b="1" dirty="0"/>
              <a:t>)</a:t>
            </a:r>
            <a:endParaRPr lang="en-US" sz="2400" dirty="0"/>
          </a:p>
          <a:p>
            <a:r>
              <a:rPr lang="en-U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342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838200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6) Balance me:</a:t>
            </a:r>
            <a:endParaRPr lang="en-US" dirty="0"/>
          </a:p>
          <a:p>
            <a:r>
              <a:rPr lang="en-US" b="1" dirty="0"/>
              <a:t>	__C</a:t>
            </a:r>
            <a:r>
              <a:rPr lang="en-US" b="1" baseline="-25000" dirty="0"/>
              <a:t>8</a:t>
            </a:r>
            <a:r>
              <a:rPr lang="en-US" b="1" dirty="0"/>
              <a:t>H</a:t>
            </a:r>
            <a:r>
              <a:rPr lang="en-US" b="1" baseline="-25000" dirty="0"/>
              <a:t>18</a:t>
            </a:r>
            <a:r>
              <a:rPr lang="en-US" b="1" dirty="0"/>
              <a:t> + ___O</a:t>
            </a:r>
            <a:r>
              <a:rPr lang="en-US" b="1" baseline="-25000" dirty="0"/>
              <a:t>2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r>
              <a:rPr lang="en-US" b="1" dirty="0"/>
              <a:t> ___CO</a:t>
            </a:r>
            <a:r>
              <a:rPr lang="en-US" b="1" baseline="-25000" dirty="0"/>
              <a:t>2</a:t>
            </a:r>
            <a:r>
              <a:rPr lang="en-US" b="1" dirty="0"/>
              <a:t> + ___H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2057400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7) MW(g/</a:t>
            </a:r>
            <a:r>
              <a:rPr lang="en-US" b="1" dirty="0" err="1"/>
              <a:t>mol</a:t>
            </a:r>
            <a:r>
              <a:rPr lang="en-US" b="1" dirty="0"/>
              <a:t>): 44         32            44         18        </a:t>
            </a:r>
            <a:endParaRPr lang="en-US" dirty="0"/>
          </a:p>
          <a:p>
            <a:r>
              <a:rPr lang="en-US" b="1" dirty="0"/>
              <a:t>     	               C</a:t>
            </a:r>
            <a:r>
              <a:rPr lang="en-US" b="1" baseline="-25000" dirty="0"/>
              <a:t>3</a:t>
            </a:r>
            <a:r>
              <a:rPr lang="en-US" b="1" dirty="0"/>
              <a:t>H</a:t>
            </a:r>
            <a:r>
              <a:rPr lang="en-US" b="1" baseline="-25000" dirty="0"/>
              <a:t>8</a:t>
            </a:r>
            <a:r>
              <a:rPr lang="en-US" b="1" dirty="0"/>
              <a:t> + 5O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r>
              <a:rPr lang="en-US" b="1" dirty="0"/>
              <a:t> 3CO</a:t>
            </a:r>
            <a:r>
              <a:rPr lang="en-US" b="1" baseline="-25000" dirty="0"/>
              <a:t>2</a:t>
            </a:r>
            <a:r>
              <a:rPr lang="en-US" b="1" dirty="0"/>
              <a:t> + 4H</a:t>
            </a:r>
            <a:r>
              <a:rPr lang="en-US" b="1" baseline="-25000" dirty="0"/>
              <a:t>2</a:t>
            </a:r>
            <a:r>
              <a:rPr lang="en-US" b="1" dirty="0"/>
              <a:t>O </a:t>
            </a:r>
            <a:endParaRPr lang="en-US" dirty="0"/>
          </a:p>
          <a:p>
            <a:r>
              <a:rPr lang="en-US" b="1" dirty="0"/>
              <a:t>How many grams of O</a:t>
            </a:r>
            <a:r>
              <a:rPr lang="en-US" b="1" baseline="-25000" dirty="0"/>
              <a:t>2</a:t>
            </a:r>
            <a:r>
              <a:rPr lang="en-US" b="1" dirty="0"/>
              <a:t> are burned if 0.0375 </a:t>
            </a:r>
            <a:r>
              <a:rPr lang="en-US" b="1" dirty="0" err="1"/>
              <a:t>mol</a:t>
            </a:r>
            <a:r>
              <a:rPr lang="en-US" b="1" dirty="0"/>
              <a:t> of CO</a:t>
            </a:r>
            <a:r>
              <a:rPr lang="en-US" b="1" baseline="-25000" dirty="0"/>
              <a:t>2</a:t>
            </a:r>
            <a:r>
              <a:rPr lang="en-US" b="1" dirty="0"/>
              <a:t> are produced?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0575" y="3194159"/>
            <a:ext cx="7696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dirty="0"/>
              <a:t>8</a:t>
            </a:r>
            <a:r>
              <a:rPr lang="en-US" sz="2400" dirty="0"/>
              <a:t>. Pentane, C</a:t>
            </a:r>
            <a:r>
              <a:rPr lang="en-US" sz="2400" baseline="-25000" dirty="0"/>
              <a:t>5</a:t>
            </a:r>
            <a:r>
              <a:rPr lang="en-US" sz="2400" dirty="0"/>
              <a:t>H</a:t>
            </a:r>
            <a:r>
              <a:rPr lang="en-US" sz="2400" baseline="-25000" dirty="0"/>
              <a:t>12</a:t>
            </a:r>
            <a:r>
              <a:rPr lang="en-US" sz="2400" dirty="0"/>
              <a:t>,  burns according to the balanced equation:</a:t>
            </a:r>
          </a:p>
          <a:p>
            <a:r>
              <a:rPr lang="en-US" sz="2400" dirty="0"/>
              <a:t>	  C</a:t>
            </a:r>
            <a:r>
              <a:rPr lang="en-US" sz="2400" baseline="-25000" dirty="0"/>
              <a:t>5</a:t>
            </a:r>
            <a:r>
              <a:rPr lang="en-US" sz="2400" dirty="0"/>
              <a:t>H</a:t>
            </a:r>
            <a:r>
              <a:rPr lang="en-US" sz="2400" baseline="-25000" dirty="0"/>
              <a:t>12</a:t>
            </a:r>
            <a:r>
              <a:rPr lang="en-US" sz="2400" dirty="0"/>
              <a:t>   + 8 O</a:t>
            </a:r>
            <a:r>
              <a:rPr lang="en-US" sz="2400" baseline="-25000" dirty="0"/>
              <a:t>2       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5CO</a:t>
            </a:r>
            <a:r>
              <a:rPr lang="en-US" sz="2400" baseline="-25000" dirty="0"/>
              <a:t>2 </a:t>
            </a:r>
            <a:r>
              <a:rPr lang="en-US" sz="2400" dirty="0"/>
              <a:t> +     6H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</a:p>
          <a:p>
            <a:r>
              <a:rPr lang="en-US" sz="2400" dirty="0"/>
              <a:t>         </a:t>
            </a:r>
          </a:p>
          <a:p>
            <a:r>
              <a:rPr lang="en-US" sz="2400" dirty="0"/>
              <a:t>A 27 g sample of pentane (MW= 72 g/</a:t>
            </a:r>
            <a:r>
              <a:rPr lang="en-US" sz="2400" dirty="0" err="1"/>
              <a:t>mol</a:t>
            </a:r>
            <a:r>
              <a:rPr lang="en-US" sz="2400" dirty="0"/>
              <a:t>) is experimentally burned in excess O</a:t>
            </a:r>
            <a:r>
              <a:rPr lang="en-US" sz="2400" baseline="-25000" dirty="0"/>
              <a:t>2</a:t>
            </a:r>
            <a:r>
              <a:rPr lang="en-US" sz="2400" dirty="0"/>
              <a:t> to experimentally produce 1.125 moles of H</a:t>
            </a:r>
            <a:r>
              <a:rPr lang="en-US" sz="2400" baseline="-25000" dirty="0"/>
              <a:t>2</a:t>
            </a:r>
            <a:r>
              <a:rPr lang="en-US" sz="2400" dirty="0"/>
              <a:t>0. What is the % yield of the reaction?</a:t>
            </a:r>
          </a:p>
        </p:txBody>
      </p:sp>
    </p:spTree>
    <p:extLst>
      <p:ext uri="{BB962C8B-B14F-4D97-AF65-F5344CB8AC3E}">
        <p14:creationId xmlns:p14="http://schemas.microsoft.com/office/powerpoint/2010/main" val="2641277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533401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MW(g/</a:t>
            </a:r>
            <a:r>
              <a:rPr lang="en-US" b="1" dirty="0" err="1"/>
              <a:t>mol</a:t>
            </a:r>
            <a:r>
              <a:rPr lang="en-US" b="1" dirty="0"/>
              <a:t>):    44         32            44         18        </a:t>
            </a:r>
            <a:endParaRPr lang="en-US" dirty="0"/>
          </a:p>
          <a:p>
            <a:r>
              <a:rPr lang="en-US" b="1" dirty="0"/>
              <a:t>              	    C</a:t>
            </a:r>
            <a:r>
              <a:rPr lang="en-US" b="1" baseline="-25000" dirty="0"/>
              <a:t>3</a:t>
            </a:r>
            <a:r>
              <a:rPr lang="en-US" b="1" dirty="0"/>
              <a:t>H</a:t>
            </a:r>
            <a:r>
              <a:rPr lang="en-US" b="1" baseline="-25000" dirty="0"/>
              <a:t>8</a:t>
            </a:r>
            <a:r>
              <a:rPr lang="en-US" b="1" dirty="0"/>
              <a:t> + 5O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r>
              <a:rPr lang="en-US" b="1" dirty="0"/>
              <a:t> 3CO</a:t>
            </a:r>
            <a:r>
              <a:rPr lang="en-US" b="1" baseline="-25000" dirty="0"/>
              <a:t>2</a:t>
            </a:r>
            <a:r>
              <a:rPr lang="en-US" b="1" dirty="0"/>
              <a:t> + 4H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endParaRPr lang="en-US" dirty="0"/>
          </a:p>
          <a:p>
            <a:r>
              <a:rPr lang="en-US" b="1" dirty="0"/>
              <a:t> 9) How many grams of CO</a:t>
            </a:r>
            <a:r>
              <a:rPr lang="en-US" b="1" baseline="-25000" dirty="0"/>
              <a:t>2</a:t>
            </a:r>
            <a:r>
              <a:rPr lang="en-US" b="1" dirty="0"/>
              <a:t> are created if 0.18939 </a:t>
            </a:r>
            <a:r>
              <a:rPr lang="en-US" b="1" dirty="0" err="1"/>
              <a:t>mol</a:t>
            </a:r>
            <a:r>
              <a:rPr lang="en-US" b="1" dirty="0"/>
              <a:t> of O</a:t>
            </a:r>
            <a:r>
              <a:rPr lang="en-US" b="1" baseline="-25000" dirty="0"/>
              <a:t>2</a:t>
            </a:r>
            <a:r>
              <a:rPr lang="en-US" b="1" dirty="0"/>
              <a:t> and 0.0757 </a:t>
            </a:r>
            <a:r>
              <a:rPr lang="en-US" b="1" dirty="0" err="1"/>
              <a:t>mol</a:t>
            </a:r>
            <a:r>
              <a:rPr lang="en-US" b="1" dirty="0"/>
              <a:t> of C</a:t>
            </a:r>
            <a:r>
              <a:rPr lang="en-US" b="1" baseline="-25000" dirty="0"/>
              <a:t>3</a:t>
            </a:r>
            <a:r>
              <a:rPr lang="en-US" b="1" dirty="0"/>
              <a:t>H</a:t>
            </a:r>
            <a:r>
              <a:rPr lang="en-US" b="1" baseline="-25000" dirty="0"/>
              <a:t>8</a:t>
            </a:r>
            <a:r>
              <a:rPr lang="en-US" b="1" dirty="0"/>
              <a:t> are burned 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2780169"/>
            <a:ext cx="64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10) A </a:t>
            </a:r>
            <a:r>
              <a:rPr lang="en-US" dirty="0" err="1"/>
              <a:t>Bronsted</a:t>
            </a:r>
            <a:r>
              <a:rPr lang="en-US" dirty="0"/>
              <a:t> base is a(n): __________</a:t>
            </a:r>
          </a:p>
          <a:p>
            <a:endParaRPr lang="en-US" dirty="0"/>
          </a:p>
          <a:p>
            <a:r>
              <a:rPr lang="en-US" dirty="0"/>
              <a:t>Conjugate base of HPO</a:t>
            </a:r>
            <a:r>
              <a:rPr lang="en-US" baseline="-25000" dirty="0"/>
              <a:t>4</a:t>
            </a:r>
            <a:r>
              <a:rPr lang="en-US" baseline="30000" dirty="0"/>
              <a:t>2-</a:t>
            </a:r>
            <a:r>
              <a:rPr lang="en-US" dirty="0"/>
              <a:t> is:________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4343400"/>
            <a:ext cx="7315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11) What are the oxidation # for all elements in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3</a:t>
            </a:r>
          </a:p>
          <a:p>
            <a:endParaRPr lang="en-US" baseline="-25000" dirty="0"/>
          </a:p>
          <a:p>
            <a:r>
              <a:rPr lang="en-US" dirty="0"/>
              <a:t>12) A gas at constant T initially at V</a:t>
            </a:r>
            <a:r>
              <a:rPr lang="en-US" baseline="-25000" dirty="0"/>
              <a:t>1</a:t>
            </a:r>
            <a:r>
              <a:rPr lang="en-US" dirty="0"/>
              <a:t>=10 L and P</a:t>
            </a:r>
            <a:r>
              <a:rPr lang="en-US" baseline="-25000" dirty="0"/>
              <a:t>1</a:t>
            </a:r>
            <a:r>
              <a:rPr lang="en-US" dirty="0"/>
              <a:t>=3 </a:t>
            </a:r>
            <a:r>
              <a:rPr lang="en-US" dirty="0" err="1"/>
              <a:t>atm</a:t>
            </a:r>
            <a:r>
              <a:rPr lang="en-US" dirty="0"/>
              <a:t> is expanded to V</a:t>
            </a:r>
            <a:r>
              <a:rPr lang="en-US" baseline="-25000" dirty="0"/>
              <a:t>2</a:t>
            </a:r>
            <a:r>
              <a:rPr lang="en-US" dirty="0"/>
              <a:t>=20 L. What is P</a:t>
            </a:r>
            <a:r>
              <a:rPr lang="en-US" baseline="-25000" dirty="0"/>
              <a:t>2</a:t>
            </a:r>
            <a:r>
              <a:rPr lang="en-US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09186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207</Words>
  <Application>Microsoft Office PowerPoint</Application>
  <PresentationFormat>Widescreen</PresentationFormat>
  <Paragraphs>68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SimSun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2017-10-26T00:16:29Z</dcterms:created>
  <dcterms:modified xsi:type="dcterms:W3CDTF">2017-10-26T00:22:24Z</dcterms:modified>
</cp:coreProperties>
</file>