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8" r:id="rId2"/>
    <p:sldId id="302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21" r:id="rId11"/>
    <p:sldId id="322" r:id="rId12"/>
    <p:sldId id="319" r:id="rId13"/>
    <p:sldId id="320" r:id="rId14"/>
    <p:sldId id="323" r:id="rId15"/>
    <p:sldId id="324" r:id="rId16"/>
    <p:sldId id="32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9F6DAA-D8BE-4FD0-8245-F87A23356AF0}">
          <p14:sldIdLst>
            <p14:sldId id="318"/>
            <p14:sldId id="302"/>
            <p14:sldId id="308"/>
            <p14:sldId id="309"/>
            <p14:sldId id="310"/>
          </p14:sldIdLst>
        </p14:section>
        <p14:section name="Untitled Section" id="{61584A91-D702-441F-82AB-DE788CC454EF}">
          <p14:sldIdLst>
            <p14:sldId id="311"/>
            <p14:sldId id="312"/>
            <p14:sldId id="313"/>
            <p14:sldId id="314"/>
            <p14:sldId id="321"/>
            <p14:sldId id="322"/>
            <p14:sldId id="319"/>
            <p14:sldId id="320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51F52B"/>
    <a:srgbClr val="B0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C184-104F-4469-A750-5637E1229E2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3A11-FE1C-46B9-A5A8-4EE9B9A43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884-00C3-4487-BFAA-3EE15CFD5BC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7.emf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QDdEqd2E5xg_AM&amp;tbnid=84gFo_q-EowfGM:&amp;ved=0CAUQjRw&amp;url=http://www.nickomargolies.com/big/2009/12/mountain-overlook/&amp;ei=ujlrUr_UKqrlyQG_9oDgBw&amp;bvm=bv.55123115,d.aWc&amp;psig=AFQjCNG0KZgfWkh7lSt-7tqn7HHiIKNMIg&amp;ust=138284522067306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wTkY2cNPvrzkM&amp;tbnid=L8gmE-ju0Mww-M:&amp;ved=0CAUQjRw&amp;url=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&amp;ei=wjprUrKoMYGmyQG65YGADQ&amp;bvm=bv.55123115,d.aWc&amp;psig=AFQjCNGVwJMtBrSxO-mAIfATymxeRBxdMA&amp;ust=1382845487541771" TargetMode="External"/><Relationship Id="rId2" Type="http://schemas.openxmlformats.org/officeDocument/2006/relationships/hyperlink" Target="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frm=1&amp;source=images&amp;cd=&amp;cad=rja&amp;docid=2TBo9c0nTnMzkM&amp;tbnid=ZkglpaGAxO4ngM:&amp;ved=0CAUQjRw&amp;url=http://ginews.blogspot.com/2007/02/gi-news-briefs.html&amp;ei=UzxrUtjpOKnwyQGM94CABQ&amp;bvm=bv.55123115,d.aWc&amp;psig=AFQjCNFGeV6spJXXO9ivVUR66vIXrUei0w&amp;ust=1382845884047669" TargetMode="External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QBsMhZKUidRW3M&amp;tbnid=ioHfp2gteOdE7M:&amp;ved=0CAUQjRw&amp;url=http://amandawatson-will.blogspot.com/2010/11/safer-etching-with-copper-sulphate.html&amp;ei=5UBrUs2oK8mEygHWi4GgDA&amp;bvm=bv.55123115,d.aWc&amp;psig=AFQjCNEnfo_am6jUVPTP9_QOPEWZ_0pgUg&amp;ust=1382847061552494" TargetMode="External"/><Relationship Id="rId3" Type="http://schemas.openxmlformats.org/officeDocument/2006/relationships/hyperlink" Target="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" TargetMode="Externa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png"/><Relationship Id="rId4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-24328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Lewis model re-reviewed: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52" y="1114445"/>
            <a:ext cx="91440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900" b="1" dirty="0" smtClean="0"/>
              <a:t>All bonds contain two electrons.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900" b="1" dirty="0" smtClean="0"/>
              <a:t>All elements except H and He</a:t>
            </a:r>
            <a:r>
              <a:rPr lang="en-US" sz="3900" b="1" baseline="30000" dirty="0" smtClean="0"/>
              <a:t>1</a:t>
            </a:r>
            <a:r>
              <a:rPr lang="en-US" sz="3900" b="1" dirty="0" smtClean="0"/>
              <a:t> seek an outer (valence) shell of </a:t>
            </a:r>
            <a:r>
              <a:rPr lang="en-US" sz="3900" b="1" dirty="0" smtClean="0">
                <a:solidFill>
                  <a:srgbClr val="FF0000"/>
                </a:solidFill>
              </a:rPr>
              <a:t>8 electrons.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900" b="1" dirty="0" smtClean="0"/>
              <a:t>If you can –minimize </a:t>
            </a:r>
            <a:r>
              <a:rPr lang="en-US" sz="3900" b="1" dirty="0" smtClean="0">
                <a:solidFill>
                  <a:srgbClr val="0070C0"/>
                </a:solidFill>
              </a:rPr>
              <a:t>formal charge.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625" y="6096000"/>
            <a:ext cx="8901545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baseline="30000" dirty="0" smtClean="0"/>
              <a:t>1</a:t>
            </a:r>
            <a:r>
              <a:rPr lang="en-US" sz="3000" b="1" dirty="0" smtClean="0"/>
              <a:t>H and He are satisfied with 2 electrons= `duet’ rule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09876" y="437337"/>
            <a:ext cx="445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The original rules</a:t>
            </a:r>
            <a:endParaRPr lang="en-US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19752" y="3466723"/>
            <a:ext cx="89290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>
                <a:solidFill>
                  <a:srgbClr val="0070C0"/>
                </a:solidFill>
              </a:rPr>
              <a:t>			</a:t>
            </a:r>
            <a:r>
              <a:rPr lang="en-US" sz="3900" b="1" u="sng" dirty="0" smtClean="0">
                <a:solidFill>
                  <a:srgbClr val="002060"/>
                </a:solidFill>
              </a:rPr>
              <a:t>Added </a:t>
            </a:r>
            <a:r>
              <a:rPr lang="en-US" sz="3900" b="1" u="sng" dirty="0">
                <a:solidFill>
                  <a:srgbClr val="002060"/>
                </a:solidFill>
              </a:rPr>
              <a:t>a bit later ….</a:t>
            </a:r>
          </a:p>
          <a:p>
            <a:r>
              <a:rPr lang="en-US" sz="3900" b="1" dirty="0"/>
              <a:t>4)    For elements from  </a:t>
            </a:r>
            <a:r>
              <a:rPr lang="en-US" sz="3900" b="1" dirty="0">
                <a:solidFill>
                  <a:srgbClr val="FF0000"/>
                </a:solidFill>
              </a:rPr>
              <a:t>Si</a:t>
            </a:r>
            <a:r>
              <a:rPr lang="en-US" sz="3900" b="1" dirty="0"/>
              <a:t> onwards, </a:t>
            </a:r>
            <a:r>
              <a:rPr lang="en-US" sz="3900" b="1" dirty="0">
                <a:solidFill>
                  <a:srgbClr val="FF0000"/>
                </a:solidFill>
              </a:rPr>
              <a:t>break </a:t>
            </a:r>
            <a:r>
              <a:rPr lang="en-US" sz="3900" b="1" dirty="0"/>
              <a:t>	the </a:t>
            </a:r>
            <a:r>
              <a:rPr lang="en-US" sz="3900" b="1" dirty="0">
                <a:solidFill>
                  <a:srgbClr val="FF0000"/>
                </a:solidFill>
              </a:rPr>
              <a:t>octet rule </a:t>
            </a:r>
            <a:r>
              <a:rPr lang="en-US" sz="3900" b="1" dirty="0"/>
              <a:t>to satisfy rule 3.</a:t>
            </a:r>
          </a:p>
          <a:p>
            <a:r>
              <a:rPr lang="en-US" sz="3900" b="1" dirty="0"/>
              <a:t>5)	Watch out for resonance possibilities.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13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Lewis Model and Molecular Structure (</a:t>
            </a:r>
            <a:r>
              <a:rPr lang="en-US" sz="3200" b="1" dirty="0" smtClean="0"/>
              <a:t>pp 389-403)</a:t>
            </a:r>
            <a:endParaRPr lang="en-US" sz="3200" b="1" dirty="0" smtClean="0"/>
          </a:p>
          <a:p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VSEPR theory : electron clouds are  balloons)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66" y="3136838"/>
            <a:ext cx="942667" cy="285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8086" y="1143000"/>
            <a:ext cx="1107996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6000" dirty="0" smtClean="0"/>
              <a:t>:N</a:t>
            </a:r>
            <a:r>
              <a:rPr lang="en-US" sz="6000" dirty="0" smtClean="0">
                <a:sym typeface="Symbol" panose="05050102010706020507" pitchFamily="18" charset="2"/>
              </a:rPr>
              <a:t>N: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37" y="2752803"/>
            <a:ext cx="1933314" cy="294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171" y="950941"/>
            <a:ext cx="2331179" cy="224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3403937"/>
            <a:ext cx="1718838" cy="278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03" y="968001"/>
            <a:ext cx="1959197" cy="2435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1" y="5996525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6876" y="5719525"/>
            <a:ext cx="22098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TRIGONAL PLANAR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6083170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05" y="440665"/>
            <a:ext cx="2477043" cy="335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361905" cy="32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05" y="3809076"/>
            <a:ext cx="2114286" cy="327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451813"/>
            <a:ext cx="2438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TRIGONAL 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6" y="3809076"/>
            <a:ext cx="2932762" cy="2776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9948" y="4495800"/>
            <a:ext cx="29240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OCTAHEDRON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693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/>
              <a:t>What if lone pairs take up some of the balloon space ?</a:t>
            </a:r>
            <a:endParaRPr lang="en-US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49625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10051"/>
            <a:ext cx="4419600" cy="2753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78582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 lone pairs: 4 bonds to atoms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44692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 lone pair + 3 bonds to atoms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905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Pyramid or 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181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9000" y="6248400"/>
            <a:ext cx="990600" cy="1335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6100718"/>
            <a:ext cx="152400" cy="281211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29000" y="6067335"/>
            <a:ext cx="1143000" cy="1716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lone pairs + 2 bonds to atoms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33" y="1487465"/>
            <a:ext cx="198120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87465"/>
            <a:ext cx="2590800" cy="29241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14600" y="2590800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31642" y="2834185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07" y="2438400"/>
            <a:ext cx="2087218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028" y="4411640"/>
            <a:ext cx="2171775" cy="136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4876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Chemical example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642" y="5863135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51" y="774166"/>
            <a:ext cx="1933314" cy="294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92" y="1041779"/>
            <a:ext cx="1821316" cy="2133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261" y="322640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formaldehyde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238070"/>
            <a:ext cx="251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plane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722691"/>
            <a:ext cx="1085379" cy="27336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652" y="6456314"/>
            <a:ext cx="367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c</a:t>
            </a:r>
            <a:r>
              <a:rPr lang="en-US" sz="3600" b="1" i="1" dirty="0" smtClean="0">
                <a:solidFill>
                  <a:srgbClr val="FF0000"/>
                </a:solidFill>
              </a:rPr>
              <a:t>arbon dioxide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911586"/>
            <a:ext cx="942667" cy="28596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27947" y="5089502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5767"/>
            <a:ext cx="2514667" cy="1833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600200"/>
            <a:ext cx="2087218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3898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Nitrite anion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6552" y="2070448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54" y="3904876"/>
            <a:ext cx="2417891" cy="24179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7657" y="632283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Sulfuric acid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638" y="3539576"/>
            <a:ext cx="1718838" cy="27832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51493" y="4608038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9" y="3962400"/>
            <a:ext cx="1446396" cy="163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24" y="550018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 </a:t>
            </a:r>
            <a:r>
              <a:rPr lang="en-US" sz="3600" b="1" dirty="0" err="1" smtClean="0">
                <a:solidFill>
                  <a:srgbClr val="FF0000"/>
                </a:solidFill>
              </a:rPr>
              <a:t>tetrafluoride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2" y="870075"/>
            <a:ext cx="2552833" cy="2591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306" y="3688978"/>
            <a:ext cx="2352874" cy="318551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4169693" y="4533780"/>
            <a:ext cx="990600" cy="723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245893" y="4660806"/>
            <a:ext cx="8382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3" y="3102171"/>
            <a:ext cx="2733333" cy="31809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46648" y="5807963"/>
            <a:ext cx="29240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Square pyramid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009" y="1004315"/>
            <a:ext cx="2014569" cy="27274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21371" y="1371600"/>
            <a:ext cx="22702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7135" y="6115507"/>
            <a:ext cx="33669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lone pair + 4  bonds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11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rule-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4000" b="1" dirty="0" smtClean="0"/>
              <a:t>What is the octet rule prediction for </a:t>
            </a:r>
            <a:r>
              <a:rPr lang="en-US" sz="4000" b="1" dirty="0" smtClean="0">
                <a:solidFill>
                  <a:srgbClr val="FF0000"/>
                </a:solidFill>
              </a:rPr>
              <a:t>SO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?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dirty="0" smtClean="0"/>
              <a:t> </a:t>
            </a:r>
            <a:endParaRPr lang="en-US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a)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      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</a:rPr>
              <a:t>       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2-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715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(2+2+1+1)/4= 1.5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810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562600" y="3810000"/>
          <a:ext cx="270648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hemSketch" r:id="rId4" imgW="1639824" imgH="585216" progId="ACD.ChemSketch.20">
                  <p:embed/>
                </p:oleObj>
              </mc:Choice>
              <mc:Fallback>
                <p:oleObj name="ChemSketch" r:id="rId4" imgW="1639824" imgH="585216" progId="ACD.ChemSketch.2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10000"/>
                        <a:ext cx="2706482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will be the </a:t>
            </a:r>
            <a:r>
              <a:rPr lang="en-US" sz="4000" b="1" dirty="0" smtClean="0">
                <a:solidFill>
                  <a:srgbClr val="FF0000"/>
                </a:solidFill>
              </a:rPr>
              <a:t>S-O </a:t>
            </a:r>
            <a:r>
              <a:rPr lang="en-US" sz="4000" b="1" dirty="0" smtClean="0"/>
              <a:t>bond order in </a:t>
            </a:r>
            <a:r>
              <a:rPr lang="en-US" sz="4000" b="1" dirty="0" smtClean="0">
                <a:solidFill>
                  <a:srgbClr val="FF0000"/>
                </a:solidFill>
              </a:rPr>
              <a:t>SO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 ?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11576" y="1981200"/>
          <a:ext cx="1799850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hemSketch" r:id="rId6" imgW="1368552" imgH="966216" progId="ACD.ChemSketch.20">
                  <p:embed/>
                </p:oleObj>
              </mc:Choice>
              <mc:Fallback>
                <p:oleObj name="ChemSketch" r:id="rId6" imgW="1368552" imgH="966216" progId="ACD.ChemSketch.2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76" y="1981200"/>
                        <a:ext cx="1799850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505200" y="1905000"/>
          <a:ext cx="1368425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hemSketch" r:id="rId8" imgW="1368552" imgH="1490472" progId="ACD.ChemSketch.20">
                  <p:embed/>
                </p:oleObj>
              </mc:Choice>
              <mc:Fallback>
                <p:oleObj name="ChemSketch" r:id="rId8" imgW="1368552" imgH="1490472" progId="ACD.ChemSketch.20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368425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705600" y="1158848"/>
          <a:ext cx="1905000" cy="195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ChemSketch" r:id="rId10" imgW="1624584" imgH="1670304" progId="ACD.ChemSketch.20">
                  <p:embed/>
                </p:oleObj>
              </mc:Choice>
              <mc:Fallback>
                <p:oleObj name="ChemSketch" r:id="rId10" imgW="1624584" imgH="1670304" progId="ACD.ChemSketch.20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58848"/>
                        <a:ext cx="1905000" cy="195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6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1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 (continued)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958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will be the </a:t>
            </a:r>
            <a:r>
              <a:rPr lang="en-US" sz="4000" b="1" dirty="0" smtClean="0">
                <a:solidFill>
                  <a:srgbClr val="FF0000"/>
                </a:solidFill>
              </a:rPr>
              <a:t>P-O </a:t>
            </a:r>
            <a:r>
              <a:rPr lang="en-US" sz="4000" b="1" dirty="0" smtClean="0"/>
              <a:t>bond order in </a:t>
            </a:r>
            <a:r>
              <a:rPr lang="en-US" sz="4000" b="1" dirty="0" smtClean="0">
                <a:solidFill>
                  <a:srgbClr val="FF0000"/>
                </a:solidFill>
              </a:rPr>
              <a:t>PO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12954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b)  H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6000" b="1" dirty="0" smtClean="0">
                <a:solidFill>
                  <a:srgbClr val="FF0000"/>
                </a:solidFill>
              </a:rPr>
              <a:t>PO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dirty="0" smtClean="0">
                <a:solidFill>
                  <a:srgbClr val="FF0000"/>
                </a:solidFill>
              </a:rPr>
              <a:t>    PO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3-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4102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(1+1+1+2)/4= 5/4 =1.25</a:t>
            </a:r>
            <a:endParaRPr lang="en-US" sz="6000" b="1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286000" y="2514600"/>
          <a:ext cx="2209800" cy="210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ChemSketch" r:id="rId4" imgW="1993392" imgH="1901952" progId="ACD.ChemSketch.20">
                  <p:embed/>
                </p:oleObj>
              </mc:Choice>
              <mc:Fallback>
                <p:oleObj name="ChemSketch" r:id="rId4" imgW="1993392" imgH="1901952" progId="ACD.ChemSketch.2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2209800" cy="210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105400" y="2514600"/>
          <a:ext cx="1925637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ChemSketch" r:id="rId6" imgW="1926336" imgH="1923288" progId="ACD.ChemSketch.20">
                  <p:embed/>
                </p:oleObj>
              </mc:Choice>
              <mc:Fallback>
                <p:oleObj name="ChemSketch" r:id="rId6" imgW="1926336" imgH="1923288" progId="ACD.ChemSketch.2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1925637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c) HClO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dirty="0" smtClean="0">
                <a:solidFill>
                  <a:srgbClr val="FF0000"/>
                </a:solidFill>
              </a:rPr>
              <a:t>         ClO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1-</a:t>
            </a:r>
            <a:r>
              <a:rPr lang="en-US" sz="6000" b="1" dirty="0" smtClean="0">
                <a:solidFill>
                  <a:srgbClr val="FF0000"/>
                </a:solidFill>
              </a:rPr>
              <a:t>	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will be the </a:t>
            </a:r>
            <a:r>
              <a:rPr lang="en-US" sz="4000" b="1" dirty="0" err="1" smtClean="0">
                <a:solidFill>
                  <a:srgbClr val="FF0000"/>
                </a:solidFill>
              </a:rPr>
              <a:t>Cl</a:t>
            </a:r>
            <a:r>
              <a:rPr lang="en-US" sz="4000" b="1" dirty="0" smtClean="0">
                <a:solidFill>
                  <a:srgbClr val="FF0000"/>
                </a:solidFill>
              </a:rPr>
              <a:t>-O</a:t>
            </a:r>
            <a:r>
              <a:rPr lang="en-US" sz="4000" b="1" dirty="0" smtClean="0"/>
              <a:t> bond order in </a:t>
            </a:r>
            <a:r>
              <a:rPr lang="en-US" sz="4000" b="1" dirty="0" smtClean="0">
                <a:solidFill>
                  <a:srgbClr val="FF0000"/>
                </a:solidFill>
              </a:rPr>
              <a:t>ClO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4000" b="1" dirty="0" smtClean="0"/>
              <a:t>?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 (continued)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05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(2+2+2+1)/4 =7/4= 1.75</a:t>
            </a:r>
            <a:endParaRPr lang="en-US" sz="6000" b="1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05000" y="2438400"/>
          <a:ext cx="1981200" cy="201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hemSketch" r:id="rId4" imgW="1679448" imgH="1706880" progId="ACD.ChemSketch.20">
                  <p:embed/>
                </p:oleObj>
              </mc:Choice>
              <mc:Fallback>
                <p:oleObj name="ChemSketch" r:id="rId4" imgW="1679448" imgH="1706880" progId="ACD.ChemSketch.2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1981200" cy="2013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953000" y="2503498"/>
          <a:ext cx="1743075" cy="187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ChemSketch" r:id="rId6" imgW="1591056" imgH="1706880" progId="ACD.ChemSketch.20">
                  <p:embed/>
                </p:oleObj>
              </mc:Choice>
              <mc:Fallback>
                <p:oleObj name="ChemSketch" r:id="rId6" imgW="1591056" imgH="1706880" progId="ACD.ChemSketch.2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03498"/>
                        <a:ext cx="1743075" cy="187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981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d) PF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5</a:t>
            </a:r>
            <a:r>
              <a:rPr lang="en-US" sz="6000" b="1" dirty="0" smtClean="0">
                <a:solidFill>
                  <a:srgbClr val="FF0000"/>
                </a:solidFill>
              </a:rPr>
              <a:t>         SF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6</a:t>
            </a:r>
            <a:r>
              <a:rPr lang="en-US" sz="6000" b="1" dirty="0" smtClean="0">
                <a:solidFill>
                  <a:srgbClr val="FF0000"/>
                </a:solidFill>
              </a:rPr>
              <a:t>	really stable 							too! 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 (continued)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953000" y="3352800"/>
          <a:ext cx="2667000" cy="308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hemSketch" r:id="rId4" imgW="1880616" imgH="2176272" progId="ACD.ChemSketch.20">
                  <p:embed/>
                </p:oleObj>
              </mc:Choice>
              <mc:Fallback>
                <p:oleObj name="ChemSketch" r:id="rId4" imgW="1880616" imgH="2176272" progId="ACD.ChemSketch.2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2667000" cy="3085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47800" y="3428999"/>
          <a:ext cx="2667000" cy="307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hemSketch" r:id="rId6" imgW="1795272" imgH="2069592" progId="ACD.ChemSketch.20">
                  <p:embed/>
                </p:oleObj>
              </mc:Choice>
              <mc:Fallback>
                <p:oleObj name="ChemSketch" r:id="rId6" imgW="1795272" imgH="2069592" progId="ACD.ChemSketch.20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8999"/>
                        <a:ext cx="2667000" cy="3074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52800"/>
            <a:ext cx="8839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Lewis Model of Bonding Tells Chemists</a:t>
            </a:r>
            <a:r>
              <a:rPr lang="en-US" sz="3200" b="1" dirty="0" smtClean="0"/>
              <a:t>: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Bond order and electron ownership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Formal charge distributions 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Excited state configurations (COCl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example)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Whether resonance exists (or not)</a:t>
            </a:r>
          </a:p>
          <a:p>
            <a:pPr marL="342900" indent="-342900"/>
            <a:endParaRPr lang="en-US" b="1" dirty="0"/>
          </a:p>
        </p:txBody>
      </p:sp>
      <p:pic>
        <p:nvPicPr>
          <p:cNvPr id="34858" name="Picture 42" descr="http://www.nickomargolies.com/big/wp-content/uploads/2009/12/mountain-overl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57200"/>
            <a:ext cx="4229100" cy="281940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0" y="6858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`big picture’ for  the </a:t>
            </a:r>
            <a:r>
              <a:rPr lang="en-US" sz="3600" b="1" dirty="0" smtClean="0">
                <a:solidFill>
                  <a:srgbClr val="FF0000"/>
                </a:solidFill>
              </a:rPr>
              <a:t>Lewis model</a:t>
            </a:r>
            <a:r>
              <a:rPr lang="en-US" sz="3600" b="1" dirty="0" smtClean="0"/>
              <a:t>, so far: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993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MTEhUUEhQVFRUXFxUXFhgUGBcUFBUXFBcXFxQVFRUYHSggGBwlHBQVITEhJSkrLi4uFx8zODMsNygtLisBCgoKDg0OGhAQGywkHyQsLCwsLCwsLCwsLCwsLCwsLCwsLCwsLCwsLCwsLCwsLCwsLCwsLCwsLCwsLCwsLCwsN//AABEIAMMBAwMBIgACEQEDEQH/xAAcAAABBQEBAQAAAAAAAAAAAAAFAAIDBAYBBwj/xABNEAABAwIEAwQECwUECAYDAAABAAIDBBEFEiExE0FRBiJhcQcUgZEjMjRCUnKSobGz0RVig8HwJDOi4QgmNXN0grLCFnWjtNLxJUNT/8QAGQEAAwEBAQAAAAAAAAAAAAAAAAECAwQF/8QAIxEAAgICAgIDAQEBAAAAAAAAAAECEQMhEhMxURRBYQQiMv/aAAwDAQACEQMRAD8A8bghO9r366pSyDbK0ewIjh8QsD0bf7kJe65PmVL2UmRvKbdG24Q3hMlLh3jqPND6ukLToLt5FKM0ynBoqXSRf9k/BXsQ/e3UIayI5gCNyAmpp+BOLREktVj/AGUfDCJbaEXWVRCcZq0OUXHyK6t4Zhk1Q/hwRvlfYnKwFzrDc2Hmqi9J/wBH/wD2r/Al/wCxWQZGt7JV8TS+WkqGNAuXGJ+UAbkkDQeJQVfXlPWztravjnLRsigdG94a1gcQ7jd87j4t76BePejPsZQYjU4jxGl0UUw4HDeWNyPfLa2XcZWtskI8ksVy69swb0d0MmH1s7mycSF9c2O0jgLU5eI7jn8Uea0no+jpD2eJc2ThcGo45IbxbgP4/DtpbfLfwugdnzgkVpcLwqF1VTMcHGGSeNrgTleI5JA0XcNiA4XsvUYvRZQnF302WTgNo2TWzuvxHSlnx97WadEk7G7R4SkvZMP9HdH6ti007JP7LPVsgs9wAjhYHRk/S+MNfBP7N+j3DosOgrK9s0xqDCGtY7I1gqHhsegIvo4EknyCYjx2ngdI9rGNLnuIa1rRcucdAAOZVvF8DqaXKKmGSEuvl4jS3Nlte197XHvXpvbL0fw0GJ4eKd0jYaidrbZjnic17L8OUd7Z4tfUEbm60fa/BYKfF8IEklTI18kluLK6YiQGLhD4Qmzc5bmtuEBZ4HTwue5rGAuc4hrWt1LnONgAOZJV7FsBqabL6zBLDnzZeI0tzZbZrX3tmb717Z6YuAyvwo2cJhPEdA0RcIStzX5582W3K11R/wBI6pyvoRp8WpJvzBdB/wDFIFs8QskiUlax7iSwDSwshw3STspxpeRqSllhc3cWUSok6E9oSjarDW6KJMtIgyrjgpSuOQmOiuVxPcUxaEM9j7AfIIf4v5r0kuwHyCH+L+a9JSFnndB/d3/cH4IJdGaT+6P1R+CClAi0YJXR5rExt8dB10U1LI+RmQEWB9qrMr5Awxh3dO4ULJCNiQo4to1Ukg3h1e5s4EhuLZf0VfHIQx4c07m4tyQou580i8pLHTsHOzYYt2ilqaZrZHts0bAWJ0tqscu5lxVCChpEyk5eTi9I9AH+1f4Ev/avN0Z7K9pJqCfj0+XiZXM77czbOtfS46BaEH0/QzTyYjWwyguphFTcMPYDHmeH8QAkd7YXFysf6HqZkWI4zFGA1jJ2Na0bNaHzgNHgNvYvP5PTXihBF4BpuItR4i7iEB7J9tqyinlmhc175rmYStzteSS7MbEG4Lnag/OKQqPb+zo//D4l/vMU/wCqRCvR+P8AVecc+DXfhIsU70l4jJDLHI+HLKJGuHC2EoIc1hDuhNt/G6iwHtzV0Ubo4pYxG4l+WRglsTobWcCL2GmqnkiuLMZU17mzRyAg5CxwtschDh+C+pO0lQ2linxFti5tM1oBHds1znjUa6mT7gvnCqiE2YuLbuLjewDbvJcbfR1cdOi0GL9rq+ppTRyyQiFwYwljDxLRFpHevzyjlqPNKLRUotnrnpCpW0+GV1j/AH77nlrO+ONw911msDwiCjwylrCwzyyupMrZnufDFx5GBuSK+UFjXaG17i91592v7dYhU05ppzEYiWG7GFrzkILdcx5gKrhfpSxCnpW0sbo8jAAxzmXkY0G4aHXtYbaglVZNHrXpa+XYL/xf/dCq/pXNsWwP/iD98tOvJ8d9I1bVy00k3CzU0nEiyssM12nvDMbjuBSdru2VXVPp55ZI+JTnPEYmZMri5jrm5NyCxvuQ2kCi34Nz6fSRXYeQCTY5QBckiVmgA3KEenrExUTUxZHOwMjkvxoZITq5t8oeBcbajqs7jnpOrqtsTZuCeFKyVhbHZ2eM3bc326hcxT0gVNbNE+pZG/IHNDY2Zbh5aTe5N9WhEnS0EVbpgbDuzM80JmYG5Rfc66ITkI5HQ+y63MMjJA5kUrqYkFz2O+KfAA+/RCZ3E0tuEbXsX8tD8ZYLJL0bvHGtMdLhxjEUtSWujPIcr9UMxSnidNanPdP3KfEKBwYx3EdI3SzSb+5VMRmHdDWFhA5iySdu0x8EosrzRFhynXySCI4HijIy7jNzXGh3QyaTvOLdiTYLTd0yNfR0hQvKc5yjKqKJY264ulcWhB7H2A+QQ/xfzXpJej/5BD/F/NekpEebQm0BPgEIKJzG1O3xsqDIy4gDckAe1DGiFJaePsVUHQFu10HxTCnwGz7exFgtg9JdSTA4upJIsBJJJIAdG25V9hA1CrRaDz5KenZc2WcmXFFynDiMxFgOenuFyLq0akv7trjyAt5c1bw/CHSbkAe9aGi7OtaQSbrLkbKDAVBhD3jnyt4orN2dexoeQSByN7HzWxw6BjQAAFfqZtPDxSTopx+jyuvn0ykNt0sRbwBWYrom3Nhb716H2swzL8NENbd9vIjrbqsLWAO1aLXVxkZyjWgSurtkgtjAQFleopLSsMehHXZU05pt4KXsEEO0TpTJeS17aW6Kam7QytgMFgWnS/RDZZnO+Mb+abdJR1TKct2izHMW5SHXsduSlxWv4+Xu5bfeqBsmFyXBXYKbqi1Q0Ze7K371co6C8uQ2038fBCWSOabg2KNYZiUevEFnAaEbkpTUq0XHj9lvHqSIva2FmU27yz9VTFpIKmfiD8+cHXl5KvUVDnnM7dGOMkqYTcX4IuGkIypWvTmvWlszo9Y7AfIIf4v5r0l3sD8gh/i/mvSTJPLKt12xt6MafeAq5uNRuNl2I336Ae4WVumgD732USdbNYRvQ0Y5Uf8A9X+9VKiqe/47ifM3RH9nx+K76hH0KntgWsEwMkjYoo+h96e2ij+ijuiL48wClZaRtLEPmBSNpo/oBJ54FfFmZddAWrETPoN9ydp0HuU/IiUv5JmYaeSL4dEBlOnX2IfiDbSHx1RGheLAlVN2rREY1KmayhO3vRuJ6ylLiEYtckLQUFbG8aELA6bTDdNLsL+f9BWK6XugXGpQZlVGzvOco2doC+4iY53UlpPuurTJaplqrOZpB+iV5viVPkzAbXuPDVehw1Yk7rm5HfcVhO1MTmylvI7JwIybRnJGm5TMpWgZEABoNl0xjoE+5IS/mb2Z8Lt0eMbegXOE3oEd6D4sgFmXMyP8FvQJcJvQI74h8WQAukCj3Cb0C6I29Al3oPiyAJK4j+VvQLhY3oEdyD4svYBskQj2nQLht4I7kHxpewAUgjhA6BINHQKu5ehfHfs9D7AfIIf4v5r1xP7CfIYvOX86RJbHNR5JTDRWIqoMuFFSt0UMu6lxT8mkZOO0XP2h4JftDwVBdCnqiad8wnJVEAG26hGInoq80t7eCYAl1xDvn7Lv7Td0XDibuip5Su8M9EdcPQu+fstftJ/giNO4kXKC8M9CjtNGco0KfXH0Lvn7KuLQ3aCPmn7lJRRXa08gFPNHdrvIqbCJBkAUz0qKxtt2yVrn5W91pa42tlzEbdNlYfAYXixBH7puNenQ+CJUNC1oBVLEzdw5XIA96ydUbRTsN1VCHMaR0ub80PqKHvsyvJb8/wCO3nuGt8NlonMytjJPJW46ZjgHCyI+RyWgRQ4eRqHOIvpn+Nb2IN2qoS+SOwuSbW623+5a2omDNt0DqpSZoS3Uh5NvC2v4p+GKrRn6ihDXEdNvI6j7iFF6qEWxdlpXAbWbb7IVIrZRi14OaWSSdWV/VAuGkHVWLLhaVXXH0T2y9lf1UJppR1Vqy5ZHCPoO2Xsq+qjqm+q+KtWTbJdcfQds/ZVNN4ppp/FWnBMKXCI+2Xsqup/FRui8VbcFDMEuC9D7JeyoWnqk1p6pEJBHFB2S9npHYP5DF5y/nSJJdg/kMXnL+dIktjI8vw9lwFdbhzFJglNdoJ5gWRltO1CQNgduHR9E4YezojghCYYx0ToXIENomfRUjaVv0QigjCeGhHEOQLFOPopcMdB7kYDAucJqfEVguOEE7BE2wi2ykipxdWTAEcQsHywXaQByKz9N3Tl6HTyOy2DYUDx+g4bg8bOJ06Ea/wA1lljqzbDLdF/Dqnu6qrioJcLN2Atra99zdV6KTmFJDLc3K4ztDlDJUvb3WtOS2jzbfoBufFFsrmNB2B3HQoVDisbbODrXAB5WPWysftDNoCCCrDZyol11KgpJgJA88gfv/oLtYooGXNkRVuiZy4qzkpzEk7nX9EzhjorXq4SFP4rto85u9lXhjolwx0Vs0656uihFMsHRNyDor3qyaaVFAUjGOibkCu+rrnqwRQWUDGOijdGERdTKM0viigsHuYFFJGLImaVRupFNDsDmMJNjF0RNEkyiCOI7NL2FH9ii85vzpEl3sOP7FH9ab86RdTAxmFj4KP6jfwCvtVDDHjhRj9xn4BXwqRLHkptk6Nhc4N2uQLnYX5ovjOAGGNsjZBK06Os3KWk7czcIteBpN7HdnsLhmzcV72m9mhmX3m4N0PxSidDIYyb22I+c07FdwifK+3Ion2haXMY+3xSWk+B1H3g+9ZKb50zfqTx8kBAU4tNr2Ntr8r+aatPS1N6YxG2QjQeO9/NaSycaszhjcroB0ymcqkEgG538z+CbU1tho2/np+CbyRXklQb8F0FUO0haIe8QDmGUHmdiB70LrcRe8W7zB1bq0+dtUBrHOII3tzvfbVZPInpFxxtOwjSSWPgVZqImutcuA6tNkLhluPwV6mqAd/auXwztTtFunw2j0zZz9x96OwUsAHwcYb0I1d7yqVDSRPF/52RCoEbQAz28022xqiN77nyVWprxCC8gkXANiBa+x18l103vOw/BBu0T8xbDGDI74zwwF1nbNBt7U4eSJ04mjwSvZUhxjuHNtmYfjWOxHUK+YSNwR5oT2MwV0QfJM0tc6waL2cANbm3Xp4LU8X9/2GxVv+ji6OZYbQL4ZSEZRJ0gPzjboEmlqPlL0HQ/YMLCmSXHiik0DXbKhJQv1ym9t2/OF+Y+kPFa480Z6IlicSENXHNTCCmkHqutYpHPzQ4tKYWlcIPVRyXAJvtqpeOSVjUk3RZdSSBuctOT6XJV3NKtRV7zA4E7i3hvohbpCsccnNWbZMfB0Oc1OY0qeuwuWOMSlzHA2BDTdzSds2n4Idx3BUiGqNN2J+Rx/Wm/OkSXOw/yKP60350iSkoxmEDuR/Ub+ARVCcIPwcf1G/gEUa5aIlkU9U1hGZwaeXX3Ba3DagSxFu4e0tI89j7DZed4ZVOzOlOW5JAuAQADa1iFruzlXcuva5PzdvYufMtcjpwPbiDqaS0oaQ4ODrai1iN7rRYjrE8AE6AgDW9iNvvVbtLiD2vYMreHJYZsozZge8M3uPtRGCQ5DltfK4jrcA2UTa5RZpjT4yRlmNef/wBbwOZIsB5lGqentYZjyFvNQ0U08kYMrnWNiG+WuvirlHe9+mvilnkm9CwRpNsp4tRhtshJA38z4KqMPHM/ciU5u723Ps2/rwXC1crlZaRnqjDXNPd+7Ue5D6mjaT32WP0m6Fa8tUUkYO4B801JoKMJPhzhqwh48NHe79FR4xB1BBW0qcKaTdpyofU4ZJbfOPIO+4rVTT8ioE0mKFo0I9pRKnq3P2u8+GjR5uKgZhRGvDZ7Rb8CitMx4FrsaP3UpOP0UmxrISNXu1P0dPZff3Ihh0wYMsbQB4CyrMhZfUkorR01xcAAeKycmMRe47lSRxkq5HRtG5v9wVtpaPBQMoso3KVtKQrYeOoTyP63QSUcxHIqVrxo4bj8OY/n7FO4ofE7LI5vLQjyKYUSYnRCSxa8sd1aAQ76wP4rOTTvZcF7XOBsWlha73g2R+KXvW6X/HRU+0VBnjMrR32DW27mjf3Ltwf1TX+Wzny4IvZDhuImSMsda17gfRt0UVb8Q+wId2fcM7bnQq/iItp0d/8AS6sGVvFkTJzY1zg0ODAIbjm4fzVJu9+n48ldn0haAdC6/uH+agpRdwHt/T+vFYQlxxGk48sqJa2rPCDSd7e4aoO46j2K5ir/AIQgbAW9u5VE7jzCvGqgZZpXI2HYf5FH9ab86RJLsP8AIo/rTfnSJJkGLwf+7Z9Vv4I7g9NFI/LK5zWn6Fr/AHoDg/8AdM+q38Ar5eWgkbgE+7VU746CNXskxfs0aZnceZYsxIdYBzc3J4H47KrhFXkeBfdHuzeOtlHK+xa7bxuFLXdlmy9+nc2M82P+IPFp3HkufnapnS4U1KIQqaUVMXDBGa4fGToARpqfEK/DRCIC7gXDpt71JFSCJoy6nmevko3kltysX6N1sbXt4neFmm3zRp7kGqKp0DxnsWOFiRyNzY+SK0tK4uIaffsFzHsKPCzkEt2eQLhvRw/d6nkpabQOkqA5d3j4Wt7blOzoVQzEOLXHawv1A2PuRilwt0hu53DbuCRqR4D+ayaFQxzim51oWdnoMl2zyF1tyG5QfEWufeszLo4tda4JFxsbdE2mgOyjoqUoIVohcPihMRRE4Pxhr1UzW321XJoAVGwEIYFljm+XmilM02CGU+IZTqAUWpsTY7lZSMmAKka1dyg/FKVrHVSA12FF8RnElrumEbNA14pwM7Q7fiEiQjcHIB4qiyscwNeHZ43atcOhReWKL1SjdLM6FrYuNdgN+NMHOFm2JcTm+KNTf3Uql8b3kRgtZL8wtDTFLluRYd3LIA5wtzY/YrpnjVaMoT3ssMqWOsevRUKs2lBGxb+B2QCkmdG90TuZu3zHJacYVUS5Xsj0tfUtadR0JWFGpSpZblxHX+ZV+F3+aoR0UsQtI3ITrfQt+0NFPHJyaCfFHhhRmq2l4MxaPi3zM5907D2aj2IhWlr25wbOuO7bQ+JKdjcDnSNI1s21uYIJO/PdUYah4uCtoykiuKaVk3Cc6NthcAnbl1KdTkWc4/N2PkuU84ynl+BVialBpyWb3Fx4dQVSd0iZKm2ApXkkk89VfwvCxI5plfkZfl8d3kDt5qGNgbY2DnHa+w/UpkkhL7318eS2lk+onPHFf+pGq7GNApGAbB89r9OPIkmdhz/Yo/rTfnSLq2MTJ4ZB8DEerGH/AAhTTx90+R/BWMIbeni/3bP+kJTN0PkVf0QZfBJLNNjY3W47N17iLOO3vK86oHWJ81qMBms+xJsbbLlyx+zqxS3RvS43sDfwVlkQ5+39FFSSNLbD+vapXXAvusjdkYky3y20RHDMYsRcac/8wgXrGl1310AFqLCi7iQp2vMkUEbHcyAL+zkFna/FGh13Ouem58NFDieJnMWgja58By9qBOdrdRKhp0HBi7naDuj71C9wJQtlS0KeGW+yQm7L7SnkqGNSqWIaQmkJyu0lHc3OyQwf6kTrbRcFPZaVrQopqUHklYgPFO5vNEqauDtHaKvNDbkoXAeSBk1EyV0cfGNzG3LGz5rGjS9hu8gC58hyXa2MvaQHFjxYtcNiWkENf1FwFA2chNfU8/f4qnJ3YuKKuMREkPsA4Wd1APMXVmPtE5oGcna4INxYbqvWvuA9urdiOY/yQTFZBwyejXe52h/knF7KTo3VHjzXjcHqDY/citPUwhuYMaHciOXkvMKCzmgHQ8nDcIlTYhI05Xnx8D0KtPY9M2dZOXanXzOnuWcxGlGe4GW+ot/NEaKuzCxVfGJRYEdCL+aoDOuJA9uvgpmzZhlvpsoHuJdpsrFPEG6g+Y/rZQUVJg7Z2nlzTWsCdK+5v4prCuvHFJHBlnyZrew/yKP60350iSXYf5FH9ab86RJaGYBwZ/wEX+7Z/wBIViYaHyP4KhhMgEEZJA+DZvp80Ky2qa64a5pNjoCCdlZP2YnDInPeGtFyTYBbqoom09O0XGYOB8XG3e/rwVbAcIFOM5cy5PecdSANXBo0tsdULxitMznkGzQ1xaPBoXHOVukdMFRrcJxC40OqKz12SJ7zrla5xt0aL2+5YPDq8MsToCNCixxlrmlos4EEHpYixCzOg2I7EYiQCGQi4v8A3x2P8NB5+zla2qZSZYuK+N0rfhDkDGkg3dkuDflZbL0K1kkkFTxJZJMs4DTK90haODGcoLySBcnRZ30azvkxGF8kkkj3QzaySPkNu6bDMTlF3HQaaro4x1+nK5z3sw/aCCSlq5YZsokGS4a7MLFgI71hfe+yGSz+P6BfQdLBTVVfiEE1JA7htpg57mBz5RLGTZ5cNhlFrLEeiPsrTSS1sk0bZfV6h8ELZQHtaGFxzkO0LrZBc7W8SpeBNjWbWzyyOS+t0Rp6i1l6n2u7OMqMJNXJSR0tYwZyI2hhs2TK5j7fGBZqL7EhX8CwHDjg9LLWQwtYIYJJZCxocS3K7vuAzOzEAEfOuRzR0fod34eaRTAjRTF4DS46gAnTwFzqtp6McFpZxXVYiZKG1dS2ma5oMbWAmVhZGRZpIlaNrgNAFtbu7Y4Ix2GR1hpmUtSeBxmRsyB3Gc2KRj2fOIzgi+oy2vqbw/59XY1l3VGdxDCZqZ0Yma1vEYXsyPz6NLQQ7QW+OPvTmVjBpmGm+v42VnC5jX1tBFWFjmMYYcguONkie88QXN8xjaS3Y5SDcGy0XaOTD4pJqavoo4YLMFHJBTuJdmYS/I+Jvwb2u0AFjbqjojPaeh9rjpoyTsUjHMKB3aSFu72+8IJS4VDwWl8RMmRuYuc51n5RmNr23vovY8fw6jhq8Pa2ipiZZpGX4bW5LQudmAaLON2j4wNtbWOqiGBS+yp5OP0eaHtRTHdwP338kz9s0xOrHj/ld+i9LpcMoxis1MKOCzqVsxcWhwu6Qsexsbu4wOsCcoGY6m6AdlOysEuJVTJG8SCAv4cL+9Hd8j2tzNOjmtDHANNxqNNArf8AMvpkLN+GSixGkdtKB5qR8bSPg3Nf0ykXPsW5nw2CvoayX1eGCaCSrjikhaGPHqzjkuRa4OUXbsVH2HwCjlwfPVxRD5SZZXNY2RrWzSXdxbXbZo3G1kfG35H368HnAY9hN2m2t+luapzwAktGrXAjw15L0rsLg1JVV1fI1jH0sb4RTxGPLC0mMZniIgA6s0uNDc7lWe0eAMnw2WqlpY6Wqh4z2mNgjcWQyODQ+3xmvjaN7jvXHJP4/wB2HfvwedUnZGsFF69aLgNY6Q/CHiZWEg9zJa/dOl0Hq5w4DLu37xzC9TjmP/hea+4bUR+31lzF5BSM0JO1jopywSporHJu7CGHYl4ojXVmawB0WMN45Cy+nzf0V6CvI+Nt+CTjRtGVheB9iVNNUWBA8kMbWMJ0Klw13FBtfvPfl/5Wi3vt96IrdsU3rQ7Mutcoi5OaV1nnmz7DfIo/rTfnSJJdhvkUXnN+dIkmM8orasvbGwbNY0W6m1kdw+EQM0tnduf65IZhWFyuDZGxPe3QggXGriwf4gR7EVlw+pJAMEtybAWFyRmuAL6n4N+n7h6LLJyekaw4/YRL84LCToHW1NjZvS3iUIomZn5fpNePe0qzHSVBfn4UtiA4EAEFsmjCNdQ7kmQ0NQxwdwJO5Zx0As1pNyddB3Ha/unos3B+jTkvY+geMgY6xttcJ9TM1jSSBYdNLnkFHNhdS1z7U8tgXctg21w4X0tmb7x1VCqwerkIPAky5suguA4OLSDbmCCD0IKaxtvYPIj2r/R/eTS1Rduakfkx6LGehiudJjAa7aOGdrR5Obc+2yzMsmIU0Z9W9ZhjaM8r2PcwOOrcxDXWsMhAO5ynohuH4ZiMMnEgZURybF0ZLX2fyuDc3XRFaOeXk+jezX+18V8qH8p6A+hypbnxSMEZxWSvtzyuLmg26XYQvJsH/ar5J3MnmZKMomL6jhSOLR3GkucM5AOg8VSozUtLZ4+IxzpHMbK15Y90hN3964da+5OmmuylypjUdHpuJ4HJHgss9fPWsqjnaI31MpY5zpS2FpizFpBGU26AnkiONj/Van2PwVDodjeWLdeYdo6mqztFZK+Yi5beYTtbqQbWcQ07+xQx41I6NsRkmMLcoEZkcYwGkFoDC62hAt5KXk/ClA9d9Dcn9irImuHFEzngN0IEkETY3AfWjeL/ALpQrFuzz48Jhkqp6z1t7oA6Kapkexz+K1zgYnOLTZjXO8Mt+SwNLjAjcHxmVjxoHxuMbrHcZmuBtpt4K8O0Je4PldNK4AgGV5kLQdw3M45b2GyhZf8ANVsbh/q7DmH4Q2Seni4hjMkuXiN+MwtjkewtNxlOZjQDe93Bem4RTTv9apMQaJ6dgjEc8rWt47HMvJnA7t2kfGAHLnqvHHY7GRZzHEdNOWo5p83aYvZke+pew6Fkkz3sI6Oa59nDwNwpxT4xporIuTuwgyUGlBve8YsXCznDKLOPiRqvSe2Xy7CP+Jl/9u9eRy48xwLS11iLHb8bpTdoM5Y576hzmG7C6WQuYSLEsJf3TbS4SxT43aFNcqPW4f8Ab8n/AJez88qn2NlDcUr2kgOeXFo6iKV+e3lxWfaC8vHaDv8AEz1HEy5S/iyZyy98ubPfLfWy4MdZcO+GzhxeH5zxA47uEmbNc3Ot1o8v4T1/p6phsL6XDcRM7Sy81e9oO7hK93CLeua4t1uqeGN/1fqB4Vg/9aRYGXtKHkcV1RJl1bxJHSNB6hrnkA+KacdblLAZxG4klgkcIzmJLrsD8upJJ05pPNvwHX+noHopexktVFoHOELwOoHEa4t62OW9tsw6oPiuASNwmsnrqisbMTUhrH1Moidmkc2nbws2UtddotzBWRqe0Edw7LIx7Tdr2HI5t97Oa4EKli2OGdo4j55cu3FkdIBcWJAc4gOsd0Qy1Gmhyhcrs0VN67/4aezgxcG73mXjHiANqc7xweFYm4cPj87+C86FXZVpsbqWsNOJ5uCbjh53cMtJvqy9t9fNVeP1CrJHlQ4S42XsRBkAewXIsSBuOR03I0vdQ01S06OUIn0uLhwO40TXV7juGu8XNaT70lDVFct2WnPGrYxdztPIcyei0GAFsboxoWs1N9idbn3lZdlWToB7GgNB9g3R3C8SjjBa5rnPdlGlrNbcE89TopnF+CuRR7SuMVQ9rHd29xbbxt7Qhja945q/2qqWSS5mAgXI19/4koLdbQ/5VmMqs9j7Am9BD/F/NeuIZ2MxtkdHEwtcSOJta2sjz18UlRBQpJXRNDYyWtbYt1vYtc57SCddHOcf+Y9VajxKbM08R9w64NzcHvtuD1tLIL/vlJJMRGK+QBoDyAGsa227Wx2LGtO7QCBoOiX7QlyFuc5XAtLfm5X3zAN2A77tuvgF1JAHXYrM7MS83dmDjYXIfbOCbc8jfcm/tCX6brBxda+mbW7rbEnW555nXvmddJIA7JiMrgWueSNiDqHWLnDNf43ec4631N001sn0zra/XU97XqTYk8yATci64kgCejxCWPOWOILyS4mziTkAuC6+W4Y0G1r5RdMglcAyxN2TcVpucwkfcvdn31Otr2vySSUfbE2Q4lKanK6Y5j3nadwBzyM7g1lgC7K2/WyqDDo+h+079UkkJaKQv2fH0P2nfqnepM6H7Tv1SSToZ31Nnj9p36peqN8ftO/VJJKgF6o3977Tv1XPVG/vfad+q6knQHDRs8ftO/VL1Nnj9p36pJIoBeqN8ftO/VdFM3977Tv1SSRQhGkad7/ad+qY3D4xsD9p36pJIoZG/B4SblpJ+s/9Vw4ND9A/af8AqkkmQd/YkH0P8T/1S/Y0P0T9p/6pJIGOGExfRP2n/quNwmEahp+0/wDVcSSGI4NCd2E/8z/1Tf2HB9D/ABP/AFXUk0IM4fQRtjaGtsBfmTzJ5lcSS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s://i.chzbgr.com/maxW500/2922317568/h5AC86B91/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2400"/>
            <a:ext cx="47625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6879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Lewis model also provides: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Insight into chemical reactivity. 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Predictions of Molecular structure (VSEPR theory pp. 193-217)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en-US" sz="4000" dirty="0" smtClean="0"/>
              <a:t>CO and blood</a:t>
            </a:r>
            <a:endParaRPr lang="en-US" sz="4000" dirty="0"/>
          </a:p>
        </p:txBody>
      </p:sp>
      <p:pic>
        <p:nvPicPr>
          <p:cNvPr id="37890" name="Picture 2" descr="http://www.glycemicindex.com/blog/february2007/heme_iron17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362200"/>
            <a:ext cx="2514600" cy="2443164"/>
          </a:xfrm>
          <a:prstGeom prst="rect">
            <a:avLst/>
          </a:prstGeom>
          <a:noFill/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419600" y="4114800"/>
          <a:ext cx="183411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ChemSketch" r:id="rId6" imgW="1277280" imgH="478440" progId="ACD.ChemSketch.20">
                  <p:embed/>
                </p:oleObj>
              </mc:Choice>
              <mc:Fallback>
                <p:oleObj name="ChemSketch" r:id="rId6" imgW="1277280" imgH="47844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183411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4114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</a:t>
            </a:r>
            <a:endParaRPr lang="en-US" sz="4000" b="1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800600" y="2438400"/>
          <a:ext cx="19939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ChemSketch" r:id="rId8" imgW="1993320" imgH="700920" progId="ACD.ChemSketch.20">
                  <p:embed/>
                </p:oleObj>
              </mc:Choice>
              <mc:Fallback>
                <p:oleObj name="ChemSketch" r:id="rId8" imgW="1993320" imgH="70092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939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3352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76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 has 200-400X stronger electrostatic  attraction to Fe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from formal charge vs.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 Explains why CO so easily asphyxiates humans even at `low’ concentrations (400 ppm)…it never lets go of the Fe</a:t>
            </a:r>
            <a:r>
              <a:rPr lang="en-US" sz="2800" baseline="30000" dirty="0" smtClean="0"/>
              <a:t>3+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667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Fe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2895600"/>
            <a:ext cx="1524000" cy="762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</a:t>
            </a:r>
            <a:r>
              <a:rPr lang="en-US" sz="2800" b="1" dirty="0" err="1" smtClean="0"/>
              <a:t>complexation</a:t>
            </a:r>
            <a:r>
              <a:rPr lang="en-US" sz="2800" b="1" dirty="0" smtClean="0"/>
              <a:t> of metals</a:t>
            </a:r>
            <a:endParaRPr lang="en-US" sz="2800" b="1" dirty="0"/>
          </a:p>
        </p:txBody>
      </p:sp>
      <p:sp>
        <p:nvSpPr>
          <p:cNvPr id="38914" name="AutoShape 2" descr="data:image/jpeg;base64,/9j/4AAQSkZJRgABAQAAAQABAAD/2wCEAAkGBhEPDxASEBAQEBQVERUQFBIUFxQVEBIQGRQVGBgRFBkXHCYhGBwjGRUaIS8gIzMpLCwsFR4xQTwqNSYsLCsBCQoKBQUFDQUFDSkYEhgpKSkpKSkpKSkpKSkpKSkpKSkpKSkpKSkpKSkpKSkpKSkpKSkpKSkpKSkpKSkpKSkpKf/AABEIAMUBAAMBIgACEQEDEQH/xAAcAAEAAgMBAQEAAAAAAAAAAAAABgcBBAUDAgj/xABIEAABBAEDAgQDAwUNBQkAAAABAAIDBBEFEiEGMQcTQVEiMmEUcYEjM0KRsQgVNUNSYnJzdZKhorIkdIKzwhc0U1Vjk8HR0v/EABQBAQAAAAAAAAAAAAAAAAAAAAD/xAAUEQEAAAAAAAAAAAAAAAAAAAAA/9oADAMBAAIRAxEAPwC8UREBERAREQEREBERAQosFBFejOrZb1jVIpGRsFS46swt3ZcwFw3PyTz8PphNR6uli1unp4ZGY5q0k7nnd5gc3zMAc4x8A9PVV/0toOoWdQ100tTNBrdSlD2+SyXe4vkw7LjxgL3p6Xbq9UUBevfbnGnO8SGNsWxm2b4MNPPIJz9UFyKE9UdeTMuDT9Mqi5b2CSXe7ZXrRnBBlPuQRxkfM3uTheUPiXK5kVl2mzMoyzNhbZMjDKGveI2TPgxuDS8gd8859RnS6DeGa/1DHIQJXPryMB+cwhr/AIm/zfjZ+sIPufr7UNNmhGsU4GV5XiMWqr3ujhefSUP5A9c8cA4zjCsUKDeNViNuh2xJj4/LZGM4LpfNYWhvuRtLsezSpR07C9lOqyX842vE1/GPygjaHcenIKDooiICIiAiIgIiICIiAiIgIiICIiAiIgIiICIiAiIgIiIOB0z0iyhNelbK+Q27LrLg4ABjiXHa3HcfF6+y+b/Scb9Tr6k6V7XQQPhEeBsLXb8uJ78b/wDBSFCgpl/iJR1W219y5HVpV5g+Gqd5ltzMPwzzkNw2McER+p7qedV+H0F+aKy2WepaiG1lmB22Tbz8DgeHD4j7HnHbhSD964P/AAYv7jf/AKW0UED07wrzPDPqN+1qboTuiZLhtdr85D/LBOT29fTnPZTxRzw96kk1LTa9uVrGPk8zLWZ2DZNIwY3EnswKRoCIiAiIgIiICIiAiIgIiICIiAiIgIiICIiAiIgIiICIiAiIgLBWVgoK98Bnk6JDkk4mmA+g8wnA9uST+KsNV14C/wACRf103+tWKgIiICIiAiIgIiICIiAiIgIiICIiAirLpzrSpT1HWmXLjISboMbZHH5BGM7R6DKxpPUkN3qkOq2RPCNKIOxxMYlE/PHbOCP1oLORYe7AJPoMqq+mNCk6hY/UL1q0yGSV7atSGR0UUULHFoe/b8zyQRn6H3AaFqoq30F8+kaxFpr7M1qragfJWMzt80EsYJdFu7lu1v3dsdjmyEBERAREQEREBYKyhQV14C/wJF/XTf61Yqgvg3/Bjv8AfLX/ADip0gIiICIiAiIgIihPivqE7atatXkdE+7dhomVvD443klxbyOcNx9xKCUjWq/m+T9og83t5XmM83PttzlbckrWjLnBozjJIAz7cqFSeDekGt5AqtaccTgu+0h+Pzm/OSc84+X6YUDvdQSzdPN+0vdPJT1eOo+TG58oieHB3u521wHPJx7nKC8nvABJIAHJJ4AHuUa4EAggg8gjsR7qrusfE+vPpt2JtTUmGStLGHPrObG0uYQC5xPA9ypj0vqEUGl6cZZY4gadcAvc1gJ8hnA3EIJCiw1wIBByDyD6ELKAiIgr/o3RI5L+tunrMfm8Cx0kYOW+WPlLhyM+y1J9ELepXiswVmu0Z7GyxxgRsmdKcPwMNLhwcHvgKy1ranWfLBLHFKYXvjcxkoG4xvLSBIBkZIJzjjsgrnSNNbBq1WtSsW7LoopBqkskskkBDo8MDw9xDZXSDcA3kDPcZx49Ma9L08x+n3qtuSGOR7qlqCN0scsLnl2x2PleC4nH1I9AXSDo7oa5ppjYNRjlgDnPkiFRjJJnuBy98vmOcXZwdxyfhx2U1QVvobJ9X1mLUXVpqtSpC+Kt57dk08sgIdLt7hm1x/UPUnEh6d1PVXWpob1KBkQ3PjtQy5Y4bhtiLD8RdgnLvhHw9uQpOiDkaN1dSuveytahlexzmuYHYkG04J2nBIz+kOF11zq3TtWKw6xHXhjmc0sdKxjWvc0kEhxHflo7+wXH6f0HUq1yV0+oi3Vfve2J8YEscrnghrXc/AASMZ4wBhBKUUZ0PrqO1cmpur2q0zN72iaNzWSwNeGiZjj6HI747+qkjXg9iDyRxzyDgj9aD6REQEKIUEF8HP4Md/vlr/nFTpQPwZkB02QAglt20CB6HzM4P4EH8Qp4gIiICIuLr/VDKlX7SyKW40uEbG1gJXPe4loxg9twxnnkoO0ufrmvV6EDp7UoijaQC4hx5PYANBJP3LkSMuanpjcGbR7EnJHwyyxMDzlufhwXM542lpI9jnf0Ppplao2tJJLcaHFxfZLZHucX78uJHOHcjOSOPZBz4+pJtR042NIEYkc4sj+1NcxmA/aXkNOfl+Id8jHHouZrfRF27pccNi5HJehmFuGw1gZGJ2klrCAOwDi3cAOzTg4OZ0BjssoK8f1hrZjMLdEc21tx5xmjNIHt5uc8jPOzOceq0rvh5Yr6NXqxD7TYN+G5Ye0gbpDJukeNxGQAAPc7c45wrQRBxes6Mk+m3oYml8klWaNjRgFz3McA3njuVD9W0mjVqUJtRrG1ZFGGhBRcGy75w1uWxMwQH7uDIOwA+mbKUX6h8P4b1tlp1i7BKyLyWury+VtZlxOPhJBO7nHcAIPfoDRpqWm1YJyDIxhyAdzYw57nCIE9wwODc8/KpCtLR9M+ywti86efaSfMneZJnZcT8Tj3xnA+gC3UBERAREQEREBERAREQMKNaR0DXp3pbdeSwwy7zJD5jnV3yvcHGUtdzuzn1xz6KSogjGj6rqf26aC3ShFfMj4bcUmR5YcNkcjDk78OGT8I4OAulpvVVOzLLDDZiklie6N8QdiRrmHDvhOCQD6jIXVXNb05VFn7U2vC2fa5vnBoEhDu+SO/3nlB0kUW07Q9Sh1B8jtQbPTkdI815IwJYic7I43D9EZHf27c5Vb6p1BPU6rnmMkhqsnq1pmF7vLY2xWaGv29gA5u7PuB7oLF8OOk5tMrTxTPje6S3LYBjLiAx4YADuaOfhKlEk7W/M5rfvIH7VXfjhrkkVFlau5zZp3PkJaS1za9dhmlcCOR8rfwJUev26sul6RA+GrZ1CxTjbHLZ2kV4Dndalc/9Fp3YB+Y574wQuN9yNrHSOkYGNBc55cAxrQMlzj2AA5XJ6j1S22q2TTIIrsjy3bulayIRuBImz2eO3AIyDnKiNroswaK+vpN0bGV7HnCOKOw67M6IZGckxuONoDcnDwPQKQ+HulW69OEWrTpga8AZC6FkLq2I+YyW8vPIHxc/B9SgzP0vJqWnRV9WcPM3B8v2V72RuIc7Dewy3aRkHjIyOwK7ej6NBSgZBWjEUTM7WAuIGXFx5cSTkkn8VuogIiICIiAiIgIiICIiAiIgIiICIiAiIgIiICItTUtVgqxmSxNHAwcF8jg1ufbJ9fog21hzgASSAAMknsB7lVVrXjvG6TyNJqy35ncNdtc2PPuGgb3j+79686/h/q+sEP1u66CE8/Yq5DeM52v2/CPx3n6hBOqnX2nzXBThssmnIc7bHlzBtGSC8fDnvwCexVe3en/AN8NT6qrYy59aoY/65sLHx/52j8CVZnT3SlPTo/LqV2Qj9IgZkf9XvPxO/ErejoRMkfK2KNsj8B8ga0SPwMDc4DLsDtlBSmmalJq9XU9QlDv9l0R9Bu4d7ToHusSj2OePueFLdEsadW0HTrOoxQuY2tBF5j4RK4buw+UnAJJ/Wux0BrUGpVLJZShrRi1NXfENjmSkNZue4BjQdwdggg9vVSdtGIReUI4xHt2eWGtEeztt24xj6INHpy1Skh3UHVjETn8hsDN5AzuDOzuB354XVVbdQ+DUfmGzpE79Ls8/my4QPz+iQ05YP6OR/NXDHifq+jPEetUjNHnaLUOBuHuCPybzx8vwFBcqKN9MeIen6kAK1lhef4l/wAE4OM42u+bHu3I+qkiAiIgIiICIiAiIgIiICIiAiIgIiICLBOO/CgXVXjVplHc1kn2uUZ/JwYc0H2dJ8o59sn6IJ8uB1L15Q00f7VZYx3pEPjmPGeGNyR95wOe6obXvGXVtTf5FQOrteS1sVYOdYeD6F+NxP8AQDV1uk/AC1ZcJtTlNdrjuMbSH2X5/lOOWsJ/4j7gINrXfH63af5Gk1HNc47WPe3zbDjj9CJuWg/fvWdG8GNR1OQWNatyMB/i93mWdv8AJycsiH0GfuCt3pro6lprNlSuyLIw5/eV/wDTefiP3dh9F2kHH6b6Rp6bF5dSBsQPzO7yPPu955d+wfRdhEQEKIgrjwM/7jc/tOx/piVjqv8AwcrCKtqMYJIZq1tgJ7kN8sZP6lYCAvOxWZKxzJGNexww5rgHNcPYg8EL0RBVPV3gFVsEy6e80pc7gzk1y7vwPmj59W5A9lDWdedQdPvbFfjdYizhpny9rh/6dhvJOPRxdj2C/RC8bdOOZjo5Y2SscMOY9ocxw9iDwUED6W8b9Nu7WyPNKU/oTkCMn+bL8v8Ae2n6KwGPBAIIIIyCOQR7hVJ1h+58rT7pNPk+yyd/Kfl1dx9geXR/5h9Aq0bqGt9NTCNxlhaTkMd+UqSgd9vdvbvtw4cdkH6oRU90r+6Iry7WahCazuAZY8vhJ9SW/Owf3laumavBajEtaaOdh43xuDm59jjsfog3EREBERAREQQzxV6msadSilrOa17rUURLmhw2OD8jB+4KZZVb+Pbc6XCMkZvQDI7jiTkLf/7NrH/nur/+4z/8oPfwq6msajRkmsua54tSxAtaGjY0MwMD7ypkSqe8LdbkpaG50MEluV+pvrxxjIBkfsG+VwB2MABJceP1qV1tevvmn0+7DBFPLTlngnrPc+E4wwtc2QBwc1zwfYoOJW6k1fXJpnaXNBQpRSOibYkYJJbD29y1rwQG9j2GN3cnIHrW6p1TSbtavq74bVey/wAqK7G0RuZMSAGStAAA5Hp2OcnBC2/Aq4x2iwxA/HDLNHK3s5jzK94BH9Fw/wAfZanju8SU6dVnM896IQtBIeCA4F4x7F7R/wAaCt/Fu3q0mqTUZJZ5o3OD68EQIZJC7JZ8DB8bhy0k55aV0Oj/ANz3Zn2yajJ9lZ38lmHWHD2J5bH/AJj9Av0CK7N+/a3ft2b8DdsznbnvjPOF6IOL010dS01mypXZFkYc/vK/+m88n7u33LtIiAiIgIiICIiCC+FH5vVP7Zu/tjU6Vf8AhHKT+/DT2brNrH4luf2KwEBERAREQFr3tPisRujnjZKx3DmPaHMP3grYRBTvWH7nmCXdJpsn2d/fyJCXQH6Ndy5n47h9yinhn4falW1uJk7LFVsYM0r2OLY5Y24xGHs+F4c8tBbntu9l+jVhBVFB1zqWxZkZdno6dBM6vEKzts1h7cEyOd7YLT6jkADOSvjWobvTT4bTb1q/RdI2KxDZcZJYg7+NY79fbHOAc5yNvwW1BlaOzpc7mx2q9qX8meHSxHBEjAfm5z29C0+q9vG/V2OpN06IiS1bmhZHC0/GGiRrt7h6DLQ0Z75PscB9a3rU46q0qBk8ogkpySOia53kyO2WyHuaDgn4W8/zQuz4s6hLX0W5LBJJDI0RbZGEte3M8QOCORwSPxUJ600CG31PpNWy3zI3ae5r2hzm7tjbThgtII+JoK+/E7wt0ylpNuxXrOZKwRlrjLO7GZo2nhzyDw490FldG2HyabQfI5z3vp13ue4kuc8wsJc4nuSTnK7Cr7SRqU1LSIKT2VIf3sgkmuOYyZwf5UYbBHG5w+LGXEkYx+o9boLqGxZ+2w2jHJJUtOrGeJpbHKAAc7cna8diB24QbnWnSDNVrsgkkfEGzMn3MDSSWB2Bz6fF/gu9hZRBAv8AZuldLlLpJJw6dz42u2tfJPIBiMHsB8BJcewBPPZanh7arzW32rOoVbeozsLBFDIHR1qwO77PCPXGMud6kevLnT+9psNhobPDFMAdwEjGvAPbIDgcFeFTp+rC8Piq14njIDmRRtcAe+C0ZQRbXPC1klmS3QuWdMnl/OmA5ilOeXPjyMk598Z5xnJPp014YRVbIuWrNjUbQGGzTn4Yxgj8mzJx3PcnGeMKaogIiICIiAiIgIiICIiCvPCDvrX9s2f+lWGq88IO+tf2zZ/6VYaAiIgIiICIiAiIgjXVXh1Q1Qh9mH8o0YE0ZMcwHsXD5gPTdnHovPpbw00/TH+bXhJlwR50rjJKAfRpPDeOOAMhSlEHIs9K1pb0N58ZNiGMxRv3PAawiQEbQdp/OO5I9fotjXdDhvV5K9hpfFJt3NDnNJ2ua4ctII5aFvogrPxC6kfpzaem0xYgjMLWyWY4pJnwVWgxtZFjvKdhG4njAPc5Hf8ADazS+yGGhFYjjidhxnjcySSR3JkcXfOT6n7hwMBS1EBERAREQEREBERAREQEREBFxK3VsMmozae1svnRQtnc4hvlFjtmA07s5+Meg9VnqDquGjJTjlbK42rDa0ewNIbI4gAvy4Ybz6ZQdpEXD6s6yq6XC2S08jedscbBumld/JY317jk4AyOeQgjnhTDsk1tpOcaxY/xDT/8qfqtNJ8RaVOV/nabqGmMtTmY2LEThDJM/gueS47Cdo4HA78DlWUx4cAQQQRkEcgj3CDKIiAiIgIiICIiAiIgIiICIiAiIgIiICIiAiIgIiICIiCoLdq7H1TfNCvDYkNGEObLJ5bQz8j8QPqc44+q8OsL2pSXtCF+pXrtGqQlhil8wudvZkEegwptp3Ss8evW77vL8mWoyBuHHzN7TFnLcYA+A+vsvrrnpae7Y0qSHy9tW8yzLucQfLa5pO3AOTweOEHvqXiNQrSyRSSSnyiBPIyGaSGAkcCV7GkNP7Poo7KGWOrYN5EjItK8+DnLA90u3zG+hJa48/Qey9epJvtDrWlaTCwPnc46hZDR9nrCVuJHP/lzvaMbRz6+hxvdS+HjpRSmoWPs1ulGIYZXgOZJCG7fKmAHY88gcbncc8B3esaMU+nXI5seWa8hcSMhuGFwfgerSA78FxvB+0+TQ6BkzkRujGf5DJXsZ/laB+C5GqdP6/qcf2a3NQp13gNndW8100rPVg38AH15Hf1GQp/pemR1YIoIW7Y4mNjYO+GtGBk+p9z6lBtIiICIiAiIgIiICIiAiIgIiICIiAiIgIiICIiAiIgIiICIiCJ2/CvSppZJZKbXPke6V7t8w3SOJc52A/HJKktGkyCKOKJu1kbGxsbydrGgADJ54A9VlEHsiIgIiICIiAiIgIiICIiAiIgIiI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217738"/>
            <a:ext cx="600075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upload.wikimedia.org/wikipedia/commons/9/91/M(H2O)6_cat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3922140" cy="2590800"/>
          </a:xfrm>
          <a:prstGeom prst="rect">
            <a:avLst/>
          </a:prstGeom>
          <a:noFill/>
        </p:spPr>
      </p:pic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219200" y="5334000"/>
          <a:ext cx="198120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ChemSketch" r:id="rId6" imgW="1286280" imgH="642960" progId="ACD.ChemSketch.20">
                  <p:embed/>
                </p:oleObj>
              </mc:Choice>
              <mc:Fallback>
                <p:oleObj name="ChemSketch" r:id="rId6" imgW="1286280" imgH="642960" progId="ACD.ChemSketch.2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198120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10" descr="http://lh3.ggpht.com/_fd5hy96-q9Y/TO4khkW-4gI/AAAAAAAABZw/a0UYn_Exo4I/pd561764_thumb.jpg?imgmax=8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3048000"/>
            <a:ext cx="2600325" cy="3467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9050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Aquo</a:t>
            </a:r>
            <a:r>
              <a:rPr lang="en-US" sz="2800" dirty="0" smtClean="0"/>
              <a:t> complexes of metals’ </a:t>
            </a:r>
          </a:p>
          <a:p>
            <a:r>
              <a:rPr lang="en-US" sz="2800" dirty="0" smtClean="0"/>
              <a:t> color related to lone pair bonding to 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z</a:t>
            </a:r>
            <a:r>
              <a:rPr lang="en-US" sz="2800" baseline="30000" dirty="0" smtClean="0"/>
              <a:t>+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02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Cu(OH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6</a:t>
            </a:r>
            <a:r>
              <a:rPr lang="en-US" sz="3200" baseline="30000" dirty="0" smtClean="0"/>
              <a:t>2+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447800" y="5105400"/>
            <a:ext cx="1371600" cy="457200"/>
          </a:xfrm>
          <a:prstGeom prst="rect">
            <a:avLst/>
          </a:prstGeom>
          <a:noFill/>
          <a:ln w="603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480</Words>
  <Application>Microsoft Office PowerPoint</Application>
  <PresentationFormat>On-screen Show (4:3)</PresentationFormat>
  <Paragraphs>95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137</cp:revision>
  <dcterms:created xsi:type="dcterms:W3CDTF">2013-10-17T01:22:54Z</dcterms:created>
  <dcterms:modified xsi:type="dcterms:W3CDTF">2014-12-04T21:35:32Z</dcterms:modified>
</cp:coreProperties>
</file>