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89" r:id="rId2"/>
    <p:sldId id="325" r:id="rId3"/>
    <p:sldId id="366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68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e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e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886FC-1796-4641-A4FD-445DC44441BF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8C2FF-AE74-42DB-A751-FB2A5E69D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03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46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49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5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9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11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7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0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13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97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0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4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43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3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1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1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8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0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3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6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8C29-F4F3-4956-8513-3454AD91AD2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4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oleObject" Target="../embeddings/oleObject21.bin"/><Relationship Id="rId3" Type="http://schemas.openxmlformats.org/officeDocument/2006/relationships/tags" Target="../tags/tag11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11" Type="http://schemas.openxmlformats.org/officeDocument/2006/relationships/oleObject" Target="../embeddings/oleObject20.bin"/><Relationship Id="rId5" Type="http://schemas.openxmlformats.org/officeDocument/2006/relationships/tags" Target="../tags/tag13.xml"/><Relationship Id="rId10" Type="http://schemas.openxmlformats.org/officeDocument/2006/relationships/image" Target="../media/image20.wmf"/><Relationship Id="rId4" Type="http://schemas.openxmlformats.org/officeDocument/2006/relationships/tags" Target="../tags/tag12.xml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gif"/><Relationship Id="rId3" Type="http://schemas.openxmlformats.org/officeDocument/2006/relationships/image" Target="../media/image31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3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9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4.bin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5.w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11" Type="http://schemas.openxmlformats.org/officeDocument/2006/relationships/oleObject" Target="../embeddings/oleObject3.bin"/><Relationship Id="rId5" Type="http://schemas.openxmlformats.org/officeDocument/2006/relationships/tags" Target="../tags/tag5.xml"/><Relationship Id="rId10" Type="http://schemas.openxmlformats.org/officeDocument/2006/relationships/image" Target="../media/image4.wmf"/><Relationship Id="rId4" Type="http://schemas.openxmlformats.org/officeDocument/2006/relationships/tags" Target="../tags/tag4.xml"/><Relationship Id="rId9" Type="http://schemas.openxmlformats.org/officeDocument/2006/relationships/oleObject" Target="../embeddings/oleObject2.bin"/><Relationship Id="rId1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oleObject" Target="../embeddings/oleObject9.bin"/><Relationship Id="rId3" Type="http://schemas.openxmlformats.org/officeDocument/2006/relationships/tags" Target="../tags/tag7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tags" Target="../tags/tag6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11" Type="http://schemas.openxmlformats.org/officeDocument/2006/relationships/oleObject" Target="../embeddings/oleObject8.bin"/><Relationship Id="rId5" Type="http://schemas.openxmlformats.org/officeDocument/2006/relationships/tags" Target="../tags/tag9.xml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tags" Target="../tags/tag8.xml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124" y="218942"/>
            <a:ext cx="73795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Exam 3 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Wednesday 3 December</a:t>
            </a:r>
          </a:p>
          <a:p>
            <a:pPr algn="ctr"/>
            <a:r>
              <a:rPr lang="en-US" sz="5400" dirty="0" smtClean="0"/>
              <a:t>See Mini-quizzes </a:t>
            </a:r>
            <a:r>
              <a:rPr lang="en-US" sz="5400" dirty="0" smtClean="0"/>
              <a:t>24-34</a:t>
            </a:r>
          </a:p>
          <a:p>
            <a:pPr algn="ctr"/>
            <a:r>
              <a:rPr lang="en-US" sz="5400" dirty="0" smtClean="0"/>
              <a:t>+ octet rule structures</a:t>
            </a:r>
          </a:p>
          <a:p>
            <a:pPr algn="ctr"/>
            <a:r>
              <a:rPr lang="en-US" sz="5400" dirty="0" smtClean="0"/>
              <a:t>+ formal charge </a:t>
            </a:r>
          </a:p>
          <a:p>
            <a:pPr algn="ctr"/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719" y="1223493"/>
            <a:ext cx="4198195" cy="279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0"/>
            <a:ext cx="838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We-work-it Examples where formal charge is minimized  even if we break the octet rule.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5052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</a:t>
            </a:r>
            <a:r>
              <a:rPr lang="en-US" sz="4000" b="1" dirty="0"/>
              <a:t>What is the octet rule prediction for </a:t>
            </a:r>
            <a:r>
              <a:rPr lang="en-US" sz="4000" b="1" dirty="0">
                <a:solidFill>
                  <a:srgbClr val="FF0000"/>
                </a:solidFill>
              </a:rPr>
              <a:t>SO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1219201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a) SO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dirty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dirty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>
                <a:solidFill>
                  <a:srgbClr val="FF0000"/>
                </a:solidFill>
              </a:rPr>
              <a:t>4</a:t>
            </a:r>
            <a:r>
              <a:rPr lang="en-US" sz="4400" b="1" baseline="30000" dirty="0">
                <a:solidFill>
                  <a:srgbClr val="FF0000"/>
                </a:solidFill>
              </a:rPr>
              <a:t>2-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3810001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 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81200" y="4724401"/>
          <a:ext cx="270648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ChemSketch" r:id="rId4" imgW="1639824" imgH="585216" progId="ACD.ChemSketch.20">
                  <p:embed/>
                </p:oleObj>
              </mc:Choice>
              <mc:Fallback>
                <p:oleObj name="ChemSketch" r:id="rId4" imgW="1639824" imgH="5852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1"/>
                        <a:ext cx="2706482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35576" y="1981201"/>
          <a:ext cx="1799850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ChemSketch" r:id="rId6" imgW="1368552" imgH="966216" progId="ACD.ChemSketch.20">
                  <p:embed/>
                </p:oleObj>
              </mc:Choice>
              <mc:Fallback>
                <p:oleObj name="ChemSketch" r:id="rId6" imgW="1368552" imgH="9662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76" y="1981201"/>
                        <a:ext cx="1799850" cy="127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029201" y="1905001"/>
          <a:ext cx="13684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ChemSketch" r:id="rId8" imgW="1368552" imgH="1490472" progId="ACD.ChemSketch.20">
                  <p:embed/>
                </p:oleObj>
              </mc:Choice>
              <mc:Fallback>
                <p:oleObj name="ChemSketch" r:id="rId8" imgW="1368552" imgH="149047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1" y="1905001"/>
                        <a:ext cx="13684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8229600" y="1158848"/>
          <a:ext cx="1905000" cy="195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ChemSketch" r:id="rId10" imgW="1624584" imgH="1670304" progId="ACD.ChemSketch.20">
                  <p:embed/>
                </p:oleObj>
              </mc:Choice>
              <mc:Fallback>
                <p:oleObj name="ChemSketch" r:id="rId10" imgW="1624584" imgH="167030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1158848"/>
                        <a:ext cx="1905000" cy="1959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52600" y="5715001"/>
            <a:ext cx="4191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+ and – </a:t>
            </a:r>
            <a:r>
              <a:rPr lang="en-US" sz="2800" b="1" dirty="0">
                <a:solidFill>
                  <a:srgbClr val="FF0000"/>
                </a:solidFill>
              </a:rPr>
              <a:t>formal charges</a:t>
            </a:r>
          </a:p>
          <a:p>
            <a:r>
              <a:rPr lang="en-US" sz="2800" b="1" dirty="0"/>
              <a:t>Lewis rule 3 says not good</a:t>
            </a:r>
            <a:endParaRPr lang="en-US" sz="3200" b="1" dirty="0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6934200" y="4343400"/>
          <a:ext cx="17907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ChemSketch" r:id="rId12" imgW="1368552" imgH="966216" progId="ACD.ChemSketch.20">
                  <p:embed/>
                </p:oleObj>
              </mc:Choice>
              <mc:Fallback>
                <p:oleObj name="ChemSketch" r:id="rId12" imgW="1368552" imgH="9662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343400"/>
                        <a:ext cx="17907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57800" y="4648201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VS.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9200" y="5181601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4038601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7000" y="5029201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1600" y="4419601"/>
            <a:ext cx="106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19400" y="4267201"/>
            <a:ext cx="68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sym typeface="Wingdings" pitchFamily="2" charset="2"/>
              </a:rPr>
              <a:t>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9800" y="5715001"/>
            <a:ext cx="46482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/>
              <a:t>No </a:t>
            </a:r>
            <a:r>
              <a:rPr lang="en-US" sz="2800" b="1" dirty="0">
                <a:solidFill>
                  <a:srgbClr val="FF0000"/>
                </a:solidFill>
              </a:rPr>
              <a:t>formal charges </a:t>
            </a:r>
            <a:r>
              <a:rPr lang="en-US" sz="2800" b="1" dirty="0"/>
              <a:t>anywhere.</a:t>
            </a:r>
          </a:p>
          <a:p>
            <a:r>
              <a:rPr lang="en-US" sz="2800" b="1" dirty="0"/>
              <a:t>Lewis rule 3 says good !</a:t>
            </a:r>
          </a:p>
        </p:txBody>
      </p:sp>
    </p:spTree>
    <p:extLst>
      <p:ext uri="{BB962C8B-B14F-4D97-AF65-F5344CB8AC3E}">
        <p14:creationId xmlns:p14="http://schemas.microsoft.com/office/powerpoint/2010/main" val="18736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057400" y="0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Which is the best structure for PO</a:t>
            </a:r>
            <a:r>
              <a:rPr lang="en-US" sz="3200" b="1" baseline="-25000" dirty="0">
                <a:solidFill>
                  <a:srgbClr val="FF0000"/>
                </a:solidFill>
              </a:rPr>
              <a:t>4</a:t>
            </a:r>
            <a:r>
              <a:rPr lang="en-US" sz="3200" b="1" baseline="30000" dirty="0"/>
              <a:t>2-</a:t>
            </a:r>
            <a:r>
              <a:rPr lang="en-US" sz="3200" b="1" dirty="0">
                <a:solidFill>
                  <a:srgbClr val="FF0000"/>
                </a:solidFill>
              </a:rPr>
              <a:t> that satisfies the minimize formal charge rule </a:t>
            </a:r>
            <a:r>
              <a:rPr lang="en-US" sz="3200" dirty="0"/>
              <a:t> 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1"/>
            <a:ext cx="4114800" cy="4525963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All single P-O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1P=O, 3P-O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2P=O, 2P-O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None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96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4876800" y="1295401"/>
          <a:ext cx="1600200" cy="153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ChemSketch" r:id="rId9" imgW="1060560" imgH="1014840" progId="ACD.ChemSketch.20">
                  <p:embed/>
                </p:oleObj>
              </mc:Choice>
              <mc:Fallback>
                <p:oleObj name="ChemSketch" r:id="rId9" imgW="1060560" imgH="10148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1"/>
                        <a:ext cx="1600200" cy="153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5181600" y="2667000"/>
          <a:ext cx="143433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ChemSketch" r:id="rId11" imgW="1014840" imgH="1024200" progId="ACD.ChemSketch.20">
                  <p:embed/>
                </p:oleObj>
              </mc:Choice>
              <mc:Fallback>
                <p:oleObj name="ChemSketch" r:id="rId11" imgW="1014840" imgH="10242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667000"/>
                        <a:ext cx="1434334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5181600" y="4114800"/>
          <a:ext cx="1618344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ChemSketch" r:id="rId13" imgW="1014840" imgH="1024200" progId="ACD.ChemSketch.20">
                  <p:embed/>
                </p:oleObj>
              </mc:Choice>
              <mc:Fallback>
                <p:oleObj name="ChemSketch" r:id="rId13" imgW="1014840" imgH="10242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114800"/>
                        <a:ext cx="1618344" cy="163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AI1"/>
          <p:cNvSpPr/>
          <p:nvPr>
            <p:custDataLst>
              <p:tags r:id="rId5"/>
            </p:custDataLst>
          </p:nvPr>
        </p:nvSpPr>
        <p:spPr>
          <a:xfrm>
            <a:off x="1981201" y="3200400"/>
            <a:ext cx="2335783" cy="664464"/>
          </a:xfrm>
          <a:prstGeom prst="round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4900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81001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IN-CLASS BOARD OCTET RULE PRACTICE WITH:</a:t>
            </a:r>
            <a:r>
              <a:rPr lang="en-US" sz="36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784949"/>
            <a:ext cx="9144000" cy="49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  <a:r>
              <a:rPr lang="en-US" sz="4000" dirty="0" err="1"/>
              <a:t>Diatomics</a:t>
            </a:r>
            <a:r>
              <a:rPr lang="en-US" sz="4000" dirty="0"/>
              <a:t>		 </a:t>
            </a:r>
            <a:r>
              <a:rPr lang="en-US" sz="4000" b="1" dirty="0"/>
              <a:t>O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N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CO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endParaRPr lang="en-US" sz="4000" b="1" dirty="0"/>
          </a:p>
          <a:p>
            <a:r>
              <a:rPr lang="en-US" sz="4000" dirty="0"/>
              <a:t> </a:t>
            </a:r>
            <a:r>
              <a:rPr lang="en-US" sz="4000" dirty="0" err="1"/>
              <a:t>tri,tetra</a:t>
            </a:r>
            <a:r>
              <a:rPr lang="en-US" sz="4000" dirty="0"/>
              <a:t>-atomics  CO</a:t>
            </a:r>
            <a:r>
              <a:rPr lang="en-US" sz="4000" baseline="-25000" dirty="0"/>
              <a:t>2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aseline="-25000" dirty="0"/>
              <a:t> </a:t>
            </a:r>
            <a:r>
              <a:rPr lang="en-US" sz="4000" dirty="0"/>
              <a:t>H</a:t>
            </a:r>
            <a:r>
              <a:rPr lang="en-US" sz="4000" baseline="-25000" dirty="0"/>
              <a:t>2</a:t>
            </a:r>
            <a:r>
              <a:rPr lang="en-US" sz="4000" dirty="0"/>
              <a:t>O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dirty="0"/>
              <a:t>OF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dirty="0"/>
              <a:t> COCl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</a:t>
            </a:r>
            <a:endParaRPr lang="en-US" sz="4000" baseline="-25000" dirty="0"/>
          </a:p>
          <a:p>
            <a:r>
              <a:rPr lang="en-US" sz="4000" dirty="0"/>
              <a:t>									</a:t>
            </a:r>
          </a:p>
          <a:p>
            <a:r>
              <a:rPr lang="en-US" sz="4000" dirty="0"/>
              <a:t>   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baseline="-25000" dirty="0"/>
              <a:t>			</a:t>
            </a:r>
          </a:p>
          <a:p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8862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oxyanions</a:t>
            </a:r>
            <a:r>
              <a:rPr lang="en-US" sz="4000" dirty="0"/>
              <a:t>		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dirty="0"/>
              <a:t>CO</a:t>
            </a:r>
            <a:r>
              <a:rPr lang="en-US" sz="4000" baseline="-25000" dirty="0"/>
              <a:t>3</a:t>
            </a:r>
            <a:r>
              <a:rPr lang="en-US" sz="4000" baseline="30000" dirty="0"/>
              <a:t>2-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dirty="0"/>
              <a:t>  SO</a:t>
            </a:r>
            <a:r>
              <a:rPr lang="en-US" sz="4000" baseline="-25000" dirty="0"/>
              <a:t>4</a:t>
            </a:r>
            <a:r>
              <a:rPr lang="en-US" sz="4000" baseline="30000" dirty="0"/>
              <a:t>2-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480060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Non-Lewis octet   H</a:t>
            </a:r>
            <a:r>
              <a:rPr lang="en-US" sz="3600" baseline="-25000" dirty="0"/>
              <a:t>2</a:t>
            </a:r>
            <a:r>
              <a:rPr lang="en-US" sz="3600" dirty="0"/>
              <a:t>SO</a:t>
            </a:r>
            <a:r>
              <a:rPr lang="en-US" sz="3600" baseline="-25000" dirty="0"/>
              <a:t>4</a:t>
            </a:r>
            <a:r>
              <a:rPr lang="en-US" sz="3600" baseline="30000" dirty="0"/>
              <a:t> </a:t>
            </a:r>
            <a:r>
              <a:rPr lang="en-US" sz="36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3600" baseline="30000" dirty="0"/>
              <a:t>    </a:t>
            </a:r>
            <a:r>
              <a:rPr lang="en-US" sz="3600" dirty="0"/>
              <a:t>SO</a:t>
            </a:r>
            <a:r>
              <a:rPr lang="en-US" sz="3600" baseline="-25000" dirty="0"/>
              <a:t>2 </a:t>
            </a:r>
            <a:r>
              <a:rPr lang="en-US" sz="36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3600" baseline="-25000" dirty="0"/>
              <a:t>  </a:t>
            </a:r>
            <a:r>
              <a:rPr lang="en-US" sz="3600" dirty="0"/>
              <a:t> SO</a:t>
            </a:r>
            <a:r>
              <a:rPr lang="en-US" sz="3600" baseline="-25000" dirty="0"/>
              <a:t>3</a:t>
            </a:r>
            <a:r>
              <a:rPr lang="en-US" sz="3600" b="1" dirty="0">
                <a:solidFill>
                  <a:srgbClr val="FF0000"/>
                </a:solidFill>
                <a:sym typeface="Symbol"/>
              </a:rPr>
              <a:t> </a:t>
            </a:r>
            <a:r>
              <a:rPr lang="en-US" sz="3600" dirty="0"/>
              <a:t>SO</a:t>
            </a:r>
            <a:r>
              <a:rPr lang="en-US" sz="3600" baseline="-25000" dirty="0"/>
              <a:t>4</a:t>
            </a:r>
            <a:r>
              <a:rPr lang="en-US" sz="3600" baseline="30000" dirty="0"/>
              <a:t>2-</a:t>
            </a:r>
            <a:endParaRPr lang="en-US" sz="3600" dirty="0"/>
          </a:p>
          <a:p>
            <a:r>
              <a:rPr lang="en-US" sz="3600" dirty="0"/>
              <a:t>    					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10800" y="4876801"/>
            <a:ext cx="311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sym typeface="Symbol"/>
              </a:rPr>
              <a:t>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5486401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Non-Lewis octet  and radicals   </a:t>
            </a:r>
            <a:r>
              <a:rPr lang="en-US" sz="3600" dirty="0">
                <a:solidFill>
                  <a:srgbClr val="FF0000"/>
                </a:solidFill>
              </a:rPr>
              <a:t>PF</a:t>
            </a:r>
            <a:r>
              <a:rPr lang="en-US" sz="3600" baseline="-25000" dirty="0">
                <a:solidFill>
                  <a:srgbClr val="FF0000"/>
                </a:solidFill>
              </a:rPr>
              <a:t>5</a:t>
            </a:r>
            <a:r>
              <a:rPr lang="en-US" sz="3600" dirty="0">
                <a:solidFill>
                  <a:srgbClr val="FF0000"/>
                </a:solidFill>
              </a:rPr>
              <a:t>     SF</a:t>
            </a:r>
            <a:r>
              <a:rPr lang="en-US" sz="3600" baseline="-25000" dirty="0">
                <a:solidFill>
                  <a:srgbClr val="FF0000"/>
                </a:solidFill>
              </a:rPr>
              <a:t>6</a:t>
            </a:r>
            <a:r>
              <a:rPr lang="en-US" sz="3600" dirty="0">
                <a:solidFill>
                  <a:srgbClr val="FF0000"/>
                </a:solidFill>
              </a:rPr>
              <a:t>   </a:t>
            </a:r>
            <a:r>
              <a:rPr lang="en-US" sz="3600" dirty="0"/>
              <a:t>NO</a:t>
            </a:r>
            <a:r>
              <a:rPr lang="en-US" sz="36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0841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1981201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PF</a:t>
            </a:r>
            <a:r>
              <a:rPr lang="en-US" sz="6000" b="1" baseline="-25000" dirty="0">
                <a:solidFill>
                  <a:srgbClr val="FF0000"/>
                </a:solidFill>
              </a:rPr>
              <a:t>5</a:t>
            </a:r>
            <a:r>
              <a:rPr lang="en-US" sz="6000" b="1" dirty="0">
                <a:solidFill>
                  <a:srgbClr val="FF0000"/>
                </a:solidFill>
              </a:rPr>
              <a:t>         SF</a:t>
            </a:r>
            <a:r>
              <a:rPr lang="en-US" sz="6000" b="1" baseline="-25000" dirty="0">
                <a:solidFill>
                  <a:srgbClr val="FF0000"/>
                </a:solidFill>
              </a:rPr>
              <a:t>6</a:t>
            </a:r>
            <a:r>
              <a:rPr lang="en-US" sz="6000" b="1" dirty="0">
                <a:solidFill>
                  <a:srgbClr val="FF0000"/>
                </a:solidFill>
              </a:rPr>
              <a:t>	 </a:t>
            </a:r>
            <a:endParaRPr lang="en-US" sz="6000" dirty="0"/>
          </a:p>
        </p:txBody>
      </p:sp>
      <p:sp>
        <p:nvSpPr>
          <p:cNvPr id="8" name="Rectangle 7"/>
          <p:cNvSpPr/>
          <p:nvPr/>
        </p:nvSpPr>
        <p:spPr>
          <a:xfrm>
            <a:off x="1752600" y="3048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Examples where we minimize formal charge or simply break octet rule because of the atom count on central atom.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477000" y="3352801"/>
          <a:ext cx="2667000" cy="308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ChemSketch" r:id="rId4" imgW="1880616" imgH="2176272" progId="ACD.ChemSketch.20">
                  <p:embed/>
                </p:oleObj>
              </mc:Choice>
              <mc:Fallback>
                <p:oleObj name="ChemSketch" r:id="rId4" imgW="1880616" imgH="217627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352801"/>
                        <a:ext cx="2667000" cy="308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971800" y="3429000"/>
          <a:ext cx="2667000" cy="3074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ChemSketch" r:id="rId6" imgW="1795272" imgH="2069592" progId="ACD.ChemSketch.20">
                  <p:embed/>
                </p:oleObj>
              </mc:Choice>
              <mc:Fallback>
                <p:oleObj name="ChemSketch" r:id="rId6" imgW="1795272" imgH="206959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2667000" cy="3074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9000" y="1905001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CRAZY STABLE !!! (Demo)</a:t>
            </a:r>
          </a:p>
        </p:txBody>
      </p:sp>
    </p:spTree>
    <p:extLst>
      <p:ext uri="{BB962C8B-B14F-4D97-AF65-F5344CB8AC3E}">
        <p14:creationId xmlns:p14="http://schemas.microsoft.com/office/powerpoint/2010/main" val="95674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"/>
            <a:ext cx="9012116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UGLY CHEMICAL FACT OF LIFE #2  </a:t>
            </a:r>
          </a:p>
          <a:p>
            <a:r>
              <a:rPr lang="en-US" sz="2800" b="1" dirty="0"/>
              <a:t>For many compounds  the Lewis octet prediction of bond lengths don’t match experiment even for elements &lt; Si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00246" y="3341729"/>
            <a:ext cx="52578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Expect  O-O length = 15 pm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Expect O=O length = 12 pm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1676401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Example 1:  Ozone O</a:t>
            </a:r>
            <a:r>
              <a:rPr lang="en-US" sz="3200" b="1" baseline="-250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65078" y="5099539"/>
            <a:ext cx="5671039" cy="120032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/>
              <a:t>Observe : Both bond lengths </a:t>
            </a:r>
          </a:p>
          <a:p>
            <a:r>
              <a:rPr lang="en-US" sz="3600" b="1" dirty="0"/>
              <a:t>are identical=13.5 pm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3556" y="2353526"/>
            <a:ext cx="5537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Lewis model prediction</a:t>
            </a:r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38129"/>
            <a:ext cx="2512590" cy="1170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81600"/>
            <a:ext cx="2517776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32538" y="5402884"/>
            <a:ext cx="114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65375" y="5390434"/>
            <a:ext cx="114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40006" y="5390434"/>
            <a:ext cx="114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9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05400" y="1963168"/>
            <a:ext cx="55626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Expect C-C lengths=   16  pm 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Expect C=C lengths = 13  pm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29308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Example 2:    Benzene C</a:t>
            </a:r>
            <a:r>
              <a:rPr lang="en-US" sz="4000" b="1" baseline="-25000" dirty="0"/>
              <a:t>6</a:t>
            </a:r>
            <a:r>
              <a:rPr lang="en-US" sz="4000" b="1" dirty="0"/>
              <a:t>H</a:t>
            </a:r>
            <a:r>
              <a:rPr lang="en-US" sz="4000" b="1" baseline="-25000" dirty="0"/>
              <a:t>6</a:t>
            </a:r>
            <a:r>
              <a:rPr lang="en-US" sz="4000" b="1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0" y="4138862"/>
            <a:ext cx="5105400" cy="107721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Observe:  all C-C lengths are identical = 14.5 pm</a:t>
            </a:r>
          </a:p>
        </p:txBody>
      </p:sp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525"/>
            <a:ext cx="3314700" cy="235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4600" y="737195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Lewis </a:t>
            </a:r>
            <a:r>
              <a:rPr lang="en-US" sz="3600" b="1"/>
              <a:t>Model prediction</a:t>
            </a:r>
            <a:endParaRPr lang="en-US" sz="3600" b="1" dirty="0"/>
          </a:p>
        </p:txBody>
      </p:sp>
      <p:pic>
        <p:nvPicPr>
          <p:cNvPr id="5940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11258"/>
            <a:ext cx="2057400" cy="238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10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9092" y="1268958"/>
            <a:ext cx="4572000" cy="147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2968953" y="1932954"/>
            <a:ext cx="509452" cy="161108"/>
          </a:xfrm>
          <a:custGeom>
            <a:avLst/>
            <a:gdLst>
              <a:gd name="connsiteX0" fmla="*/ 0 w 509452"/>
              <a:gd name="connsiteY0" fmla="*/ 26125 h 161108"/>
              <a:gd name="connsiteX1" fmla="*/ 182880 w 509452"/>
              <a:gd name="connsiteY1" fmla="*/ 156754 h 161108"/>
              <a:gd name="connsiteX2" fmla="*/ 509452 w 509452"/>
              <a:gd name="connsiteY2" fmla="*/ 0 h 16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452" h="161108">
                <a:moveTo>
                  <a:pt x="0" y="26125"/>
                </a:moveTo>
                <a:cubicBezTo>
                  <a:pt x="48985" y="93616"/>
                  <a:pt x="97971" y="161108"/>
                  <a:pt x="182880" y="156754"/>
                </a:cubicBezTo>
                <a:cubicBezTo>
                  <a:pt x="267789" y="152400"/>
                  <a:pt x="388620" y="76200"/>
                  <a:pt x="509452" y="0"/>
                </a:cubicBezTo>
              </a:path>
            </a:pathLst>
          </a:cu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14800" y="1597024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7" name="Object 5"/>
          <p:cNvGraphicFramePr>
            <a:graphicFrameLocks noChangeAspect="1"/>
          </p:cNvGraphicFramePr>
          <p:nvPr>
            <p:extLst/>
          </p:nvPr>
        </p:nvGraphicFramePr>
        <p:xfrm>
          <a:off x="5181601" y="2895601"/>
          <a:ext cx="2255847" cy="2036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ChemSketch" r:id="rId4" imgW="1731264" imgH="1563624" progId="ACD.ChemSketch.20">
                  <p:embed/>
                </p:oleObj>
              </mc:Choice>
              <mc:Fallback>
                <p:oleObj name="ChemSketch" r:id="rId4" imgW="1731264" imgH="156362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1" y="2895601"/>
                        <a:ext cx="2255847" cy="2036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>
            <p:extLst/>
          </p:nvPr>
        </p:nvGraphicFramePr>
        <p:xfrm>
          <a:off x="1752601" y="2819400"/>
          <a:ext cx="236320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ChemSketch" r:id="rId6" imgW="1731264" imgH="1563624" progId="ACD.ChemSketch.20">
                  <p:embed/>
                </p:oleObj>
              </mc:Choice>
              <mc:Fallback>
                <p:oleObj name="ChemSketch" r:id="rId6" imgW="1731264" imgH="156362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2819400"/>
                        <a:ext cx="236320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17"/>
          <p:cNvSpPr/>
          <p:nvPr/>
        </p:nvSpPr>
        <p:spPr>
          <a:xfrm>
            <a:off x="2728630" y="3600659"/>
            <a:ext cx="339634" cy="230778"/>
          </a:xfrm>
          <a:custGeom>
            <a:avLst/>
            <a:gdLst>
              <a:gd name="connsiteX0" fmla="*/ 0 w 339634"/>
              <a:gd name="connsiteY0" fmla="*/ 0 h 230778"/>
              <a:gd name="connsiteX1" fmla="*/ 52252 w 339634"/>
              <a:gd name="connsiteY1" fmla="*/ 78377 h 230778"/>
              <a:gd name="connsiteX2" fmla="*/ 78377 w 339634"/>
              <a:gd name="connsiteY2" fmla="*/ 209006 h 230778"/>
              <a:gd name="connsiteX3" fmla="*/ 339634 w 339634"/>
              <a:gd name="connsiteY3" fmla="*/ 209006 h 23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634" h="230778">
                <a:moveTo>
                  <a:pt x="0" y="0"/>
                </a:moveTo>
                <a:cubicBezTo>
                  <a:pt x="19594" y="21771"/>
                  <a:pt x="39189" y="43543"/>
                  <a:pt x="52252" y="78377"/>
                </a:cubicBezTo>
                <a:cubicBezTo>
                  <a:pt x="65315" y="113211"/>
                  <a:pt x="30480" y="187234"/>
                  <a:pt x="78377" y="209006"/>
                </a:cubicBezTo>
                <a:cubicBezTo>
                  <a:pt x="126274" y="230778"/>
                  <a:pt x="232954" y="219892"/>
                  <a:pt x="339634" y="209006"/>
                </a:cubicBezTo>
              </a:path>
            </a:pathLst>
          </a:cu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78184" y="4153900"/>
            <a:ext cx="169817" cy="280851"/>
          </a:xfrm>
          <a:custGeom>
            <a:avLst/>
            <a:gdLst>
              <a:gd name="connsiteX0" fmla="*/ 169817 w 169817"/>
              <a:gd name="connsiteY0" fmla="*/ 84909 h 280851"/>
              <a:gd name="connsiteX1" fmla="*/ 78377 w 169817"/>
              <a:gd name="connsiteY1" fmla="*/ 32657 h 280851"/>
              <a:gd name="connsiteX2" fmla="*/ 0 w 169817"/>
              <a:gd name="connsiteY2" fmla="*/ 280851 h 28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" h="280851">
                <a:moveTo>
                  <a:pt x="169817" y="84909"/>
                </a:moveTo>
                <a:cubicBezTo>
                  <a:pt x="138248" y="42454"/>
                  <a:pt x="106680" y="0"/>
                  <a:pt x="78377" y="32657"/>
                </a:cubicBezTo>
                <a:cubicBezTo>
                  <a:pt x="50074" y="65314"/>
                  <a:pt x="25037" y="173082"/>
                  <a:pt x="0" y="280851"/>
                </a:cubicBezTo>
              </a:path>
            </a:pathLst>
          </a:cu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38401" y="3762013"/>
            <a:ext cx="119743" cy="391886"/>
          </a:xfrm>
          <a:custGeom>
            <a:avLst/>
            <a:gdLst>
              <a:gd name="connsiteX0" fmla="*/ 0 w 119743"/>
              <a:gd name="connsiteY0" fmla="*/ 391886 h 391886"/>
              <a:gd name="connsiteX1" fmla="*/ 117566 w 119743"/>
              <a:gd name="connsiteY1" fmla="*/ 261257 h 391886"/>
              <a:gd name="connsiteX2" fmla="*/ 13063 w 119743"/>
              <a:gd name="connsiteY2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743" h="391886">
                <a:moveTo>
                  <a:pt x="0" y="391886"/>
                </a:moveTo>
                <a:cubicBezTo>
                  <a:pt x="57694" y="359228"/>
                  <a:pt x="115389" y="326571"/>
                  <a:pt x="117566" y="261257"/>
                </a:cubicBezTo>
                <a:cubicBezTo>
                  <a:pt x="119743" y="195943"/>
                  <a:pt x="66403" y="97971"/>
                  <a:pt x="13063" y="0"/>
                </a:cubicBezTo>
              </a:path>
            </a:pathLst>
          </a:cu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524000" y="1"/>
            <a:ext cx="8763000" cy="11387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The common thread: if electrons can be moved to make the same molecule =&gt; </a:t>
            </a:r>
            <a:r>
              <a:rPr lang="en-US" sz="4000" b="1" dirty="0">
                <a:solidFill>
                  <a:srgbClr val="0070C0"/>
                </a:solidFill>
              </a:rPr>
              <a:t>`resonance’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91000" y="3962400"/>
            <a:ext cx="838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418" name="Picture 2" descr="http://image.wistatutor.com/content/chemical-bonding/resonance-hybrid-structure-ozone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138773"/>
            <a:ext cx="3419334" cy="13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0" name="Picture 4" descr="http://preparatorychemistry.com/images/benzene_resonance_hybrid_CS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265" y="5105401"/>
            <a:ext cx="3789076" cy="131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001000" y="23622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Resonance structure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9400" y="5411450"/>
            <a:ext cx="312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Resonance structure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0" y="3352801"/>
            <a:ext cx="25146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All bonds are equivalent </a:t>
            </a:r>
          </a:p>
          <a:p>
            <a:r>
              <a:rPr lang="en-US" sz="3200" b="1" dirty="0"/>
              <a:t>in resonance</a:t>
            </a:r>
          </a:p>
          <a:p>
            <a:r>
              <a:rPr lang="en-US" sz="3200" b="1" dirty="0"/>
              <a:t>structures</a:t>
            </a:r>
          </a:p>
        </p:txBody>
      </p:sp>
    </p:spTree>
    <p:extLst>
      <p:ext uri="{BB962C8B-B14F-4D97-AF65-F5344CB8AC3E}">
        <p14:creationId xmlns:p14="http://schemas.microsoft.com/office/powerpoint/2010/main" val="296698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  <p:bldP spid="20" grpId="0" animBg="1"/>
      <p:bldP spid="14" grpId="0"/>
      <p:bldP spid="15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152400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</a:rPr>
              <a:t>`RESONANCE’ circulates the electrons evenly between participating atoms </a:t>
            </a:r>
            <a:r>
              <a:rPr lang="en-US" sz="2500" b="1" u="sng" dirty="0">
                <a:solidFill>
                  <a:srgbClr val="FF0000"/>
                </a:solidFill>
              </a:rPr>
              <a:t>so that the bond lengths </a:t>
            </a:r>
            <a:r>
              <a:rPr lang="en-US" sz="2500" b="1" dirty="0">
                <a:solidFill>
                  <a:srgbClr val="FF0000"/>
                </a:solidFill>
              </a:rPr>
              <a:t>between those atoms </a:t>
            </a:r>
            <a:r>
              <a:rPr lang="en-US" sz="2500" b="1" u="sng" dirty="0">
                <a:solidFill>
                  <a:srgbClr val="FF0000"/>
                </a:solidFill>
              </a:rPr>
              <a:t>are identical and an average of the possible single/ double bond distributions.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1600201"/>
            <a:ext cx="3810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O-O length = 15 pm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O=O length = 12 pm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590801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Observed O-O</a:t>
            </a:r>
            <a:r>
              <a:rPr lang="en-US" sz="2400" b="1" baseline="-25000" dirty="0"/>
              <a:t> </a:t>
            </a:r>
            <a:r>
              <a:rPr lang="en-US" sz="2400" b="1" dirty="0"/>
              <a:t>bonds all = 13.5 pm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2514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Average = 13.5 pm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371601"/>
            <a:ext cx="4648200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>
            <a:off x="3581400" y="20574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4572000" y="3429000"/>
          <a:ext cx="1951038" cy="176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ChemSketch" r:id="rId5" imgW="1731264" imgH="1563624" progId="ACD.ChemSketch.20">
                  <p:embed/>
                </p:oleObj>
              </mc:Choice>
              <mc:Fallback>
                <p:oleObj name="ChemSketch" r:id="rId5" imgW="1731264" imgH="156362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29000"/>
                        <a:ext cx="1951038" cy="1761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905000" y="3505201"/>
          <a:ext cx="1906588" cy="1797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ChemSketch" r:id="rId7" imgW="1731264" imgH="1563624" progId="ACD.ChemSketch.20">
                  <p:embed/>
                </p:oleObj>
              </mc:Choice>
              <mc:Fallback>
                <p:oleObj name="ChemSketch" r:id="rId7" imgW="1731264" imgH="156362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1"/>
                        <a:ext cx="1906588" cy="1797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3886200" y="41910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00800" y="3276601"/>
            <a:ext cx="38862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C-C lengths=   16  pm 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C=C lengths = 13  pm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3200" y="4343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Average = 14.5 pm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800" y="5715001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Observed C-C bonds all</a:t>
            </a:r>
          </a:p>
          <a:p>
            <a:r>
              <a:rPr lang="en-US" sz="2400" b="1" dirty="0"/>
              <a:t>= 14.5 pm</a:t>
            </a:r>
          </a:p>
        </p:txBody>
      </p:sp>
    </p:spTree>
    <p:extLst>
      <p:ext uri="{BB962C8B-B14F-4D97-AF65-F5344CB8AC3E}">
        <p14:creationId xmlns:p14="http://schemas.microsoft.com/office/powerpoint/2010/main" val="49647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6" grpId="0" animBg="1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228601"/>
            <a:ext cx="8077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/>
              <a:t>U-Do-it: </a:t>
            </a:r>
            <a:r>
              <a:rPr lang="en-US" sz="3600" b="1" i="1" dirty="0" err="1"/>
              <a:t>Oxyanion</a:t>
            </a:r>
            <a:r>
              <a:rPr lang="en-US" sz="3600" b="1" i="1" dirty="0"/>
              <a:t> examples of resonance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</a:rPr>
              <a:t>NO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baseline="30000" dirty="0">
                <a:solidFill>
                  <a:srgbClr val="FF0000"/>
                </a:solidFill>
              </a:rPr>
              <a:t>-</a:t>
            </a:r>
            <a:r>
              <a:rPr lang="en-US" sz="4400" b="1" dirty="0">
                <a:solidFill>
                  <a:srgbClr val="FF0000"/>
                </a:solidFill>
              </a:rPr>
              <a:t>	NO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baseline="30000" dirty="0">
                <a:solidFill>
                  <a:srgbClr val="FF0000"/>
                </a:solidFill>
              </a:rPr>
              <a:t>-	</a:t>
            </a:r>
            <a:r>
              <a:rPr lang="en-US" sz="4400" b="1" dirty="0">
                <a:solidFill>
                  <a:srgbClr val="FF0000"/>
                </a:solidFill>
              </a:rPr>
              <a:t> CO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baseline="30000" dirty="0">
                <a:solidFill>
                  <a:srgbClr val="FF0000"/>
                </a:solidFill>
              </a:rPr>
              <a:t>-2</a:t>
            </a:r>
            <a:r>
              <a:rPr lang="en-US" sz="4400" b="1" dirty="0">
                <a:solidFill>
                  <a:srgbClr val="FF0000"/>
                </a:solidFill>
              </a:rPr>
              <a:t>	     </a:t>
            </a:r>
            <a:endParaRPr lang="en-US" sz="4400" b="1" baseline="30000" dirty="0">
              <a:solidFill>
                <a:srgbClr val="FF0000"/>
              </a:solidFill>
            </a:endParaRPr>
          </a:p>
          <a:p>
            <a:r>
              <a:rPr lang="en-US" baseline="30000" dirty="0"/>
              <a:t>	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52601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4000" b="1" dirty="0"/>
              <a:t>What is the static octet prediction for each 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419600"/>
            <a:ext cx="8839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en-US" b="1" dirty="0"/>
          </a:p>
          <a:p>
            <a:pPr marL="342900" indent="-342900"/>
            <a:r>
              <a:rPr lang="en-US" sz="4000" b="1" dirty="0"/>
              <a:t>b) What is the actual, expected bond order to </a:t>
            </a:r>
            <a:r>
              <a:rPr lang="en-US" sz="4000" b="1" dirty="0">
                <a:solidFill>
                  <a:srgbClr val="FF0000"/>
                </a:solidFill>
              </a:rPr>
              <a:t>O</a:t>
            </a:r>
            <a:r>
              <a:rPr lang="en-US" sz="4000" b="1" dirty="0"/>
              <a:t> for each example ?</a:t>
            </a:r>
            <a:endParaRPr lang="en-US" sz="40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743200" y="2895600"/>
          <a:ext cx="1981200" cy="204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ChemSketch" r:id="rId3" imgW="1633728" imgH="1688592" progId="ACD.ChemSketch.20">
                  <p:embed/>
                </p:oleObj>
              </mc:Choice>
              <mc:Fallback>
                <p:oleObj name="ChemSketch" r:id="rId3" imgW="1633728" imgH="168859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5600"/>
                        <a:ext cx="1981200" cy="204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257801" y="2895600"/>
          <a:ext cx="19855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ChemSketch" r:id="rId5" imgW="1700784" imgH="908304" progId="ACD.ChemSketch.20">
                  <p:embed/>
                </p:oleObj>
              </mc:Choice>
              <mc:Fallback>
                <p:oleObj name="ChemSketch" r:id="rId5" imgW="1700784" imgH="90830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2895600"/>
                        <a:ext cx="19855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8077201" y="2514600"/>
          <a:ext cx="184335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ChemSketch" r:id="rId7" imgW="1472184" imgH="1517904" progId="ACD.ChemSketch.20">
                  <p:embed/>
                </p:oleObj>
              </mc:Choice>
              <mc:Fallback>
                <p:oleObj name="ChemSketch" r:id="rId7" imgW="1472184" imgH="151790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1" y="2514600"/>
                        <a:ext cx="1843357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4600" y="59436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4/3=1.333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0" y="5867400"/>
            <a:ext cx="2286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3/2=1.5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77200" y="5867400"/>
            <a:ext cx="2590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4/3= 1.333</a:t>
            </a:r>
          </a:p>
        </p:txBody>
      </p:sp>
    </p:spTree>
    <p:extLst>
      <p:ext uri="{BB962C8B-B14F-4D97-AF65-F5344CB8AC3E}">
        <p14:creationId xmlns:p14="http://schemas.microsoft.com/office/powerpoint/2010/main" val="38531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52401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BEYOND THE OCTET RULE</a:t>
            </a:r>
            <a:r>
              <a:rPr lang="en-US" sz="3600" b="1" dirty="0">
                <a:solidFill>
                  <a:srgbClr val="FF0000"/>
                </a:solidFill>
              </a:rPr>
              <a:t>:   FORMAL CHARGE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62908" y="768027"/>
            <a:ext cx="739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UGLY CHEMICAL FACT OF LIFE #1: </a:t>
            </a:r>
          </a:p>
          <a:p>
            <a:r>
              <a:rPr lang="en-US" sz="3200" b="1" dirty="0"/>
              <a:t>For elements starting with Si in the 3</a:t>
            </a:r>
            <a:r>
              <a:rPr lang="en-US" sz="3200" b="1" baseline="30000" dirty="0"/>
              <a:t>rd</a:t>
            </a:r>
            <a:r>
              <a:rPr lang="en-US" sz="3200" b="1" dirty="0"/>
              <a:t> row, the octet rule is often broken.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2337688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EXAMPLE #1: BATTERY ACID  (H</a:t>
            </a:r>
            <a:r>
              <a:rPr lang="en-US" sz="3200" b="1" baseline="-25000" dirty="0"/>
              <a:t>2</a:t>
            </a:r>
            <a:r>
              <a:rPr lang="en-US" sz="3200" b="1" dirty="0"/>
              <a:t>SO</a:t>
            </a:r>
            <a:r>
              <a:rPr lang="en-US" sz="3200" b="1" baseline="-25000" dirty="0"/>
              <a:t>4</a:t>
            </a:r>
            <a:r>
              <a:rPr lang="en-US" sz="3200" b="1" dirty="0"/>
              <a:t>)</a:t>
            </a:r>
            <a:endParaRPr lang="en-US" sz="2000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extLst/>
          </p:nvPr>
        </p:nvGraphicFramePr>
        <p:xfrm>
          <a:off x="2057400" y="2894215"/>
          <a:ext cx="3124200" cy="2703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ChemSketch" r:id="rId4" imgW="1048512" imgH="908304" progId="ACD.ChemSketch.20">
                  <p:embed/>
                </p:oleObj>
              </mc:Choice>
              <mc:Fallback>
                <p:oleObj name="ChemSketch" r:id="rId4" imgW="1048512" imgH="90830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4215"/>
                        <a:ext cx="3124200" cy="2703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41728" y="4008457"/>
            <a:ext cx="1954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Lone pairs </a:t>
            </a:r>
          </a:p>
          <a:p>
            <a:r>
              <a:rPr lang="en-US" sz="2400" b="1" dirty="0"/>
              <a:t>not shown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extLst/>
          </p:nvPr>
        </p:nvGraphicFramePr>
        <p:xfrm>
          <a:off x="5562600" y="2916601"/>
          <a:ext cx="2743200" cy="253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ChemSketch" r:id="rId6" imgW="1082040" imgH="999744" progId="ACD.ChemSketch.20">
                  <p:embed/>
                </p:oleObj>
              </mc:Choice>
              <mc:Fallback>
                <p:oleObj name="ChemSketch" r:id="rId6" imgW="1082040" imgH="99974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916601"/>
                        <a:ext cx="2743200" cy="2534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5626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Lewis octet prediction for H</a:t>
            </a:r>
            <a:r>
              <a:rPr lang="en-US" sz="3200" b="1" baseline="-25000" dirty="0"/>
              <a:t>2</a:t>
            </a:r>
            <a:r>
              <a:rPr lang="en-US" sz="3200" b="1" dirty="0"/>
              <a:t>SO</a:t>
            </a:r>
            <a:r>
              <a:rPr lang="en-US" sz="3200" b="1" baseline="-25000" dirty="0"/>
              <a:t>4</a:t>
            </a:r>
            <a:r>
              <a:rPr lang="en-US" sz="3200" b="1" dirty="0"/>
              <a:t> structure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3188677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66893" y="4766211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9154" y="5486401"/>
            <a:ext cx="3657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From Experiment</a:t>
            </a:r>
          </a:p>
          <a:p>
            <a:r>
              <a:rPr lang="en-US" sz="2400" b="1" dirty="0"/>
              <a:t>(</a:t>
            </a:r>
            <a:r>
              <a:rPr lang="en-US" sz="2400" b="1" dirty="0" err="1"/>
              <a:t>Kuczkowski</a:t>
            </a:r>
            <a:r>
              <a:rPr lang="en-US" sz="2400" b="1" dirty="0"/>
              <a:t> et. al. 1983)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3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15" grpId="0"/>
      <p:bldP spid="6" grpId="0" animBg="1"/>
      <p:bldP spid="13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40" y="706692"/>
            <a:ext cx="12194540" cy="5471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14411" y="412124"/>
            <a:ext cx="4430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For Mini-quiz 34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423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0"/>
            <a:ext cx="838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U-Do-it  Examples where we minimize formal charge or simply break octet rule-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1242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</a:t>
            </a:r>
            <a:r>
              <a:rPr lang="en-US" sz="4000" b="1" dirty="0"/>
              <a:t>What is the octet rule prediction for </a:t>
            </a:r>
            <a:r>
              <a:rPr lang="en-US" sz="4000" b="1" dirty="0">
                <a:solidFill>
                  <a:srgbClr val="FF0000"/>
                </a:solidFill>
              </a:rPr>
              <a:t>SO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?</a:t>
            </a:r>
          </a:p>
          <a:p>
            <a:endParaRPr lang="en-US" sz="3600" b="1" dirty="0"/>
          </a:p>
          <a:p>
            <a:endParaRPr lang="en-US" sz="3600" b="1" dirty="0"/>
          </a:p>
          <a:p>
            <a:r>
              <a:rPr lang="en-US" sz="3600" dirty="0"/>
              <a:t> 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219201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a) SO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dirty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>
                <a:solidFill>
                  <a:srgbClr val="FF0000"/>
                </a:solidFill>
              </a:rPr>
              <a:t>3</a:t>
            </a:r>
            <a:r>
              <a:rPr lang="en-US" sz="4400" b="1" dirty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>
                <a:solidFill>
                  <a:srgbClr val="FF0000"/>
                </a:solidFill>
              </a:rPr>
              <a:t>4</a:t>
            </a:r>
            <a:r>
              <a:rPr lang="en-US" sz="4400" b="1" baseline="30000" dirty="0">
                <a:solidFill>
                  <a:srgbClr val="FF0000"/>
                </a:solidFill>
              </a:rPr>
              <a:t>2-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5715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1.5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1800" y="3810001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 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086600" y="3810001"/>
          <a:ext cx="270648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ChemSketch" r:id="rId4" imgW="1639824" imgH="585216" progId="ACD.ChemSketch.20">
                  <p:embed/>
                </p:oleObj>
              </mc:Choice>
              <mc:Fallback>
                <p:oleObj name="ChemSketch" r:id="rId4" imgW="1639824" imgH="5852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810001"/>
                        <a:ext cx="2706482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0" y="4953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will be the </a:t>
            </a:r>
            <a:r>
              <a:rPr lang="en-US" sz="4000" b="1" dirty="0">
                <a:solidFill>
                  <a:srgbClr val="FF0000"/>
                </a:solidFill>
              </a:rPr>
              <a:t>S-O </a:t>
            </a:r>
            <a:r>
              <a:rPr lang="en-US" sz="4000" b="1" dirty="0"/>
              <a:t>bond order in </a:t>
            </a:r>
            <a:r>
              <a:rPr lang="en-US" sz="4000" b="1" dirty="0">
                <a:solidFill>
                  <a:srgbClr val="FF0000"/>
                </a:solidFill>
              </a:rPr>
              <a:t>SO</a:t>
            </a:r>
            <a:r>
              <a:rPr lang="en-US" sz="4000" b="1" baseline="-25000" dirty="0">
                <a:solidFill>
                  <a:srgbClr val="FF0000"/>
                </a:solidFill>
              </a:rPr>
              <a:t>4</a:t>
            </a:r>
            <a:r>
              <a:rPr lang="en-US" sz="4000" b="1" baseline="30000" dirty="0">
                <a:solidFill>
                  <a:srgbClr val="FF0000"/>
                </a:solidFill>
              </a:rPr>
              <a:t>2-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 ?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35576" y="1981201"/>
          <a:ext cx="1799850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ChemSketch" r:id="rId6" imgW="1368552" imgH="966216" progId="ACD.ChemSketch.20">
                  <p:embed/>
                </p:oleObj>
              </mc:Choice>
              <mc:Fallback>
                <p:oleObj name="ChemSketch" r:id="rId6" imgW="1368552" imgH="9662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76" y="1981201"/>
                        <a:ext cx="1799850" cy="127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029201" y="1905001"/>
          <a:ext cx="13684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8" name="ChemSketch" r:id="rId8" imgW="1368552" imgH="1490472" progId="ACD.ChemSketch.20">
                  <p:embed/>
                </p:oleObj>
              </mc:Choice>
              <mc:Fallback>
                <p:oleObj name="ChemSketch" r:id="rId8" imgW="1368552" imgH="149047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1" y="1905001"/>
                        <a:ext cx="13684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8229600" y="1158848"/>
          <a:ext cx="1905000" cy="195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9" name="ChemSketch" r:id="rId10" imgW="1624584" imgH="1670304" progId="ACD.ChemSketch.20">
                  <p:embed/>
                </p:oleObj>
              </mc:Choice>
              <mc:Fallback>
                <p:oleObj name="ChemSketch" r:id="rId10" imgW="1624584" imgH="167030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1158848"/>
                        <a:ext cx="1905000" cy="1959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720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  <p:bldP spid="8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52401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U-Do-it  Examples where we minimize formal charge or simply break octet rule (continued)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44958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will be the </a:t>
            </a:r>
            <a:r>
              <a:rPr lang="en-US" sz="4000" b="1" dirty="0">
                <a:solidFill>
                  <a:srgbClr val="FF0000"/>
                </a:solidFill>
              </a:rPr>
              <a:t>P-O </a:t>
            </a:r>
            <a:r>
              <a:rPr lang="en-US" sz="4000" b="1" dirty="0"/>
              <a:t>bond order in </a:t>
            </a:r>
            <a:r>
              <a:rPr lang="en-US" sz="4000" b="1" dirty="0">
                <a:solidFill>
                  <a:srgbClr val="FF0000"/>
                </a:solidFill>
              </a:rPr>
              <a:t>PO</a:t>
            </a:r>
            <a:r>
              <a:rPr lang="en-US" sz="4000" b="1" baseline="-25000" dirty="0">
                <a:solidFill>
                  <a:srgbClr val="FF0000"/>
                </a:solidFill>
              </a:rPr>
              <a:t>4</a:t>
            </a:r>
            <a:r>
              <a:rPr lang="en-US" sz="4000" b="1" baseline="30000" dirty="0">
                <a:solidFill>
                  <a:srgbClr val="FF0000"/>
                </a:solidFill>
              </a:rPr>
              <a:t>3-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1295401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b)  H</a:t>
            </a:r>
            <a:r>
              <a:rPr lang="en-US" sz="6000" b="1" baseline="-25000" dirty="0">
                <a:solidFill>
                  <a:srgbClr val="FF0000"/>
                </a:solidFill>
              </a:rPr>
              <a:t>3</a:t>
            </a:r>
            <a:r>
              <a:rPr lang="en-US" sz="6000" b="1" dirty="0">
                <a:solidFill>
                  <a:srgbClr val="FF0000"/>
                </a:solidFill>
              </a:rPr>
              <a:t>PO</a:t>
            </a:r>
            <a:r>
              <a:rPr lang="en-US" sz="6000" b="1" baseline="-25000" dirty="0">
                <a:solidFill>
                  <a:srgbClr val="FF0000"/>
                </a:solidFill>
              </a:rPr>
              <a:t>4</a:t>
            </a:r>
            <a:r>
              <a:rPr lang="en-US" sz="6000" b="1" dirty="0">
                <a:solidFill>
                  <a:srgbClr val="FF0000"/>
                </a:solidFill>
              </a:rPr>
              <a:t>    PO</a:t>
            </a:r>
            <a:r>
              <a:rPr lang="en-US" sz="6000" b="1" baseline="-25000" dirty="0">
                <a:solidFill>
                  <a:srgbClr val="FF0000"/>
                </a:solidFill>
              </a:rPr>
              <a:t>4</a:t>
            </a:r>
            <a:r>
              <a:rPr lang="en-US" sz="6000" b="1" baseline="30000" dirty="0">
                <a:solidFill>
                  <a:srgbClr val="FF0000"/>
                </a:solidFill>
              </a:rPr>
              <a:t>3-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5410201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5/4 =1.25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10000" y="2514601"/>
          <a:ext cx="2209800" cy="2107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ChemSketch" r:id="rId4" imgW="1993392" imgH="1901952" progId="ACD.ChemSketch.20">
                  <p:embed/>
                </p:oleObj>
              </mc:Choice>
              <mc:Fallback>
                <p:oleObj name="ChemSketch" r:id="rId4" imgW="1993392" imgH="190195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14601"/>
                        <a:ext cx="2209800" cy="21077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6629401" y="2514601"/>
          <a:ext cx="1925637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ChemSketch" r:id="rId6" imgW="1926336" imgH="1923288" progId="ACD.ChemSketch.20">
                  <p:embed/>
                </p:oleObj>
              </mc:Choice>
              <mc:Fallback>
                <p:oleObj name="ChemSketch" r:id="rId6" imgW="1926336" imgH="1923288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1" y="2514601"/>
                        <a:ext cx="1925637" cy="192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36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1524001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c) HClO</a:t>
            </a:r>
            <a:r>
              <a:rPr lang="en-US" sz="6000" b="1" baseline="-25000" dirty="0">
                <a:solidFill>
                  <a:srgbClr val="FF0000"/>
                </a:solidFill>
              </a:rPr>
              <a:t>4</a:t>
            </a:r>
            <a:r>
              <a:rPr lang="en-US" sz="6000" b="1" dirty="0">
                <a:solidFill>
                  <a:srgbClr val="FF0000"/>
                </a:solidFill>
              </a:rPr>
              <a:t>         ClO</a:t>
            </a:r>
            <a:r>
              <a:rPr lang="en-US" sz="6000" b="1" baseline="-25000" dirty="0">
                <a:solidFill>
                  <a:srgbClr val="FF0000"/>
                </a:solidFill>
              </a:rPr>
              <a:t>4</a:t>
            </a:r>
            <a:r>
              <a:rPr lang="en-US" sz="6000" b="1" baseline="30000" dirty="0">
                <a:solidFill>
                  <a:srgbClr val="FF0000"/>
                </a:solidFill>
              </a:rPr>
              <a:t>1-</a:t>
            </a:r>
            <a:r>
              <a:rPr lang="en-US" sz="6000" b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441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will be the </a:t>
            </a:r>
            <a:r>
              <a:rPr lang="en-US" sz="4000" b="1" dirty="0" err="1">
                <a:solidFill>
                  <a:srgbClr val="FF0000"/>
                </a:solidFill>
              </a:rPr>
              <a:t>Cl</a:t>
            </a:r>
            <a:r>
              <a:rPr lang="en-US" sz="4000" b="1" dirty="0">
                <a:solidFill>
                  <a:srgbClr val="FF0000"/>
                </a:solidFill>
              </a:rPr>
              <a:t>-O</a:t>
            </a:r>
            <a:r>
              <a:rPr lang="en-US" sz="4000" b="1" dirty="0"/>
              <a:t> bond order in </a:t>
            </a:r>
            <a:r>
              <a:rPr lang="en-US" sz="4000" b="1" dirty="0">
                <a:solidFill>
                  <a:srgbClr val="FF0000"/>
                </a:solidFill>
              </a:rPr>
              <a:t>ClO</a:t>
            </a:r>
            <a:r>
              <a:rPr lang="en-US" sz="4000" b="1" baseline="-25000" dirty="0">
                <a:solidFill>
                  <a:srgbClr val="FF0000"/>
                </a:solidFill>
              </a:rPr>
              <a:t>4</a:t>
            </a:r>
            <a:r>
              <a:rPr lang="en-US" sz="4000" b="1" baseline="30000" dirty="0">
                <a:solidFill>
                  <a:srgbClr val="FF0000"/>
                </a:solidFill>
              </a:rPr>
              <a:t>-</a:t>
            </a:r>
            <a:r>
              <a:rPr lang="en-US" sz="4000" b="1" dirty="0"/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3048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U-Do-it  Examples where we minimize formal charge or simply break octet rule (continued)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5105401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7/4 =1.75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429000" y="2438401"/>
          <a:ext cx="1981200" cy="2013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ChemSketch" r:id="rId4" imgW="1679448" imgH="1706880" progId="ACD.ChemSketch.20">
                  <p:embed/>
                </p:oleObj>
              </mc:Choice>
              <mc:Fallback>
                <p:oleObj name="ChemSketch" r:id="rId4" imgW="1679448" imgH="17068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1"/>
                        <a:ext cx="1981200" cy="2013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6477001" y="2503498"/>
          <a:ext cx="1743075" cy="187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ChemSketch" r:id="rId6" imgW="1591056" imgH="1706880" progId="ACD.ChemSketch.20">
                  <p:embed/>
                </p:oleObj>
              </mc:Choice>
              <mc:Fallback>
                <p:oleObj name="ChemSketch" r:id="rId6" imgW="1591056" imgH="17068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1" y="2503498"/>
                        <a:ext cx="1743075" cy="187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132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381001"/>
            <a:ext cx="84582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IN-CLASS BOARD PRACTICE WITH:</a:t>
            </a:r>
            <a:r>
              <a:rPr lang="en-US" sz="36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78495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  <a:r>
              <a:rPr lang="en-US" sz="4000" dirty="0" err="1"/>
              <a:t>Diatomics</a:t>
            </a:r>
            <a:r>
              <a:rPr lang="en-US" sz="4000" dirty="0"/>
              <a:t>		 O</a:t>
            </a:r>
            <a:r>
              <a:rPr lang="en-US" sz="4000" baseline="-25000" dirty="0"/>
              <a:t>2</a:t>
            </a:r>
            <a:r>
              <a:rPr lang="en-US" sz="4000" dirty="0"/>
              <a:t>		N</a:t>
            </a:r>
            <a:r>
              <a:rPr lang="en-US" sz="4000" baseline="-25000" dirty="0"/>
              <a:t>2</a:t>
            </a:r>
            <a:r>
              <a:rPr lang="en-US" sz="4000" dirty="0"/>
              <a:t>		CO	</a:t>
            </a:r>
          </a:p>
          <a:p>
            <a:r>
              <a:rPr lang="en-US" sz="4000" dirty="0"/>
              <a:t>  tri,	tetra-atomics  CO</a:t>
            </a:r>
            <a:r>
              <a:rPr lang="en-US" sz="4000" baseline="-25000" dirty="0"/>
              <a:t>2   </a:t>
            </a:r>
            <a:r>
              <a:rPr lang="en-US" sz="4000" dirty="0"/>
              <a:t>	H</a:t>
            </a:r>
            <a:r>
              <a:rPr lang="en-US" sz="4000" baseline="-25000" dirty="0"/>
              <a:t>2</a:t>
            </a:r>
            <a:r>
              <a:rPr lang="en-US" sz="4000" dirty="0"/>
              <a:t>O	      SOCl</a:t>
            </a:r>
            <a:r>
              <a:rPr lang="en-US" sz="4000" baseline="-25000" dirty="0"/>
              <a:t>2</a:t>
            </a:r>
          </a:p>
          <a:p>
            <a:r>
              <a:rPr lang="en-US" sz="4000" dirty="0"/>
              <a:t>   oxyanions		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dirty="0"/>
              <a:t>	CO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dirty="0"/>
              <a:t>	      SO</a:t>
            </a:r>
            <a:r>
              <a:rPr lang="en-US" sz="4000" baseline="-25000" dirty="0"/>
              <a:t>4</a:t>
            </a:r>
            <a:r>
              <a:rPr lang="en-US" sz="4000" baseline="30000" dirty="0"/>
              <a:t>2-</a:t>
            </a:r>
            <a:endParaRPr lang="en-US" sz="4000" dirty="0"/>
          </a:p>
          <a:p>
            <a:r>
              <a:rPr lang="en-US" sz="4000" dirty="0"/>
              <a:t>Non-Lewis octet   SO</a:t>
            </a:r>
            <a:r>
              <a:rPr lang="en-US" sz="4000" baseline="-25000" dirty="0"/>
              <a:t>4</a:t>
            </a:r>
            <a:r>
              <a:rPr lang="en-US" sz="4000" baseline="30000" dirty="0"/>
              <a:t>2-          </a:t>
            </a:r>
            <a:r>
              <a:rPr lang="en-US" sz="4000" dirty="0"/>
              <a:t>SO</a:t>
            </a:r>
            <a:r>
              <a:rPr lang="en-US" sz="4000" baseline="-25000" dirty="0"/>
              <a:t>3</a:t>
            </a:r>
            <a:r>
              <a:rPr lang="en-US" sz="4000" dirty="0"/>
              <a:t>     PF</a:t>
            </a:r>
            <a:r>
              <a:rPr lang="en-US" sz="4000" baseline="-25000" dirty="0"/>
              <a:t>5</a:t>
            </a:r>
            <a:r>
              <a:rPr lang="en-US" sz="4000" dirty="0"/>
              <a:t>     SF</a:t>
            </a:r>
            <a:r>
              <a:rPr lang="en-US" sz="4000" baseline="-25000" dirty="0"/>
              <a:t>6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4457700" y="4659454"/>
            <a:ext cx="3238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MORE…??</a:t>
            </a:r>
          </a:p>
        </p:txBody>
      </p:sp>
    </p:spTree>
    <p:extLst>
      <p:ext uri="{BB962C8B-B14F-4D97-AF65-F5344CB8AC3E}">
        <p14:creationId xmlns:p14="http://schemas.microsoft.com/office/powerpoint/2010/main" val="194685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7345" y="30480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Lewis `</a:t>
            </a:r>
            <a:r>
              <a:rPr lang="en-US" sz="3600" b="1" dirty="0">
                <a:solidFill>
                  <a:srgbClr val="FF0000"/>
                </a:solidFill>
              </a:rPr>
              <a:t>octet</a:t>
            </a:r>
            <a:r>
              <a:rPr lang="en-US" sz="3600" b="1" dirty="0"/>
              <a:t>’ model </a:t>
            </a:r>
            <a:r>
              <a:rPr lang="en-US" sz="3600" b="1" dirty="0" smtClean="0"/>
              <a:t>(see also pp. 378)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67444" y="951131"/>
            <a:ext cx="8140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 </a:t>
            </a:r>
            <a:r>
              <a:rPr lang="en-US" sz="3600" b="1" dirty="0" smtClean="0">
                <a:solidFill>
                  <a:srgbClr val="FF0000"/>
                </a:solidFill>
              </a:rPr>
              <a:t>Entire Lewis </a:t>
            </a:r>
            <a:r>
              <a:rPr lang="en-US" sz="3600" b="1" dirty="0">
                <a:solidFill>
                  <a:srgbClr val="FF0000"/>
                </a:solidFill>
              </a:rPr>
              <a:t>model In a nutshell: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1" y="1586345"/>
            <a:ext cx="9092045" cy="37856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/>
              <a:t>All bonds contain two electrons.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/>
              <a:t>All elements except H and He</a:t>
            </a:r>
            <a:r>
              <a:rPr lang="en-US" sz="4000" b="1" baseline="30000" dirty="0"/>
              <a:t>1</a:t>
            </a:r>
            <a:r>
              <a:rPr lang="en-US" sz="4000" b="1" dirty="0"/>
              <a:t> seek an outer (valence) shell of </a:t>
            </a:r>
            <a:r>
              <a:rPr lang="en-US" sz="4000" b="1" dirty="0">
                <a:solidFill>
                  <a:srgbClr val="FF0000"/>
                </a:solidFill>
              </a:rPr>
              <a:t>8 electrons.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/>
              <a:t>If you can –minimize </a:t>
            </a:r>
            <a:r>
              <a:rPr lang="en-US" sz="4000" b="1" dirty="0">
                <a:solidFill>
                  <a:srgbClr val="0070C0"/>
                </a:solidFill>
              </a:rPr>
              <a:t>formal charge.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/>
              <a:t>For elements from P onwards, you can break the octet rule and use rule 3.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5715000"/>
            <a:ext cx="8901545" cy="55399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000" b="1" baseline="30000" dirty="0"/>
              <a:t>1</a:t>
            </a:r>
            <a:r>
              <a:rPr lang="en-US" sz="3000" b="1" dirty="0"/>
              <a:t>H and He are satisfied with 2 electrons= `duet’ rule</a:t>
            </a:r>
          </a:p>
        </p:txBody>
      </p:sp>
    </p:spTree>
    <p:extLst>
      <p:ext uri="{BB962C8B-B14F-4D97-AF65-F5344CB8AC3E}">
        <p14:creationId xmlns:p14="http://schemas.microsoft.com/office/powerpoint/2010/main" val="201005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062224"/>
            <a:ext cx="8915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</a:p>
          <a:p>
            <a:r>
              <a:rPr lang="en-US" sz="4000" dirty="0"/>
              <a:t>  </a:t>
            </a:r>
            <a:endParaRPr lang="en-US" sz="4000" baseline="-25000" dirty="0"/>
          </a:p>
          <a:p>
            <a:r>
              <a:rPr lang="en-US" sz="4000" dirty="0"/>
              <a:t>	</a:t>
            </a:r>
          </a:p>
          <a:p>
            <a:endParaRPr lang="en-US" sz="4000" dirty="0"/>
          </a:p>
          <a:p>
            <a:r>
              <a:rPr lang="en-US" sz="4000" dirty="0"/>
              <a:t> </a:t>
            </a:r>
            <a:r>
              <a:rPr lang="en-US" baseline="30000" dirty="0"/>
              <a:t>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152400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/>
              <a:t>Multi-atom, neutral compounds</a:t>
            </a:r>
            <a:r>
              <a:rPr lang="en-US" sz="4000" b="1" baseline="30000" dirty="0"/>
              <a:t>1</a:t>
            </a:r>
          </a:p>
          <a:p>
            <a:pPr>
              <a:buFont typeface="Arial" pitchFamily="34" charset="0"/>
              <a:buChar char="•"/>
            </a:pP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2860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Tri, </a:t>
            </a:r>
            <a:r>
              <a:rPr lang="en-US" sz="4000" b="1" dirty="0" err="1">
                <a:solidFill>
                  <a:srgbClr val="002060"/>
                </a:solidFill>
              </a:rPr>
              <a:t>tetratomics</a:t>
            </a:r>
            <a:r>
              <a:rPr lang="en-US" sz="4000" b="1" dirty="0">
                <a:solidFill>
                  <a:srgbClr val="002060"/>
                </a:solidFill>
              </a:rPr>
              <a:t> CO</a:t>
            </a:r>
            <a:r>
              <a:rPr lang="en-US" sz="4000" b="1" baseline="-25000" dirty="0">
                <a:solidFill>
                  <a:srgbClr val="002060"/>
                </a:solidFill>
              </a:rPr>
              <a:t>2</a:t>
            </a:r>
            <a:r>
              <a:rPr lang="en-US" sz="4000" b="1" dirty="0">
                <a:solidFill>
                  <a:srgbClr val="002060"/>
                </a:solidFill>
              </a:rPr>
              <a:t>	H</a:t>
            </a:r>
            <a:r>
              <a:rPr lang="en-US" sz="4000" b="1" baseline="-25000" dirty="0">
                <a:solidFill>
                  <a:srgbClr val="002060"/>
                </a:solidFill>
              </a:rPr>
              <a:t>2</a:t>
            </a:r>
            <a:r>
              <a:rPr lang="en-US" sz="4000" b="1" dirty="0">
                <a:solidFill>
                  <a:srgbClr val="002060"/>
                </a:solidFill>
              </a:rPr>
              <a:t>O	 OF</a:t>
            </a:r>
            <a:r>
              <a:rPr lang="en-US" sz="4000" b="1" baseline="-25000" dirty="0">
                <a:solidFill>
                  <a:srgbClr val="002060"/>
                </a:solidFill>
              </a:rPr>
              <a:t>2</a:t>
            </a:r>
            <a:r>
              <a:rPr lang="en-US" sz="4000" b="1" dirty="0">
                <a:solidFill>
                  <a:srgbClr val="002060"/>
                </a:solidFill>
              </a:rPr>
              <a:t>     COCl</a:t>
            </a:r>
            <a:r>
              <a:rPr lang="en-US" sz="4000" b="1" baseline="-25000" dirty="0">
                <a:solidFill>
                  <a:srgbClr val="002060"/>
                </a:solidFill>
              </a:rPr>
              <a:t>2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3200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/>
              <a:t>1</a:t>
            </a:r>
            <a:r>
              <a:rPr lang="en-US" sz="3600" b="1" dirty="0"/>
              <a:t>How do we know what </a:t>
            </a:r>
            <a:r>
              <a:rPr lang="en-US" sz="3600" b="1" dirty="0" smtClean="0"/>
              <a:t>bonds </a:t>
            </a:r>
            <a:r>
              <a:rPr lang="en-US" sz="3600" b="1" dirty="0"/>
              <a:t>to what ?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4038601"/>
            <a:ext cx="8839200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0070C0"/>
                </a:solidFill>
              </a:rPr>
              <a:t>Some rules of thumb</a:t>
            </a:r>
            <a:r>
              <a:rPr lang="en-US" sz="3600" b="1" dirty="0">
                <a:solidFill>
                  <a:srgbClr val="0070C0"/>
                </a:solidFill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3600" b="1" i="1" dirty="0">
                <a:solidFill>
                  <a:srgbClr val="002060"/>
                </a:solidFill>
              </a:rPr>
              <a:t>Atoms closer to center of </a:t>
            </a:r>
            <a:r>
              <a:rPr lang="en-US" sz="3600" b="1" i="1" dirty="0">
                <a:solidFill>
                  <a:srgbClr val="0070C0"/>
                </a:solidFill>
              </a:rPr>
              <a:t>Periodic Table </a:t>
            </a:r>
            <a:r>
              <a:rPr lang="en-US" sz="3600" b="1" i="1" dirty="0">
                <a:solidFill>
                  <a:srgbClr val="002060"/>
                </a:solidFill>
              </a:rPr>
              <a:t>are in center of molecule</a:t>
            </a:r>
          </a:p>
          <a:p>
            <a:pPr marL="342900" indent="-342900">
              <a:buAutoNum type="alphaLcParenR"/>
            </a:pPr>
            <a:r>
              <a:rPr lang="en-US" sz="3600" b="1" i="1" dirty="0">
                <a:solidFill>
                  <a:srgbClr val="002060"/>
                </a:solidFill>
              </a:rPr>
              <a:t>Molecules tend to be </a:t>
            </a:r>
            <a:r>
              <a:rPr lang="en-US" sz="3600" b="1" i="1" dirty="0">
                <a:solidFill>
                  <a:srgbClr val="0070C0"/>
                </a:solidFill>
              </a:rPr>
              <a:t>symmetric.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81001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IN-CLASS BOARD OCTET RULE PRACTICE (continued)</a:t>
            </a:r>
            <a:r>
              <a:rPr lang="en-US" sz="3600" dirty="0">
                <a:solidFill>
                  <a:schemeClr val="bg1"/>
                </a:solidFill>
              </a:rPr>
              <a:t>:</a:t>
            </a:r>
            <a:r>
              <a:rPr lang="en-US" sz="36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1268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371601"/>
            <a:ext cx="4114800" cy="4525963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300000"/>
              </a:lnSpc>
              <a:buFont typeface="Arial" pitchFamily="34" charset="0"/>
              <a:buAutoNum type="alphaUcPeriod"/>
            </a:pPr>
            <a:r>
              <a:rPr lang="en-US" sz="2400" b="1" dirty="0"/>
              <a:t>all single bond</a:t>
            </a:r>
            <a:endParaRPr lang="en-US" sz="2400" dirty="0"/>
          </a:p>
          <a:p>
            <a:pPr marL="514350" indent="-514350">
              <a:lnSpc>
                <a:spcPct val="300000"/>
              </a:lnSpc>
              <a:buFont typeface="Arial" pitchFamily="34" charset="0"/>
              <a:buAutoNum type="alphaUcPeriod"/>
            </a:pPr>
            <a:r>
              <a:rPr lang="en-US" sz="2400" b="1" dirty="0"/>
              <a:t>S=O  double </a:t>
            </a:r>
          </a:p>
          <a:p>
            <a:pPr marL="514350" indent="-514350">
              <a:lnSpc>
                <a:spcPct val="300000"/>
              </a:lnSpc>
              <a:buFont typeface="Arial" pitchFamily="34" charset="0"/>
              <a:buAutoNum type="alphaUcPeriod"/>
            </a:pPr>
            <a:r>
              <a:rPr lang="en-US" sz="2400" b="1" dirty="0"/>
              <a:t>S=Br double</a:t>
            </a:r>
          </a:p>
          <a:p>
            <a:pPr marL="514350" indent="-514350">
              <a:lnSpc>
                <a:spcPct val="300000"/>
              </a:lnSpc>
              <a:buFont typeface="Arial" pitchFamily="34" charset="0"/>
              <a:buAutoNum type="alphaUcPeriod"/>
            </a:pPr>
            <a:r>
              <a:rPr lang="en-US" sz="2400" b="1" dirty="0"/>
              <a:t>None of the above</a:t>
            </a:r>
            <a:endParaRPr lang="en-US" sz="24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96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5105400" y="2667001"/>
          <a:ext cx="1409700" cy="1497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ChemSketch" r:id="rId9" imgW="838080" imgH="889920" progId="ACD.ChemSketch.20">
                  <p:embed/>
                </p:oleObj>
              </mc:Choice>
              <mc:Fallback>
                <p:oleObj name="ChemSketch" r:id="rId9" imgW="838080" imgH="8899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67001"/>
                        <a:ext cx="1409700" cy="1497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5029200" y="1286676"/>
          <a:ext cx="1371600" cy="128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ChemSketch" r:id="rId11" imgW="954000" imgH="889920" progId="ACD.ChemSketch.20">
                  <p:embed/>
                </p:oleObj>
              </mc:Choice>
              <mc:Fallback>
                <p:oleObj name="ChemSketch" r:id="rId11" imgW="954000" imgH="8899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86676"/>
                        <a:ext cx="1371600" cy="128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5257800" y="4191001"/>
          <a:ext cx="1447800" cy="135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ChemSketch" r:id="rId13" imgW="954000" imgH="889920" progId="ACD.ChemSketch.20">
                  <p:embed/>
                </p:oleObj>
              </mc:Choice>
              <mc:Fallback>
                <p:oleObj name="ChemSketch" r:id="rId13" imgW="954000" imgH="8899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91001"/>
                        <a:ext cx="1447800" cy="1351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1"/>
          <p:cNvSpPr/>
          <p:nvPr>
            <p:custDataLst>
              <p:tags r:id="rId5"/>
            </p:custDataLst>
          </p:nvPr>
        </p:nvSpPr>
        <p:spPr>
          <a:xfrm>
            <a:off x="1981201" y="1752600"/>
            <a:ext cx="2498089" cy="762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PQuestion"/>
          <p:cNvSpPr>
            <a:spLocks noGrp="1"/>
          </p:cNvSpPr>
          <p:nvPr>
            <p:ph type="title"/>
          </p:nvPr>
        </p:nvSpPr>
        <p:spPr>
          <a:xfrm>
            <a:off x="1905000" y="0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Which structure below satisfies the Lewis octet rule for SOBr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 ?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7482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81001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IN-CLASS BOARD OCTET RULE PRACTICE WITH:</a:t>
            </a:r>
            <a:r>
              <a:rPr lang="en-US" sz="36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784949"/>
            <a:ext cx="9144000" cy="49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  <a:r>
              <a:rPr lang="en-US" sz="4000" dirty="0" err="1"/>
              <a:t>Diatomics</a:t>
            </a:r>
            <a:r>
              <a:rPr lang="en-US" sz="4000" dirty="0"/>
              <a:t>		 </a:t>
            </a:r>
            <a:r>
              <a:rPr lang="en-US" sz="4000" b="1" dirty="0"/>
              <a:t>O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N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CO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endParaRPr lang="en-US" sz="4000" b="1" dirty="0"/>
          </a:p>
          <a:p>
            <a:r>
              <a:rPr lang="en-US" sz="4000" dirty="0"/>
              <a:t> </a:t>
            </a:r>
            <a:r>
              <a:rPr lang="en-US" sz="4000" dirty="0" err="1"/>
              <a:t>tri,tetra</a:t>
            </a:r>
            <a:r>
              <a:rPr lang="en-US" sz="4000" dirty="0"/>
              <a:t>-atomics  CO</a:t>
            </a:r>
            <a:r>
              <a:rPr lang="en-US" sz="4000" baseline="-25000" dirty="0"/>
              <a:t>2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aseline="-25000" dirty="0"/>
              <a:t> </a:t>
            </a:r>
            <a:r>
              <a:rPr lang="en-US" sz="4000" dirty="0"/>
              <a:t>H</a:t>
            </a:r>
            <a:r>
              <a:rPr lang="en-US" sz="4000" baseline="-25000" dirty="0"/>
              <a:t>2</a:t>
            </a:r>
            <a:r>
              <a:rPr lang="en-US" sz="4000" dirty="0"/>
              <a:t>O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dirty="0"/>
              <a:t>OF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dirty="0"/>
              <a:t> COCl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</a:t>
            </a:r>
            <a:endParaRPr lang="en-US" sz="4000" baseline="-25000" dirty="0"/>
          </a:p>
          <a:p>
            <a:r>
              <a:rPr lang="en-US" sz="4000" dirty="0"/>
              <a:t>									</a:t>
            </a:r>
          </a:p>
          <a:p>
            <a:r>
              <a:rPr lang="en-US" sz="4000" dirty="0"/>
              <a:t>   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baseline="-25000" dirty="0"/>
              <a:t>			</a:t>
            </a:r>
          </a:p>
          <a:p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8862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oxyanions</a:t>
            </a:r>
            <a:r>
              <a:rPr lang="en-US" sz="4000" dirty="0"/>
              <a:t>		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dirty="0"/>
              <a:t>	CO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dirty="0"/>
              <a:t>	      SO</a:t>
            </a:r>
            <a:r>
              <a:rPr lang="en-US" sz="4000" baseline="-25000" dirty="0"/>
              <a:t>4</a:t>
            </a:r>
            <a:r>
              <a:rPr lang="en-US" sz="4000" baseline="30000" dirty="0"/>
              <a:t>2-</a:t>
            </a:r>
            <a:endParaRPr lang="en-US" sz="4000" dirty="0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3886201" y="1219200"/>
          <a:ext cx="8477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ChemSketch" r:id="rId4" imgW="847440" imgH="920520" progId="ACD.ChemSketch.20">
                  <p:embed/>
                </p:oleObj>
              </mc:Choice>
              <mc:Fallback>
                <p:oleObj name="ChemSketch" r:id="rId4" imgW="847440" imgH="9205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1219200"/>
                        <a:ext cx="84772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263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05000" y="0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Which is the best structure for SO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baseline="30000" dirty="0"/>
              <a:t>2-</a:t>
            </a:r>
            <a:r>
              <a:rPr lang="en-US" sz="3200" b="1" dirty="0">
                <a:solidFill>
                  <a:srgbClr val="FF0000"/>
                </a:solidFill>
              </a:rPr>
              <a:t> that satisfies the Lewis </a:t>
            </a:r>
            <a:r>
              <a:rPr lang="en-US" sz="3200" b="1" u="sng" dirty="0">
                <a:solidFill>
                  <a:srgbClr val="FF0000"/>
                </a:solidFill>
              </a:rPr>
              <a:t>octet</a:t>
            </a:r>
            <a:r>
              <a:rPr lang="en-US" sz="3200" b="1" dirty="0">
                <a:solidFill>
                  <a:srgbClr val="FF0000"/>
                </a:solidFill>
              </a:rPr>
              <a:t> rule </a:t>
            </a:r>
            <a:r>
              <a:rPr lang="en-US" sz="3200" dirty="0"/>
              <a:t> 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1"/>
            <a:ext cx="4114800" cy="4525963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All single S-O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1 S=O,2 S-O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2 =O, 1 S-O</a:t>
            </a:r>
          </a:p>
          <a:p>
            <a:pPr marL="514350" indent="-514350">
              <a:lnSpc>
                <a:spcPct val="250000"/>
              </a:lnSpc>
              <a:buFont typeface="Arial" pitchFamily="34" charset="0"/>
              <a:buAutoNum type="alphaUcPeriod"/>
            </a:pPr>
            <a:r>
              <a:rPr lang="en-US" dirty="0"/>
              <a:t>All S=O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96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029200" y="1295400"/>
          <a:ext cx="1371600" cy="1439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ChemSketch" r:id="rId9" imgW="926640" imgH="972360" progId="ACD.ChemSketch.20">
                  <p:embed/>
                </p:oleObj>
              </mc:Choice>
              <mc:Fallback>
                <p:oleObj name="ChemSketch" r:id="rId9" imgW="926640" imgH="9723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95400"/>
                        <a:ext cx="1371600" cy="1439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867401" y="2514600"/>
          <a:ext cx="1119187" cy="1363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ChemSketch" r:id="rId11" imgW="713160" imgH="868680" progId="ACD.ChemSketch.20">
                  <p:embed/>
                </p:oleObj>
              </mc:Choice>
              <mc:Fallback>
                <p:oleObj name="ChemSketch" r:id="rId11" imgW="713160" imgH="8686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1" y="2514600"/>
                        <a:ext cx="1119187" cy="13634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5029200" y="3886200"/>
          <a:ext cx="1219200" cy="133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ChemSketch" r:id="rId13" imgW="758880" imgH="829080" progId="ACD.ChemSketch.20">
                  <p:embed/>
                </p:oleObj>
              </mc:Choice>
              <mc:Fallback>
                <p:oleObj name="ChemSketch" r:id="rId13" imgW="758880" imgH="8290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86200"/>
                        <a:ext cx="1219200" cy="1331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5181601" y="5257800"/>
          <a:ext cx="1216025" cy="1363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ChemSketch" r:id="rId15" imgW="758880" imgH="850320" progId="ACD.ChemSketch.20">
                  <p:embed/>
                </p:oleObj>
              </mc:Choice>
              <mc:Fallback>
                <p:oleObj name="ChemSketch" r:id="rId15" imgW="758880" imgH="8503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1" y="5257800"/>
                        <a:ext cx="1216025" cy="1363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1"/>
          <p:cNvSpPr/>
          <p:nvPr>
            <p:custDataLst>
              <p:tags r:id="rId5"/>
            </p:custDataLst>
          </p:nvPr>
        </p:nvSpPr>
        <p:spPr>
          <a:xfrm>
            <a:off x="1905001" y="1981200"/>
            <a:ext cx="2633028" cy="731520"/>
          </a:xfrm>
          <a:prstGeom prst="round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4497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81001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IN-CLASS BOARD OCTET RULE PRACTICE WITH:</a:t>
            </a:r>
            <a:r>
              <a:rPr lang="en-US" sz="36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784949"/>
            <a:ext cx="9144000" cy="49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  <a:r>
              <a:rPr lang="en-US" sz="4000" dirty="0" err="1"/>
              <a:t>Diatomics</a:t>
            </a:r>
            <a:r>
              <a:rPr lang="en-US" sz="4000" dirty="0"/>
              <a:t>		 </a:t>
            </a:r>
            <a:r>
              <a:rPr lang="en-US" sz="4000" b="1" dirty="0"/>
              <a:t>O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N</a:t>
            </a:r>
            <a:r>
              <a:rPr lang="en-US" sz="4000" b="1" baseline="-25000" dirty="0"/>
              <a:t>2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r>
              <a:rPr lang="en-US" sz="4000" b="1" dirty="0"/>
              <a:t>CO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>
                <a:solidFill>
                  <a:srgbClr val="FF0000"/>
                </a:solidFill>
              </a:rPr>
              <a:t>	</a:t>
            </a:r>
            <a:endParaRPr lang="en-US" sz="4000" b="1" dirty="0"/>
          </a:p>
          <a:p>
            <a:r>
              <a:rPr lang="en-US" sz="4000" dirty="0"/>
              <a:t> </a:t>
            </a:r>
            <a:r>
              <a:rPr lang="en-US" sz="4000" dirty="0" err="1"/>
              <a:t>tri,tetra</a:t>
            </a:r>
            <a:r>
              <a:rPr lang="en-US" sz="4000" dirty="0"/>
              <a:t>-atomics  CO</a:t>
            </a:r>
            <a:r>
              <a:rPr lang="en-US" sz="4000" baseline="-25000" dirty="0"/>
              <a:t>2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aseline="-25000" dirty="0"/>
              <a:t> </a:t>
            </a:r>
            <a:r>
              <a:rPr lang="en-US" sz="4000" dirty="0"/>
              <a:t>H</a:t>
            </a:r>
            <a:r>
              <a:rPr lang="en-US" sz="4000" baseline="-25000" dirty="0"/>
              <a:t>2</a:t>
            </a:r>
            <a:r>
              <a:rPr lang="en-US" sz="4000" dirty="0"/>
              <a:t>O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dirty="0"/>
              <a:t>OF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dirty="0"/>
              <a:t> COCl</a:t>
            </a:r>
            <a:r>
              <a:rPr lang="en-US" sz="4000" baseline="-25000" dirty="0"/>
              <a:t>2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</a:t>
            </a:r>
            <a:endParaRPr lang="en-US" sz="4000" baseline="-25000" dirty="0"/>
          </a:p>
          <a:p>
            <a:r>
              <a:rPr lang="en-US" sz="4000" dirty="0"/>
              <a:t>									</a:t>
            </a:r>
          </a:p>
          <a:p>
            <a:r>
              <a:rPr lang="en-US" sz="4000" dirty="0"/>
              <a:t>   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baseline="-25000" dirty="0"/>
              <a:t>			</a:t>
            </a:r>
          </a:p>
          <a:p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8862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oxyanions</a:t>
            </a:r>
            <a:r>
              <a:rPr lang="en-US" sz="4000" dirty="0"/>
              <a:t>		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  </a:t>
            </a:r>
            <a:r>
              <a:rPr lang="en-US" sz="4000" dirty="0"/>
              <a:t>CO</a:t>
            </a:r>
            <a:r>
              <a:rPr lang="en-US" sz="4000" baseline="-25000" dirty="0"/>
              <a:t>3</a:t>
            </a:r>
            <a:r>
              <a:rPr lang="en-US" sz="4000" baseline="30000" dirty="0"/>
              <a:t>2-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dirty="0"/>
              <a:t>  SO</a:t>
            </a:r>
            <a:r>
              <a:rPr lang="en-US" sz="4000" baseline="-25000" dirty="0"/>
              <a:t>4</a:t>
            </a:r>
            <a:r>
              <a:rPr lang="en-US" sz="4000" baseline="30000" dirty="0"/>
              <a:t>2-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4800601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Non-Lewis octet   H</a:t>
            </a:r>
            <a:r>
              <a:rPr lang="en-US" sz="3600" baseline="-25000" dirty="0"/>
              <a:t>2</a:t>
            </a:r>
            <a:r>
              <a:rPr lang="en-US" sz="3600" dirty="0"/>
              <a:t>SO</a:t>
            </a:r>
            <a:r>
              <a:rPr lang="en-US" sz="3600" baseline="-25000" dirty="0"/>
              <a:t>4</a:t>
            </a:r>
            <a:r>
              <a:rPr lang="en-US" sz="3600" baseline="30000" dirty="0"/>
              <a:t>          </a:t>
            </a:r>
            <a:r>
              <a:rPr lang="en-US" sz="3600" dirty="0"/>
              <a:t>SO</a:t>
            </a:r>
            <a:r>
              <a:rPr lang="en-US" sz="3600" baseline="-25000" dirty="0"/>
              <a:t>2    </a:t>
            </a:r>
            <a:r>
              <a:rPr lang="en-US" sz="3600" dirty="0"/>
              <a:t> SO</a:t>
            </a:r>
            <a:r>
              <a:rPr lang="en-US" sz="3600" baseline="-25000" dirty="0"/>
              <a:t>3</a:t>
            </a:r>
            <a:r>
              <a:rPr lang="en-US" sz="3600" dirty="0"/>
              <a:t>  SO</a:t>
            </a:r>
            <a:r>
              <a:rPr lang="en-US" sz="3600" baseline="-25000" dirty="0"/>
              <a:t>4</a:t>
            </a:r>
            <a:r>
              <a:rPr lang="en-US" sz="3600" baseline="30000" dirty="0"/>
              <a:t>2-</a:t>
            </a:r>
            <a:endParaRPr lang="en-US" sz="3600" dirty="0"/>
          </a:p>
          <a:p>
            <a:r>
              <a:rPr lang="en-US" sz="3600" dirty="0"/>
              <a:t>    					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8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52401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BEYOND THE OCTET RULE</a:t>
            </a:r>
            <a:r>
              <a:rPr lang="en-US" sz="3600" b="1" dirty="0">
                <a:solidFill>
                  <a:srgbClr val="FF0000"/>
                </a:solidFill>
              </a:rPr>
              <a:t>:   FORMAL CHARGE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62908" y="768027"/>
            <a:ext cx="739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UGLY CHEMICAL FACT OF LIFE #1: </a:t>
            </a:r>
          </a:p>
          <a:p>
            <a:r>
              <a:rPr lang="en-US" sz="3200" b="1" dirty="0"/>
              <a:t>For elements starting with Si in the 3</a:t>
            </a:r>
            <a:r>
              <a:rPr lang="en-US" sz="3200" b="1" baseline="30000" dirty="0"/>
              <a:t>rd</a:t>
            </a:r>
            <a:r>
              <a:rPr lang="en-US" sz="3200" b="1" dirty="0"/>
              <a:t> row, the octet rule is often broken.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2337688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EXAMPLE #1: BATTERY ACID  (H</a:t>
            </a:r>
            <a:r>
              <a:rPr lang="en-US" sz="3200" b="1" baseline="-25000" dirty="0"/>
              <a:t>2</a:t>
            </a:r>
            <a:r>
              <a:rPr lang="en-US" sz="3200" b="1" dirty="0"/>
              <a:t>SO</a:t>
            </a:r>
            <a:r>
              <a:rPr lang="en-US" sz="3200" b="1" baseline="-25000" dirty="0"/>
              <a:t>4</a:t>
            </a:r>
            <a:r>
              <a:rPr lang="en-US" sz="3200" b="1" dirty="0"/>
              <a:t>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626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Lewis octet prediction for H</a:t>
            </a:r>
            <a:r>
              <a:rPr lang="en-US" sz="3200" b="1" baseline="-25000" dirty="0"/>
              <a:t>2</a:t>
            </a:r>
            <a:r>
              <a:rPr lang="en-US" sz="3200" b="1" dirty="0"/>
              <a:t>SO</a:t>
            </a:r>
            <a:r>
              <a:rPr lang="en-US" sz="3200" b="1" baseline="-25000" dirty="0"/>
              <a:t>4</a:t>
            </a:r>
            <a:r>
              <a:rPr lang="en-US" sz="3200" b="1" dirty="0"/>
              <a:t> structure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3188677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66893" y="4766211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9154" y="5486401"/>
            <a:ext cx="3657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From Experiment</a:t>
            </a:r>
          </a:p>
          <a:p>
            <a:r>
              <a:rPr lang="en-US" sz="2400" b="1" dirty="0"/>
              <a:t>(</a:t>
            </a:r>
            <a:r>
              <a:rPr lang="en-US" sz="2400" b="1" dirty="0" err="1"/>
              <a:t>Kuczkowski</a:t>
            </a:r>
            <a:r>
              <a:rPr lang="en-US" sz="2400" b="1" dirty="0"/>
              <a:t> et. al. 1983)</a:t>
            </a:r>
          </a:p>
          <a:p>
            <a:endParaRPr lang="en-US" dirty="0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019800" y="3057862"/>
          <a:ext cx="2438400" cy="232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ChemSketch" r:id="rId4" imgW="1209960" imgH="1152000" progId="ACD.ChemSketch.20">
                  <p:embed/>
                </p:oleObj>
              </mc:Choice>
              <mc:Fallback>
                <p:oleObj name="ChemSketch" r:id="rId4" imgW="1209960" imgH="11520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57862"/>
                        <a:ext cx="2438400" cy="232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2438401" y="3124200"/>
          <a:ext cx="22501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ChemSketch" r:id="rId6" imgW="1048680" imgH="923400" progId="ACD.ChemSketch.20">
                  <p:embed/>
                </p:oleObj>
              </mc:Choice>
              <mc:Fallback>
                <p:oleObj name="ChemSketch" r:id="rId6" imgW="1048680" imgH="9234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3124200"/>
                        <a:ext cx="225012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79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3135BC2140D411080D24B6FF19C418E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67910E46FE7438685DE483B36D9D6C8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8B2AE6E87F40289B225275D998C023&lt;/guid&gt;&#10;            &lt;repollguid&gt;D701D3556A504BAE9657C85A02FE134E&lt;/repollguid&gt;&#10;            &lt;sourceid&gt;0CCB3992177F4F369C13BC88EDDD1837&lt;/sourceid&gt;&#10;            &lt;questiontext&gt;Which is the best structure for PO42- that satisfies the minimize formal charge rule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34EC521998841CCB018F81666E2B0DD&lt;/guid&gt;&#10;                    &lt;answertext&gt;All single P-O&lt;/answertext&gt;&#10;                    &lt;valuetype&gt;-1&lt;/valuetype&gt;&#10;                &lt;/answer&gt;&#10;                &lt;answer&gt;&#10;                    &lt;guid&gt;C82D31B7F63C4A1DAED26BD96A8B8B8A&lt;/guid&gt;&#10;                    &lt;answertext&gt;1P=O, 3P-O&lt;/answertext&gt;&#10;                    &lt;valuetype&gt;1&lt;/valuetype&gt;&#10;                &lt;/answer&gt;&#10;                &lt;answer&gt;&#10;                    &lt;guid&gt;3BE48876CB704DFEAB736B0938D01C3E&lt;/guid&gt;&#10;                    &lt;answertext&gt;2P=O, 2P-O&lt;/answertext&gt;&#10;                    &lt;valuetype&gt;-1&lt;/valuetype&gt;&#10;                &lt;/answer&gt;&#10;                &lt;answer&gt;&#10;                    &lt;guid&gt;2A03ABF84A3845E9BAAF0578736AE8D5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BC8CF453B61C4E1D9C89C76DAEE08DB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C332716F7124343B6C16AD072EF5C9A&lt;/guid&gt;&#10;            &lt;repollguid&gt;CDB02B54770D47C8826FABC939C1F2B2&lt;/repollguid&gt;&#10;            &lt;sourceid&gt;6F618D24B5AC461F992F54597BAC12FD&lt;/sourceid&gt;&#10;            &lt;questiontext&gt;Which structure below satisfies the Lewis octet rule for SOBr2 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F4495566A5148119EF99556501F46CD&lt;/guid&gt;&#10;                    &lt;answertext&gt;all single bond&lt;/answertext&gt;&#10;                    &lt;valuetype&gt;1&lt;/valuetype&gt;&#10;                &lt;/answer&gt;&#10;                &lt;answer&gt;&#10;                    &lt;guid&gt;51E00116259946C38CAAFFF49DEC0C3C&lt;/guid&gt;&#10;                    &lt;answertext&gt;S=O  double &lt;/answertext&gt;&#10;                    &lt;valuetype&gt;-1&lt;/valuetype&gt;&#10;                &lt;/answer&gt;&#10;                &lt;answer&gt;&#10;                    &lt;guid&gt;35F57A18CFF2491BBB4B71E1F6877B77&lt;/guid&gt;&#10;                    &lt;answertext&gt;S=Br double&lt;/answertext&gt;&#10;                    &lt;valuetype&gt;-1&lt;/valuetype&gt;&#10;                &lt;/answer&gt;&#10;                &lt;answer&gt;&#10;                    &lt;guid&gt;A76E9C6D58914EEA87DEDFF272331EB4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67910E46FE7438685DE483B36D9D6C8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EE954A674F4B01B48D0F3F5952B7D1&lt;/guid&gt;&#10;            &lt;repollguid&gt;D701D3556A504BAE9657C85A02FE134E&lt;/repollguid&gt;&#10;            &lt;sourceid&gt;0CCB3992177F4F369C13BC88EDDD1837&lt;/sourceid&gt;&#10;            &lt;questiontext&gt;Which is the best structure for SO32- that satisfies the Lewis octet rule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34EC521998841CCB018F81666E2B0DD&lt;/guid&gt;&#10;                    &lt;answertext&gt;All single S-O&lt;/answertext&gt;&#10;                    &lt;valuetype&gt;1&lt;/valuetype&gt;&#10;                &lt;/answer&gt;&#10;                &lt;answer&gt;&#10;                    &lt;guid&gt;033F5BDC170E4309BEBE3CFF0B31E950&lt;/guid&gt;&#10;                    &lt;answertext&gt;1 S=O,2 S-O&lt;/answertext&gt;&#10;                    &lt;valuetype&gt;-1&lt;/valuetype&gt;&#10;                &lt;/answer&gt;&#10;                &lt;answer&gt;&#10;                    &lt;guid&gt;46B2E6FAB24E4F82B649664E3EF562D7&lt;/guid&gt;&#10;                    &lt;answertext&gt;2 =O, 1 S-O&lt;/answertext&gt;&#10;                    &lt;valuetype&gt;-1&lt;/valuetype&gt;&#10;                &lt;/answer&gt;&#10;                &lt;answer&gt;&#10;                    &lt;guid&gt;6676BB21FCF6431F8FC1AED7D225BC89&lt;/guid&gt;&#10;                    &lt;answertext&gt;All S=O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842</Words>
  <Application>Microsoft Office PowerPoint</Application>
  <PresentationFormat>Widescreen</PresentationFormat>
  <Paragraphs>185</Paragraphs>
  <Slides>23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Wingdings</vt:lpstr>
      <vt:lpstr>Office Theme</vt:lpstr>
      <vt:lpstr>Chart</vt:lpstr>
      <vt:lpstr>ChemSketch</vt:lpstr>
      <vt:lpstr>PowerPoint Presentation</vt:lpstr>
      <vt:lpstr>PowerPoint Presentation</vt:lpstr>
      <vt:lpstr>PowerPoint Presentation</vt:lpstr>
      <vt:lpstr>PowerPoint Presentation</vt:lpstr>
      <vt:lpstr>Which structure below satisfies the Lewis octet rule for SOBr2 ?</vt:lpstr>
      <vt:lpstr>PowerPoint Presentation</vt:lpstr>
      <vt:lpstr>Which is the best structure for SO32- that satisfies the Lewis octet rule  </vt:lpstr>
      <vt:lpstr>PowerPoint Presentation</vt:lpstr>
      <vt:lpstr>PowerPoint Presentation</vt:lpstr>
      <vt:lpstr>PowerPoint Presentation</vt:lpstr>
      <vt:lpstr>Which is the best structure for PO42- that satisfies the minimize formal charge rule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57</cp:revision>
  <dcterms:created xsi:type="dcterms:W3CDTF">2014-11-10T19:12:44Z</dcterms:created>
  <dcterms:modified xsi:type="dcterms:W3CDTF">2014-11-24T22:12:44Z</dcterms:modified>
</cp:coreProperties>
</file>