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5" r:id="rId2"/>
    <p:sldId id="390" r:id="rId3"/>
    <p:sldId id="389" r:id="rId4"/>
    <p:sldId id="391" r:id="rId5"/>
    <p:sldId id="392" r:id="rId6"/>
    <p:sldId id="355" r:id="rId7"/>
    <p:sldId id="356" r:id="rId8"/>
    <p:sldId id="393" r:id="rId9"/>
    <p:sldId id="394" r:id="rId10"/>
    <p:sldId id="357" r:id="rId11"/>
    <p:sldId id="358" r:id="rId12"/>
    <p:sldId id="359" r:id="rId13"/>
    <p:sldId id="395" r:id="rId14"/>
    <p:sldId id="361" r:id="rId15"/>
    <p:sldId id="362" r:id="rId16"/>
    <p:sldId id="363" r:id="rId17"/>
    <p:sldId id="364" r:id="rId18"/>
    <p:sldId id="365" r:id="rId19"/>
    <p:sldId id="366" r:id="rId20"/>
    <p:sldId id="369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886FC-1796-4641-A4FD-445DC44441BF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8C2FF-AE74-42DB-A751-FB2A5E69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2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61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1851D-42A2-4467-89FB-C7C7E769E1E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93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45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42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0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78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2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1851D-42A2-4467-89FB-C7C7E769E1E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6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1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5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13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2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8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0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3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6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98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5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48C29-F4F3-4956-8513-3454AD91AD23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4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3.xml"/><Relationship Id="rId7" Type="http://schemas.openxmlformats.org/officeDocument/2006/relationships/oleObject" Target="../embeddings/oleObject2.bin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om/url?sa=i&amp;source=images&amp;cd=&amp;cad=rja&amp;docid=MB34-bI-d3QMrM&amp;tbnid=reGhVpRQkIQJYM:&amp;ved=0CAgQjRwwAA&amp;url=http://www.ced.berkeley.edu/cedarchives/profiles/day.htm&amp;ei=GEVlUsj0OpGy4AOh84C4CA&amp;psig=AFQjCNGCD1NkxKQ7QDUv4bk9ghi-4pbV0g&amp;ust=138245493701013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google.com/url?sa=i&amp;rct=j&amp;q=&amp;esrc=s&amp;frm=1&amp;source=images&amp;cd=&amp;cad=rja&amp;docid=-gxl2SEqdM7LMM&amp;tbnid=06weENIRRX5b0M:&amp;ved=0CAUQjRw&amp;url=http://chemconnections.org/organic/chem227/227assign-13.html&amp;ei=iUZlUpaKK5el4AOJ74Fw&amp;psig=AFQjCNH9fRMpZr6t0gAzryZvssc-t1gc4A&amp;ust=1382455294508135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" y="706692"/>
            <a:ext cx="12194540" cy="5471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14411" y="412124"/>
            <a:ext cx="4430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For Mini-quiz 33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242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01"/>
            <a:ext cx="83058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05000" y="8382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Cations</a:t>
            </a:r>
            <a:r>
              <a:rPr lang="en-US" sz="4000" b="1" dirty="0">
                <a:solidFill>
                  <a:srgbClr val="FF0000"/>
                </a:solidFill>
              </a:rPr>
              <a:t>: count left to </a:t>
            </a:r>
            <a:r>
              <a:rPr lang="en-US" sz="4000" b="1" dirty="0" err="1">
                <a:solidFill>
                  <a:srgbClr val="FF0000"/>
                </a:solidFill>
              </a:rPr>
              <a:t>col</a:t>
            </a:r>
            <a:r>
              <a:rPr lang="en-US" sz="4000" b="1" dirty="0">
                <a:solidFill>
                  <a:srgbClr val="FF0000"/>
                </a:solidFill>
              </a:rPr>
              <a:t> 8 for + charge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7400" y="13716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Anions:</a:t>
            </a:r>
            <a:r>
              <a:rPr lang="en-US" sz="4000" b="1" dirty="0"/>
              <a:t> </a:t>
            </a:r>
            <a:r>
              <a:rPr lang="en-US" sz="4000" b="1" dirty="0">
                <a:solidFill>
                  <a:srgbClr val="0070C0"/>
                </a:solidFill>
              </a:rPr>
              <a:t>count right to </a:t>
            </a:r>
            <a:r>
              <a:rPr lang="en-US" sz="4000" b="1" dirty="0" err="1">
                <a:solidFill>
                  <a:srgbClr val="0070C0"/>
                </a:solidFill>
              </a:rPr>
              <a:t>col</a:t>
            </a:r>
            <a:r>
              <a:rPr lang="en-US" sz="4000" b="1" dirty="0">
                <a:solidFill>
                  <a:srgbClr val="0070C0"/>
                </a:solidFill>
              </a:rPr>
              <a:t> 8 for - charge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152401"/>
            <a:ext cx="8305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A quick visual way to know element charges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229600" y="2819400"/>
            <a:ext cx="1066800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05800" y="22860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-3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905000" y="2743200"/>
            <a:ext cx="685800" cy="0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57400" y="205740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+2</a:t>
            </a:r>
          </a:p>
        </p:txBody>
      </p:sp>
      <p:pic>
        <p:nvPicPr>
          <p:cNvPr id="17" name="Picture 5" descr="hearno evil see no evil monkey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886200"/>
            <a:ext cx="441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895600" y="2514600"/>
            <a:ext cx="4267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  <a:r>
              <a:rPr lang="en-US" sz="4000" b="1" u="sng" dirty="0">
                <a:solidFill>
                  <a:srgbClr val="FF0000"/>
                </a:solidFill>
              </a:rPr>
              <a:t>but</a:t>
            </a:r>
            <a:r>
              <a:rPr lang="en-US" sz="3600" dirty="0"/>
              <a:t> don’t do this with transition metals</a:t>
            </a:r>
          </a:p>
        </p:txBody>
      </p:sp>
    </p:spTree>
    <p:extLst>
      <p:ext uri="{BB962C8B-B14F-4D97-AF65-F5344CB8AC3E}">
        <p14:creationId xmlns:p14="http://schemas.microsoft.com/office/powerpoint/2010/main" val="162128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Knowing </a:t>
            </a:r>
            <a:r>
              <a:rPr lang="en-US" sz="4800" dirty="0" err="1">
                <a:solidFill>
                  <a:srgbClr val="FF0000"/>
                </a:solidFill>
              </a:rPr>
              <a:t>cation</a:t>
            </a:r>
            <a:r>
              <a:rPr lang="en-US" sz="4800" dirty="0"/>
              <a:t> and </a:t>
            </a:r>
            <a:r>
              <a:rPr lang="en-US" sz="4800" dirty="0">
                <a:solidFill>
                  <a:srgbClr val="0070C0"/>
                </a:solidFill>
              </a:rPr>
              <a:t>anion</a:t>
            </a:r>
            <a:r>
              <a:rPr lang="en-US" sz="4800" dirty="0"/>
              <a:t> charges lets us predict binary compound  formulas.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3000" y="4419601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Na   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48600" y="4419601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3733801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+1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0" y="3733801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</a:rPr>
              <a:t>-2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2209801"/>
            <a:ext cx="86106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EXAMPLE:</a:t>
            </a:r>
          </a:p>
          <a:p>
            <a:r>
              <a:rPr lang="en-US" sz="4000" dirty="0"/>
              <a:t>Predict  compound made of </a:t>
            </a:r>
            <a:r>
              <a:rPr lang="en-US" sz="4000" dirty="0">
                <a:solidFill>
                  <a:srgbClr val="FF0000"/>
                </a:solidFill>
              </a:rPr>
              <a:t>Na</a:t>
            </a:r>
            <a:r>
              <a:rPr lang="en-US" sz="4000" dirty="0"/>
              <a:t> and </a:t>
            </a:r>
            <a:r>
              <a:rPr lang="en-US" sz="4000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36576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1)FIND PREFERRED CHARGES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2600" y="5257801"/>
            <a:ext cx="3733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2)“</a:t>
            </a:r>
            <a:r>
              <a:rPr lang="en-US" sz="3200" b="1" dirty="0"/>
              <a:t>CROSS” CHARGE MAGNITUDES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943600" y="4419600"/>
            <a:ext cx="2286000" cy="990600"/>
          </a:xfrm>
          <a:prstGeom prst="straightConnector1">
            <a:avLst/>
          </a:prstGeom>
          <a:ln w="508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229600" y="4953001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1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172200" y="4343400"/>
            <a:ext cx="1600200" cy="914400"/>
          </a:xfrm>
          <a:prstGeom prst="straightConnector1">
            <a:avLst/>
          </a:prstGeom>
          <a:ln w="635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91200" y="4953001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1006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 build="allAtOnce"/>
      <p:bldP spid="8" grpId="0" animBg="1"/>
      <p:bldP spid="9" grpId="0"/>
      <p:bldP spid="10" grpId="0"/>
      <p:bldP spid="13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524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In-Class practice:   </a:t>
            </a:r>
          </a:p>
          <a:p>
            <a:r>
              <a:rPr lang="en-US" sz="4800" dirty="0"/>
              <a:t>Deducing formulas for ionic compounds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800" y="2047642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Ca</a:t>
            </a:r>
            <a:r>
              <a:rPr lang="en-US" sz="5400" b="1" dirty="0"/>
              <a:t> + </a:t>
            </a:r>
            <a:r>
              <a:rPr lang="en-US" sz="5400" b="1" dirty="0" err="1"/>
              <a:t>Cl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2970972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Al</a:t>
            </a:r>
            <a:r>
              <a:rPr lang="en-US" sz="5400" b="1" dirty="0"/>
              <a:t> +  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46418" y="3894302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B</a:t>
            </a:r>
            <a:r>
              <a:rPr lang="en-US" sz="5400" b="1" dirty="0"/>
              <a:t> +  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7200" y="4796135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K</a:t>
            </a:r>
            <a:r>
              <a:rPr lang="en-US" sz="5400" b="1" dirty="0"/>
              <a:t> +  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5562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  Mg</a:t>
            </a:r>
            <a:r>
              <a:rPr lang="en-US" sz="5400" b="1" dirty="0"/>
              <a:t>+  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2800" y="2047642"/>
            <a:ext cx="2286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Ca</a:t>
            </a:r>
            <a:r>
              <a:rPr lang="en-US" sz="5400" b="1" dirty="0"/>
              <a:t>Cl</a:t>
            </a:r>
            <a:r>
              <a:rPr lang="en-US" sz="5400" b="1" baseline="-25000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83582" y="2963217"/>
            <a:ext cx="2265218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Al</a:t>
            </a:r>
            <a:r>
              <a:rPr lang="en-US" sz="5400" b="1" baseline="-25000" dirty="0">
                <a:solidFill>
                  <a:srgbClr val="FF0000"/>
                </a:solidFill>
              </a:rPr>
              <a:t>2</a:t>
            </a:r>
            <a:r>
              <a:rPr lang="en-US" sz="5400" b="1" dirty="0"/>
              <a:t>O</a:t>
            </a:r>
            <a:r>
              <a:rPr lang="en-US" sz="5400" b="1" baseline="-25000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83582" y="3894302"/>
            <a:ext cx="2286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B</a:t>
            </a:r>
            <a:r>
              <a:rPr lang="en-US" sz="5400" b="1" dirty="0"/>
              <a:t>N</a:t>
            </a:r>
            <a:endParaRPr lang="en-US" sz="5400" b="1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7273638" y="4817632"/>
            <a:ext cx="2175163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K</a:t>
            </a:r>
            <a:r>
              <a:rPr lang="en-US" sz="5400" b="1" baseline="-25000" dirty="0">
                <a:solidFill>
                  <a:srgbClr val="FF0000"/>
                </a:solidFill>
              </a:rPr>
              <a:t>2</a:t>
            </a:r>
            <a:r>
              <a:rPr lang="en-US" sz="5400" b="1" dirty="0"/>
              <a:t>S</a:t>
            </a:r>
            <a:endParaRPr lang="en-US" sz="5400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7183583" y="5712885"/>
            <a:ext cx="2286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Mg</a:t>
            </a:r>
            <a:r>
              <a:rPr lang="en-US" sz="5400" b="1" baseline="-25000" dirty="0">
                <a:solidFill>
                  <a:srgbClr val="FF0000"/>
                </a:solidFill>
              </a:rPr>
              <a:t>3</a:t>
            </a:r>
            <a:r>
              <a:rPr lang="en-US" sz="5400" b="1" dirty="0"/>
              <a:t>As</a:t>
            </a:r>
            <a:r>
              <a:rPr lang="en-US" sz="5400" b="1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9794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515600" cy="1325563"/>
          </a:xfrm>
        </p:spPr>
        <p:txBody>
          <a:bodyPr/>
          <a:lstStyle/>
          <a:p>
            <a:r>
              <a:rPr lang="en-US" dirty="0" smtClean="0"/>
              <a:t>What is the correct formula for Ba + Sb 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5638800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4400" dirty="0" err="1" smtClean="0"/>
              <a:t>BaSb</a:t>
            </a:r>
            <a:endParaRPr lang="en-US" sz="4400" dirty="0" smtClean="0"/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4400" dirty="0" smtClean="0"/>
              <a:t>Ba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Sb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4400" dirty="0" smtClean="0"/>
              <a:t>Ba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Sb</a:t>
            </a:r>
            <a:r>
              <a:rPr lang="en-US" sz="4400" baseline="-25000" dirty="0" smtClean="0"/>
              <a:t>3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4400" dirty="0" smtClean="0"/>
              <a:t>Ba</a:t>
            </a:r>
            <a:r>
              <a:rPr lang="en-US" sz="4400" baseline="-25000" dirty="0" smtClean="0"/>
              <a:t>3</a:t>
            </a:r>
            <a:r>
              <a:rPr lang="en-US" sz="4400" dirty="0" smtClean="0"/>
              <a:t>Sb</a:t>
            </a:r>
            <a:r>
              <a:rPr lang="en-US" sz="4400" baseline="-25000" dirty="0" smtClean="0"/>
              <a:t>2</a:t>
            </a:r>
            <a:endParaRPr lang="en-US" sz="4400" baseline="-250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991124580"/>
              </p:ext>
            </p:extLst>
          </p:nvPr>
        </p:nvGraphicFramePr>
        <p:xfrm>
          <a:off x="6032500" y="1600200"/>
          <a:ext cx="6096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Chart" r:id="rId7" imgW="6096075" imgH="5143584" progId="MSGraph.Chart.8">
                  <p:embed followColorScheme="full"/>
                </p:oleObj>
              </mc:Choice>
              <mc:Fallback>
                <p:oleObj name="Chart" r:id="rId7" imgW="6096075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32500" y="1600200"/>
                        <a:ext cx="6096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PStartPoll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1"/>
          <p:cNvSpPr/>
          <p:nvPr>
            <p:custDataLst>
              <p:tags r:id="rId5"/>
            </p:custDataLst>
          </p:nvPr>
        </p:nvSpPr>
        <p:spPr>
          <a:xfrm>
            <a:off x="1037590" y="3925824"/>
            <a:ext cx="1525651" cy="804672"/>
          </a:xfrm>
          <a:prstGeom prst="roundRect">
            <a:avLst/>
          </a:prstGeom>
          <a:noFill/>
          <a:ln w="25400" cap="flat" cmpd="sng" algn="ctr">
            <a:solidFill>
              <a:schemeClr val="folHlink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7415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madsc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1" y="4267200"/>
            <a:ext cx="2761973" cy="245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05000" y="685800"/>
            <a:ext cx="81534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Another dumb Doc question:</a:t>
            </a:r>
          </a:p>
          <a:p>
            <a:r>
              <a:rPr lang="en-US" sz="3600" b="1" dirty="0"/>
              <a:t>“</a:t>
            </a:r>
            <a:r>
              <a:rPr lang="en-US" sz="4400" b="1" i="1" dirty="0">
                <a:solidFill>
                  <a:srgbClr val="002060"/>
                </a:solidFill>
              </a:rPr>
              <a:t>If the atoms in a compound </a:t>
            </a:r>
            <a:r>
              <a:rPr lang="en-US" sz="4400" b="1" i="1" u="sng" dirty="0">
                <a:solidFill>
                  <a:srgbClr val="002060"/>
                </a:solidFill>
              </a:rPr>
              <a:t>don’t</a:t>
            </a:r>
            <a:r>
              <a:rPr lang="en-US" sz="4400" b="1" i="1" dirty="0">
                <a:solidFill>
                  <a:srgbClr val="002060"/>
                </a:solidFill>
              </a:rPr>
              <a:t> light up the bulb (not </a:t>
            </a:r>
            <a:r>
              <a:rPr lang="en-US" sz="4400" b="1" i="1" dirty="0">
                <a:solidFill>
                  <a:srgbClr val="FF0000"/>
                </a:solidFill>
              </a:rPr>
              <a:t>ionic</a:t>
            </a:r>
            <a:r>
              <a:rPr lang="en-US" sz="4400" b="1" i="1" dirty="0">
                <a:solidFill>
                  <a:srgbClr val="002060"/>
                </a:solidFill>
              </a:rPr>
              <a:t>)  then how are the electrons distributed if not like </a:t>
            </a:r>
            <a:r>
              <a:rPr lang="en-US" sz="4400" b="1" i="1" dirty="0">
                <a:solidFill>
                  <a:srgbClr val="FF0000"/>
                </a:solidFill>
              </a:rPr>
              <a:t>ionic</a:t>
            </a:r>
            <a:r>
              <a:rPr lang="en-US" sz="4400" b="1" i="1" dirty="0">
                <a:solidFill>
                  <a:srgbClr val="002060"/>
                </a:solidFill>
              </a:rPr>
              <a:t> case ??”</a:t>
            </a:r>
          </a:p>
          <a:p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2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5638800" y="4724400"/>
            <a:ext cx="144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524000" y="2590801"/>
            <a:ext cx="8991600" cy="38164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The Americans land…</a:t>
            </a:r>
          </a:p>
          <a:p>
            <a:pPr>
              <a:spcBef>
                <a:spcPct val="50000"/>
              </a:spcBef>
            </a:pPr>
            <a:r>
              <a:rPr lang="en-US" sz="3000" b="1" dirty="0"/>
              <a:t>G. N. Lewis 1925 AD</a:t>
            </a:r>
            <a:r>
              <a:rPr lang="en-US" sz="3000" dirty="0"/>
              <a:t>: </a:t>
            </a:r>
            <a:r>
              <a:rPr lang="en-US" sz="3000" b="1" dirty="0">
                <a:solidFill>
                  <a:srgbClr val="FF0000"/>
                </a:solidFill>
              </a:rPr>
              <a:t>Teaches us how to use the Periodic table to rationalize ionic and covalent compound formulas without breaking a </a:t>
            </a:r>
            <a:r>
              <a:rPr lang="en-US" sz="3000" b="1" dirty="0" smtClean="0">
                <a:solidFill>
                  <a:srgbClr val="FF0000"/>
                </a:solidFill>
              </a:rPr>
              <a:t>sweat…The Big Kahuna </a:t>
            </a:r>
            <a:r>
              <a:rPr lang="en-US" sz="3000" b="1" dirty="0">
                <a:solidFill>
                  <a:srgbClr val="FF0000"/>
                </a:solidFill>
              </a:rPr>
              <a:t>of an American-style Chemistry that looks at the big picture and uses simple, intuitive models .</a:t>
            </a:r>
          </a:p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</a:rPr>
              <a:t>(sans calculations …)*</a:t>
            </a:r>
          </a:p>
        </p:txBody>
      </p:sp>
      <p:pic>
        <p:nvPicPr>
          <p:cNvPr id="32770" name="Picture 2" descr="http://www.usageorge.com/Wallpapers/Patriotic/wallpaper/American-Flag-and-Eag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2400"/>
            <a:ext cx="3186112" cy="228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* We </a:t>
            </a:r>
            <a:r>
              <a:rPr lang="en-US" sz="3600" b="1" dirty="0"/>
              <a:t>know how to use the fancy math…but our `style ‘ is visual and practical</a:t>
            </a:r>
          </a:p>
        </p:txBody>
      </p:sp>
    </p:spTree>
    <p:extLst>
      <p:ext uri="{BB962C8B-B14F-4D97-AF65-F5344CB8AC3E}">
        <p14:creationId xmlns:p14="http://schemas.microsoft.com/office/powerpoint/2010/main" val="372580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7772400" cy="1143000"/>
          </a:xfrm>
          <a:solidFill>
            <a:srgbClr val="C0C0C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/>
              <a:t>Legacies of the American  chemist: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5300" b="1" dirty="0">
                <a:solidFill>
                  <a:srgbClr val="FF0000"/>
                </a:solidFill>
              </a:rPr>
              <a:t>Gilbert</a:t>
            </a:r>
            <a:r>
              <a:rPr lang="en-US" sz="5300" b="1" dirty="0"/>
              <a:t> </a:t>
            </a:r>
            <a:r>
              <a:rPr lang="en-US" sz="5300" b="1" dirty="0">
                <a:solidFill>
                  <a:schemeClr val="bg1"/>
                </a:solidFill>
              </a:rPr>
              <a:t>Newton</a:t>
            </a:r>
            <a:r>
              <a:rPr lang="en-US" sz="5300" b="1" dirty="0"/>
              <a:t> </a:t>
            </a:r>
            <a:r>
              <a:rPr lang="en-US" sz="5300" b="1" dirty="0">
                <a:solidFill>
                  <a:srgbClr val="0000CC"/>
                </a:solidFill>
              </a:rPr>
              <a:t>Lewis</a:t>
            </a:r>
          </a:p>
        </p:txBody>
      </p:sp>
      <p:pic>
        <p:nvPicPr>
          <p:cNvPr id="86019" name="Picture 3" descr="250px-GN_Lewis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2822" y="1699230"/>
            <a:ext cx="3361178" cy="340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2071255" y="5094831"/>
            <a:ext cx="3276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Gilbert Newton Lewis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Am</a:t>
            </a:r>
            <a:r>
              <a:rPr lang="en-US" sz="2800" dirty="0">
                <a:solidFill>
                  <a:srgbClr val="0066FF"/>
                </a:solidFill>
              </a:rPr>
              <a:t>er</a:t>
            </a:r>
            <a:r>
              <a:rPr lang="en-US" sz="2800" dirty="0">
                <a:solidFill>
                  <a:srgbClr val="FF0000"/>
                </a:solidFill>
              </a:rPr>
              <a:t>ic</a:t>
            </a:r>
            <a:r>
              <a:rPr lang="en-US" sz="2800" dirty="0">
                <a:solidFill>
                  <a:srgbClr val="0066FF"/>
                </a:solidFill>
              </a:rPr>
              <a:t>an</a:t>
            </a:r>
            <a:r>
              <a:rPr lang="en-US" sz="2800" dirty="0"/>
              <a:t> </a:t>
            </a:r>
            <a:r>
              <a:rPr lang="en-US" sz="2800" b="1" dirty="0"/>
              <a:t>Chemist UC </a:t>
            </a:r>
            <a:r>
              <a:rPr lang="en-US" sz="2800" dirty="0"/>
              <a:t>Berkeley “at work” ~</a:t>
            </a:r>
            <a:r>
              <a:rPr lang="en-US" sz="2800" b="1" dirty="0"/>
              <a:t>1930 </a:t>
            </a:r>
          </a:p>
        </p:txBody>
      </p:sp>
      <p:pic>
        <p:nvPicPr>
          <p:cNvPr id="2050" name="Picture 2" descr="http://www.ced.berkeley.edu/cedarchives/images/day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018" y="169923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5000" y="5737830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Before Lewis: UC Berkeley Chemistry Building ~1915</a:t>
            </a:r>
          </a:p>
        </p:txBody>
      </p:sp>
    </p:spTree>
    <p:extLst>
      <p:ext uri="{BB962C8B-B14F-4D97-AF65-F5344CB8AC3E}">
        <p14:creationId xmlns:p14="http://schemas.microsoft.com/office/powerpoint/2010/main" val="119453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hemconnections.org/organic/chem227/UCB-chemlib-map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"/>
            <a:ext cx="5943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76800" y="3200400"/>
            <a:ext cx="2133600" cy="1981200"/>
          </a:xfrm>
          <a:prstGeom prst="rect">
            <a:avLst/>
          </a:prstGeom>
          <a:noFill/>
          <a:ln w="825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48600" y="228600"/>
            <a:ext cx="2133600" cy="990600"/>
          </a:xfrm>
          <a:prstGeom prst="rect">
            <a:avLst/>
          </a:prstGeom>
          <a:noFill/>
          <a:ln w="825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800" y="457201"/>
            <a:ext cx="34290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Chemistry `Quad’ </a:t>
            </a:r>
          </a:p>
          <a:p>
            <a:r>
              <a:rPr lang="en-US" sz="4000" b="1" dirty="0"/>
              <a:t>UC Berkeley 2013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10000" y="2514600"/>
            <a:ext cx="1066800" cy="914400"/>
          </a:xfrm>
          <a:prstGeom prst="straightConnector1">
            <a:avLst/>
          </a:prstGeom>
          <a:ln w="952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001000" y="1447800"/>
            <a:ext cx="26670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+ more `on the hill’ at L-L Labs </a:t>
            </a:r>
          </a:p>
        </p:txBody>
      </p:sp>
    </p:spTree>
    <p:extLst>
      <p:ext uri="{BB962C8B-B14F-4D97-AF65-F5344CB8AC3E}">
        <p14:creationId xmlns:p14="http://schemas.microsoft.com/office/powerpoint/2010/main" val="58507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5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1" name="Picture 5" descr="Lewis h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073" y="354898"/>
            <a:ext cx="4017818" cy="317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1524001" y="4265751"/>
            <a:ext cx="4010891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/>
              <a:t>The House that Lewis</a:t>
            </a:r>
            <a:r>
              <a:rPr lang="en-US" sz="3600" dirty="0"/>
              <a:t> </a:t>
            </a:r>
            <a:r>
              <a:rPr lang="en-US" sz="3600" b="1" dirty="0"/>
              <a:t>Built:</a:t>
            </a:r>
            <a:r>
              <a:rPr lang="en-US" sz="3600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Lewis Hall of Chemistry</a:t>
            </a:r>
          </a:p>
          <a:p>
            <a:pPr>
              <a:spcBef>
                <a:spcPct val="50000"/>
              </a:spcBef>
            </a:pPr>
            <a:r>
              <a:rPr lang="en-US" sz="3600" b="1" dirty="0"/>
              <a:t>UC Berkeley</a:t>
            </a:r>
          </a:p>
        </p:txBody>
      </p:sp>
      <p:pic>
        <p:nvPicPr>
          <p:cNvPr id="86023" name="Picture 7" descr="madsci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1" y="304800"/>
            <a:ext cx="2761973" cy="245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4" name="Line 8"/>
          <p:cNvSpPr>
            <a:spLocks noChangeShapeType="1"/>
          </p:cNvSpPr>
          <p:nvPr/>
        </p:nvSpPr>
        <p:spPr bwMode="auto">
          <a:xfrm flipH="1">
            <a:off x="3934690" y="2286000"/>
            <a:ext cx="2389909" cy="685800"/>
          </a:xfrm>
          <a:prstGeom prst="line">
            <a:avLst/>
          </a:prstGeom>
          <a:noFill/>
          <a:ln w="825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7391401" y="382132"/>
            <a:ext cx="478746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As young chemistry</a:t>
            </a:r>
          </a:p>
          <a:p>
            <a:r>
              <a:rPr lang="en-US" sz="2800" b="1" dirty="0"/>
              <a:t>nerd …Young Doc </a:t>
            </a:r>
          </a:p>
          <a:p>
            <a:r>
              <a:rPr lang="en-US" sz="2800" b="1" dirty="0"/>
              <a:t>Fong sits in here </a:t>
            </a:r>
          </a:p>
          <a:p>
            <a:r>
              <a:rPr lang="en-US" sz="2800" b="1" dirty="0"/>
              <a:t>staring every day</a:t>
            </a:r>
          </a:p>
          <a:p>
            <a:r>
              <a:rPr lang="en-US" sz="2800" b="1" dirty="0"/>
              <a:t> at a </a:t>
            </a:r>
            <a:r>
              <a:rPr lang="en-US" sz="2800" b="1" dirty="0">
                <a:solidFill>
                  <a:srgbClr val="FF0000"/>
                </a:solidFill>
              </a:rPr>
              <a:t>4’x 6’</a:t>
            </a:r>
            <a:r>
              <a:rPr lang="en-US" sz="2800" b="1" dirty="0"/>
              <a:t> photo of…</a:t>
            </a:r>
          </a:p>
        </p:txBody>
      </p:sp>
      <p:pic>
        <p:nvPicPr>
          <p:cNvPr id="86026" name="Picture 10" descr="Lew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9963" y="2971800"/>
            <a:ext cx="2963863" cy="372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005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 autoUpdateAnimBg="0"/>
      <p:bldP spid="86024" grpId="0" animBg="1"/>
      <p:bldP spid="8602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7345" y="3048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Lewis `</a:t>
            </a:r>
            <a:r>
              <a:rPr lang="en-US" sz="3600" b="1" dirty="0">
                <a:solidFill>
                  <a:srgbClr val="FF0000"/>
                </a:solidFill>
              </a:rPr>
              <a:t>octet</a:t>
            </a:r>
            <a:r>
              <a:rPr lang="en-US" sz="3600" b="1" dirty="0"/>
              <a:t>’ model </a:t>
            </a:r>
            <a:r>
              <a:rPr lang="en-US" sz="3600" b="1" dirty="0" smtClean="0"/>
              <a:t>(see also pp. 378) 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67444" y="951131"/>
            <a:ext cx="8140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The </a:t>
            </a:r>
            <a:r>
              <a:rPr lang="en-US" sz="3600" b="1" dirty="0" smtClean="0">
                <a:solidFill>
                  <a:srgbClr val="FF0000"/>
                </a:solidFill>
              </a:rPr>
              <a:t>Entire Lewis </a:t>
            </a:r>
            <a:r>
              <a:rPr lang="en-US" sz="3600" b="1" dirty="0">
                <a:solidFill>
                  <a:srgbClr val="FF0000"/>
                </a:solidFill>
              </a:rPr>
              <a:t>model In a nutshell: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1" y="1586345"/>
            <a:ext cx="9092045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en-US" sz="4000" b="1" dirty="0"/>
              <a:t>All bonds contain two electrons.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b="1" dirty="0"/>
              <a:t>All elements except H and He</a:t>
            </a:r>
            <a:r>
              <a:rPr lang="en-US" sz="4000" b="1" baseline="30000" dirty="0"/>
              <a:t>1</a:t>
            </a:r>
            <a:r>
              <a:rPr lang="en-US" sz="4000" b="1" dirty="0"/>
              <a:t> seek an outer (valence) shell of </a:t>
            </a:r>
            <a:r>
              <a:rPr lang="en-US" sz="4000" b="1" dirty="0">
                <a:solidFill>
                  <a:srgbClr val="FF0000"/>
                </a:solidFill>
              </a:rPr>
              <a:t>8 electrons.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b="1" dirty="0"/>
              <a:t>If you can –minimize </a:t>
            </a:r>
            <a:r>
              <a:rPr lang="en-US" sz="4000" b="1" dirty="0">
                <a:solidFill>
                  <a:srgbClr val="0070C0"/>
                </a:solidFill>
              </a:rPr>
              <a:t>formal charge.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b="1" dirty="0"/>
              <a:t>For elements from P onwards, you can break the octet rule and use rule 3.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5715000"/>
            <a:ext cx="8901545" cy="55399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000" b="1" baseline="30000" dirty="0"/>
              <a:t>1</a:t>
            </a:r>
            <a:r>
              <a:rPr lang="en-US" sz="3000" b="1" dirty="0"/>
              <a:t>H and He are satisfied with 2 electrons= `duet’ rule</a:t>
            </a:r>
          </a:p>
        </p:txBody>
      </p:sp>
    </p:spTree>
    <p:extLst>
      <p:ext uri="{BB962C8B-B14F-4D97-AF65-F5344CB8AC3E}">
        <p14:creationId xmlns:p14="http://schemas.microsoft.com/office/powerpoint/2010/main" val="201005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29429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Trends in ionic and not ionic compound formulas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0757" y="2964225"/>
            <a:ext cx="8759535" cy="408379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940627" y="4800601"/>
            <a:ext cx="6096000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600" b="1" dirty="0">
                <a:sym typeface="Symbol"/>
              </a:rPr>
              <a:t>Trend </a:t>
            </a:r>
            <a:r>
              <a:rPr lang="en-US" sz="3600" b="1" dirty="0">
                <a:solidFill>
                  <a:srgbClr val="FF0000"/>
                </a:solidFill>
                <a:sym typeface="Symbol"/>
              </a:rPr>
              <a:t>across</a:t>
            </a:r>
            <a:r>
              <a:rPr lang="en-US" sz="3600" b="1" dirty="0"/>
              <a:t> columns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29001" y="1231683"/>
            <a:ext cx="1508415" cy="1938992"/>
          </a:xfrm>
          <a:prstGeom prst="rect">
            <a:avLst/>
          </a:prstGeom>
          <a:solidFill>
            <a:srgbClr val="B091DD">
              <a:alpha val="3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Mg</a:t>
            </a:r>
            <a:r>
              <a:rPr lang="en-US" sz="4000" b="1" dirty="0"/>
              <a:t>Cl</a:t>
            </a:r>
            <a:r>
              <a:rPr lang="en-US" sz="4000" b="1" baseline="-25000" dirty="0"/>
              <a:t>2</a:t>
            </a:r>
          </a:p>
          <a:p>
            <a:r>
              <a:rPr lang="en-US" sz="4000" b="1" dirty="0" err="1">
                <a:solidFill>
                  <a:srgbClr val="0070C0"/>
                </a:solidFill>
              </a:rPr>
              <a:t>Mg</a:t>
            </a:r>
            <a:r>
              <a:rPr lang="en-US" sz="4000" b="1" dirty="0" err="1"/>
              <a:t>O</a:t>
            </a:r>
            <a:endParaRPr lang="en-US" sz="4000" b="1" dirty="0"/>
          </a:p>
          <a:p>
            <a:r>
              <a:rPr lang="en-US" sz="4000" b="1" dirty="0">
                <a:solidFill>
                  <a:srgbClr val="0070C0"/>
                </a:solidFill>
              </a:rPr>
              <a:t>Mg</a:t>
            </a:r>
            <a:r>
              <a:rPr lang="en-US" sz="4000" b="1" baseline="-25000" dirty="0">
                <a:solidFill>
                  <a:srgbClr val="0070C0"/>
                </a:solidFill>
              </a:rPr>
              <a:t>3</a:t>
            </a:r>
            <a:r>
              <a:rPr lang="en-US" sz="4000" b="1" dirty="0"/>
              <a:t>P</a:t>
            </a:r>
            <a:r>
              <a:rPr lang="en-US" sz="4000" b="1" baseline="-25000" dirty="0"/>
              <a:t>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90800" y="5791200"/>
            <a:ext cx="7391400" cy="0"/>
          </a:xfrm>
          <a:prstGeom prst="straightConnector1">
            <a:avLst/>
          </a:prstGeom>
          <a:ln w="193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59974" y="616455"/>
            <a:ext cx="1302328" cy="2554545"/>
          </a:xfrm>
          <a:prstGeom prst="rect">
            <a:avLst/>
          </a:prstGeom>
          <a:solidFill>
            <a:srgbClr val="FFFF00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H</a:t>
            </a:r>
            <a:r>
              <a:rPr lang="en-US" sz="4000" b="1" dirty="0" err="1"/>
              <a:t>Cl</a:t>
            </a:r>
            <a:endParaRPr lang="en-US" sz="4000" b="1" dirty="0"/>
          </a:p>
          <a:p>
            <a:r>
              <a:rPr lang="en-US" sz="4000" b="1" dirty="0" err="1">
                <a:solidFill>
                  <a:srgbClr val="FF0000"/>
                </a:solidFill>
              </a:rPr>
              <a:t>Na</a:t>
            </a:r>
            <a:r>
              <a:rPr lang="en-US" sz="4000" b="1" dirty="0" err="1"/>
              <a:t>Cl</a:t>
            </a:r>
            <a:endParaRPr lang="en-US" sz="4000" b="1" dirty="0"/>
          </a:p>
          <a:p>
            <a:r>
              <a:rPr lang="en-US" sz="4000" b="1" dirty="0">
                <a:solidFill>
                  <a:srgbClr val="FF0000"/>
                </a:solidFill>
              </a:rPr>
              <a:t>Na</a:t>
            </a:r>
            <a:r>
              <a:rPr lang="en-US" sz="4000" b="1" baseline="-25000" dirty="0">
                <a:solidFill>
                  <a:srgbClr val="FF0000"/>
                </a:solidFill>
              </a:rPr>
              <a:t>2</a:t>
            </a:r>
            <a:r>
              <a:rPr lang="en-US" sz="4000" b="1" dirty="0"/>
              <a:t>O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Na</a:t>
            </a:r>
            <a:r>
              <a:rPr lang="en-US" sz="4000" b="1" baseline="-25000" dirty="0">
                <a:solidFill>
                  <a:srgbClr val="FF0000"/>
                </a:solidFill>
              </a:rPr>
              <a:t>3</a:t>
            </a:r>
            <a:r>
              <a:rPr lang="en-US" sz="4000" b="1" dirty="0"/>
              <a:t>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67401" y="1232007"/>
            <a:ext cx="1508415" cy="1938992"/>
          </a:xfrm>
          <a:prstGeom prst="rect">
            <a:avLst/>
          </a:prstGeom>
          <a:solidFill>
            <a:srgbClr val="51F52B">
              <a:alpha val="27000"/>
            </a:srgbClr>
          </a:solidFill>
        </p:spPr>
        <p:txBody>
          <a:bodyPr wrap="square" rtlCol="0">
            <a:spAutoFit/>
          </a:bodyPr>
          <a:lstStyle/>
          <a:p>
            <a:endParaRPr lang="en-US" sz="4000" b="1" dirty="0">
              <a:solidFill>
                <a:srgbClr val="C00000"/>
              </a:solidFill>
            </a:endParaRPr>
          </a:p>
          <a:p>
            <a:r>
              <a:rPr lang="en-US" sz="4000" b="1" dirty="0">
                <a:solidFill>
                  <a:srgbClr val="C00000"/>
                </a:solidFill>
              </a:rPr>
              <a:t>Al</a:t>
            </a:r>
            <a:r>
              <a:rPr lang="en-US" sz="4000" b="1" baseline="-25000" dirty="0">
                <a:solidFill>
                  <a:srgbClr val="0070C0"/>
                </a:solidFill>
              </a:rPr>
              <a:t>2</a:t>
            </a:r>
            <a:r>
              <a:rPr lang="en-US" sz="4000" b="1" dirty="0"/>
              <a:t>O</a:t>
            </a:r>
            <a:r>
              <a:rPr lang="en-US" sz="4000" b="1" baseline="-25000" dirty="0"/>
              <a:t>3</a:t>
            </a:r>
          </a:p>
          <a:p>
            <a:r>
              <a:rPr lang="en-US" sz="4000" b="1" dirty="0" err="1">
                <a:solidFill>
                  <a:srgbClr val="C00000"/>
                </a:solidFill>
              </a:rPr>
              <a:t>Al</a:t>
            </a:r>
            <a:r>
              <a:rPr lang="en-US" sz="4000" b="1" dirty="0" err="1"/>
              <a:t>P</a:t>
            </a:r>
            <a:endParaRPr lang="en-US" sz="4000" b="1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3584864" y="3352801"/>
            <a:ext cx="3958936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Is there a simple pattern here ??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48107" y="616454"/>
            <a:ext cx="1149927" cy="707886"/>
          </a:xfrm>
          <a:prstGeom prst="rect">
            <a:avLst/>
          </a:prstGeom>
          <a:solidFill>
            <a:schemeClr val="bg2">
              <a:lumMod val="75000"/>
              <a:alpha val="2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C</a:t>
            </a:r>
            <a:r>
              <a:rPr lang="en-US" sz="4000" b="1" dirty="0"/>
              <a:t>H</a:t>
            </a:r>
            <a:r>
              <a:rPr lang="en-US" sz="4000" b="1" baseline="-25000" dirty="0"/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18815" y="640541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600"/>
                </a:solidFill>
              </a:rPr>
              <a:t>N</a:t>
            </a:r>
            <a:r>
              <a:rPr lang="en-US" sz="4000" b="1" dirty="0"/>
              <a:t>H</a:t>
            </a:r>
            <a:r>
              <a:rPr lang="en-US" sz="4000" b="1" baseline="-25000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85616" y="643773"/>
            <a:ext cx="1191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H</a:t>
            </a:r>
            <a:r>
              <a:rPr lang="en-US" sz="4000" b="1" baseline="-25000" dirty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en-US" sz="4000" b="1" dirty="0"/>
              <a:t>O</a:t>
            </a:r>
            <a:endParaRPr lang="en-US" sz="40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14072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3" grpId="0" animBg="1"/>
      <p:bldP spid="19" grpId="0" animBg="1"/>
      <p:bldP spid="7" grpId="0" animBg="1"/>
      <p:bldP spid="20" grpId="0" animBg="1"/>
      <p:bldP spid="9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381001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IN-CLASS BOARD OCTET RULE PRACTICE WITH:</a:t>
            </a:r>
            <a:r>
              <a:rPr lang="en-US" sz="3600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1784949"/>
            <a:ext cx="9144000" cy="3149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 </a:t>
            </a:r>
            <a:r>
              <a:rPr lang="en-US" sz="4000" dirty="0" err="1"/>
              <a:t>Diatomics</a:t>
            </a:r>
            <a:r>
              <a:rPr lang="en-US" sz="4000" dirty="0"/>
              <a:t>		 </a:t>
            </a:r>
            <a:r>
              <a:rPr lang="en-US" sz="4000" b="1" dirty="0"/>
              <a:t>O</a:t>
            </a:r>
            <a:r>
              <a:rPr lang="en-US" sz="4000" b="1" baseline="-25000" dirty="0"/>
              <a:t>2</a:t>
            </a:r>
            <a:r>
              <a:rPr lang="en-US" sz="4000" b="1" dirty="0"/>
              <a:t>	</a:t>
            </a:r>
            <a:r>
              <a:rPr lang="en-US" sz="4000" b="1" dirty="0">
                <a:solidFill>
                  <a:srgbClr val="FF0000"/>
                </a:solidFill>
              </a:rPr>
              <a:t>	</a:t>
            </a:r>
            <a:r>
              <a:rPr lang="en-US" sz="4000" b="1" dirty="0"/>
              <a:t>N</a:t>
            </a:r>
            <a:r>
              <a:rPr lang="en-US" sz="4000" b="1" baseline="-25000" dirty="0"/>
              <a:t>2</a:t>
            </a:r>
            <a:r>
              <a:rPr lang="en-US" sz="4000" b="1" dirty="0"/>
              <a:t>	</a:t>
            </a:r>
            <a:r>
              <a:rPr lang="en-US" sz="4000" b="1" dirty="0">
                <a:solidFill>
                  <a:srgbClr val="FF0000"/>
                </a:solidFill>
              </a:rPr>
              <a:t>	</a:t>
            </a:r>
            <a:r>
              <a:rPr lang="en-US" sz="4000" b="1" dirty="0"/>
              <a:t>CO </a:t>
            </a:r>
            <a:r>
              <a:rPr lang="en-US" sz="4000" b="1" dirty="0">
                <a:solidFill>
                  <a:srgbClr val="FF0000"/>
                </a:solidFill>
              </a:rPr>
              <a:t>	</a:t>
            </a:r>
            <a:endParaRPr lang="en-US" sz="4000" b="1" dirty="0"/>
          </a:p>
          <a:p>
            <a:r>
              <a:rPr lang="en-US" sz="4000" dirty="0"/>
              <a:t>  </a:t>
            </a:r>
            <a:r>
              <a:rPr lang="en-US" sz="4000" dirty="0" smtClean="0"/>
              <a:t>   </a:t>
            </a:r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baseline="-25000" dirty="0"/>
              <a:t>			</a:t>
            </a:r>
          </a:p>
          <a:p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28314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extLst/>
          </p:nvPr>
        </p:nvGraphicFramePr>
        <p:xfrm>
          <a:off x="1952408" y="1538264"/>
          <a:ext cx="681038" cy="4633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Bitmap Image" r:id="rId3" imgW="266737" imgH="1638529" progId="PBrush">
                  <p:embed/>
                </p:oleObj>
              </mc:Choice>
              <mc:Fallback>
                <p:oleObj name="Bitmap Image" r:id="rId3" imgW="266737" imgH="163852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408" y="1538264"/>
                        <a:ext cx="681038" cy="46339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8337550" y="1422975"/>
            <a:ext cx="2971800" cy="518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u="sng" dirty="0">
                <a:solidFill>
                  <a:srgbClr val="009900"/>
                </a:solidFill>
              </a:rPr>
              <a:t>Noble gas chemistry</a:t>
            </a:r>
          </a:p>
          <a:p>
            <a:pPr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50000"/>
              </a:spcBef>
            </a:pPr>
            <a:r>
              <a:rPr lang="en-US" sz="5400" b="1" dirty="0">
                <a:solidFill>
                  <a:srgbClr val="FF0066"/>
                </a:solidFill>
              </a:rPr>
              <a:t>None</a:t>
            </a:r>
          </a:p>
          <a:p>
            <a:pPr>
              <a:spcBef>
                <a:spcPct val="50000"/>
              </a:spcBef>
            </a:pPr>
            <a:r>
              <a:rPr lang="en-US" sz="5400" b="1" dirty="0" smtClean="0">
                <a:solidFill>
                  <a:srgbClr val="FF0066"/>
                </a:solidFill>
              </a:rPr>
              <a:t>Nada</a:t>
            </a:r>
            <a:r>
              <a:rPr lang="en-US" sz="2000" b="1" dirty="0" smtClean="0">
                <a:solidFill>
                  <a:srgbClr val="00259C"/>
                </a:solidFill>
              </a:rPr>
              <a:t>            </a:t>
            </a:r>
            <a:endParaRPr lang="en-US" sz="2000" b="1" dirty="0"/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8153400" y="4392614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b="1"/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7467601" y="4419601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3078" name="Text Box 12"/>
          <p:cNvSpPr txBox="1">
            <a:spLocks noChangeArrowheads="1"/>
          </p:cNvSpPr>
          <p:nvPr/>
        </p:nvSpPr>
        <p:spPr bwMode="auto">
          <a:xfrm>
            <a:off x="1752600" y="505177"/>
            <a:ext cx="762000" cy="76944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079" name="Rectangle 13"/>
          <p:cNvSpPr>
            <a:spLocks noGrp="1" noChangeArrowheads="1"/>
          </p:cNvSpPr>
          <p:nvPr>
            <p:ph type="title"/>
          </p:nvPr>
        </p:nvSpPr>
        <p:spPr>
          <a:xfrm>
            <a:off x="2289464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What’s so curious ??</a:t>
            </a:r>
          </a:p>
        </p:txBody>
      </p:sp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3153118" y="3617655"/>
            <a:ext cx="4841823" cy="255454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Noble</a:t>
            </a:r>
            <a:r>
              <a:rPr lang="en-US" sz="3200" b="1" dirty="0">
                <a:latin typeface="Arial" charset="0"/>
              </a:rPr>
              <a:t>…because like all aristocrats they have nothing to do with any of the lower class elements.</a:t>
            </a:r>
            <a:endParaRPr lang="en-US" sz="3200" b="1" dirty="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3352800" y="838200"/>
            <a:ext cx="83540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66"/>
                </a:solidFill>
                <a:latin typeface="Arial" charset="0"/>
              </a:rPr>
              <a:t>The “Noble” Elements are utterly stable …</a:t>
            </a:r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4585514" y="1433707"/>
            <a:ext cx="292330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…And what’s with this number </a:t>
            </a:r>
            <a:r>
              <a:rPr lang="en-US" sz="4000" b="1" dirty="0">
                <a:solidFill>
                  <a:srgbClr val="FF0000"/>
                </a:solidFill>
              </a:rPr>
              <a:t>8</a:t>
            </a:r>
            <a:r>
              <a:rPr lang="en-US" sz="4000" dirty="0"/>
              <a:t> ??</a:t>
            </a:r>
          </a:p>
        </p:txBody>
      </p:sp>
    </p:spTree>
    <p:extLst>
      <p:ext uri="{BB962C8B-B14F-4D97-AF65-F5344CB8AC3E}">
        <p14:creationId xmlns:p14="http://schemas.microsoft.com/office/powerpoint/2010/main" val="306174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6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0" grpId="0" animBg="1"/>
      <p:bldP spid="96271" grpId="0"/>
      <p:bldP spid="962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5246" y="137105"/>
            <a:ext cx="1514291" cy="2123658"/>
          </a:xfrm>
          <a:prstGeom prst="rect">
            <a:avLst/>
          </a:prstGeom>
          <a:solidFill>
            <a:srgbClr val="FFFF00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H</a:t>
            </a:r>
            <a:r>
              <a:rPr lang="en-US" sz="4400" b="1" dirty="0" err="1" smtClean="0"/>
              <a:t>Cl</a:t>
            </a:r>
            <a:endParaRPr lang="en-US" sz="4400" b="1" dirty="0"/>
          </a:p>
          <a:p>
            <a:r>
              <a:rPr lang="en-US" sz="4400" b="1" dirty="0">
                <a:solidFill>
                  <a:srgbClr val="FF0000"/>
                </a:solidFill>
              </a:rPr>
              <a:t>H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4400" b="1" dirty="0" smtClean="0"/>
              <a:t>O</a:t>
            </a:r>
            <a:endParaRPr lang="en-US" sz="4400" b="1" dirty="0"/>
          </a:p>
          <a:p>
            <a:r>
              <a:rPr lang="en-US" sz="4400" b="1" dirty="0">
                <a:solidFill>
                  <a:srgbClr val="FF0000"/>
                </a:solidFill>
              </a:rPr>
              <a:t>H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4400" b="1" dirty="0" smtClean="0"/>
              <a:t>P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294" y="2480184"/>
            <a:ext cx="9635706" cy="43216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1893" y="1876042"/>
            <a:ext cx="73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1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46424" y="2451135"/>
            <a:ext cx="73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42645" y="2480184"/>
            <a:ext cx="73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6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996796" y="2451135"/>
            <a:ext cx="73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5</a:t>
            </a:r>
            <a:endParaRPr lang="en-US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42456" y="188977"/>
            <a:ext cx="3013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r>
              <a:rPr lang="en-US" sz="4000" b="1" dirty="0" smtClean="0"/>
              <a:t> +    7  = 8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42833" y="896863"/>
            <a:ext cx="2801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2*1</a:t>
            </a:r>
            <a:r>
              <a:rPr lang="en-US" sz="4000" b="1" dirty="0" smtClean="0"/>
              <a:t> + 6   =8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42833" y="1552877"/>
            <a:ext cx="3116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  <a:r>
              <a:rPr lang="en-US" sz="4000" b="1" dirty="0" smtClean="0">
                <a:solidFill>
                  <a:srgbClr val="FF0000"/>
                </a:solidFill>
              </a:rPr>
              <a:t>*1</a:t>
            </a:r>
            <a:r>
              <a:rPr lang="en-US" sz="4000" b="1" dirty="0" smtClean="0"/>
              <a:t> + 5  = 8</a:t>
            </a:r>
            <a:endParaRPr lang="en-US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036416" y="188977"/>
            <a:ext cx="40568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rule of 8</a:t>
            </a:r>
            <a:r>
              <a:rPr lang="en-US" sz="3600" dirty="0" smtClean="0"/>
              <a:t>: an early rationale for ionic compound formulas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101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8" name="Text Box 18"/>
          <p:cNvSpPr txBox="1">
            <a:spLocks noChangeArrowheads="1"/>
          </p:cNvSpPr>
          <p:nvPr/>
        </p:nvSpPr>
        <p:spPr bwMode="auto">
          <a:xfrm>
            <a:off x="2133599" y="1600201"/>
            <a:ext cx="34558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Mg</a:t>
            </a:r>
            <a:r>
              <a:rPr lang="en-US" sz="3600" b="1" dirty="0"/>
              <a:t> +      N ???</a:t>
            </a:r>
          </a:p>
        </p:txBody>
      </p:sp>
      <p:sp>
        <p:nvSpPr>
          <p:cNvPr id="92179" name="Text Box 19"/>
          <p:cNvSpPr txBox="1">
            <a:spLocks noChangeArrowheads="1"/>
          </p:cNvSpPr>
          <p:nvPr/>
        </p:nvSpPr>
        <p:spPr bwMode="auto">
          <a:xfrm>
            <a:off x="2209800" y="2057400"/>
            <a:ext cx="1981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</a:t>
            </a:r>
            <a:r>
              <a:rPr lang="en-US" sz="4000" b="1" dirty="0">
                <a:solidFill>
                  <a:srgbClr val="FF0000"/>
                </a:solidFill>
              </a:rPr>
              <a:t>2 </a:t>
            </a:r>
            <a:r>
              <a:rPr lang="en-US" sz="4000" b="1" dirty="0"/>
              <a:t>        5</a:t>
            </a:r>
          </a:p>
        </p:txBody>
      </p:sp>
      <p:sp>
        <p:nvSpPr>
          <p:cNvPr id="92180" name="Text Box 20"/>
          <p:cNvSpPr txBox="1">
            <a:spLocks noChangeArrowheads="1"/>
          </p:cNvSpPr>
          <p:nvPr/>
        </p:nvSpPr>
        <p:spPr bwMode="auto">
          <a:xfrm>
            <a:off x="1676400" y="838201"/>
            <a:ext cx="4495800" cy="64633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</a:rPr>
              <a:t>BUT…what about…</a:t>
            </a:r>
          </a:p>
        </p:txBody>
      </p:sp>
      <p:sp>
        <p:nvSpPr>
          <p:cNvPr id="92181" name="Text Box 21"/>
          <p:cNvSpPr txBox="1">
            <a:spLocks noChangeArrowheads="1"/>
          </p:cNvSpPr>
          <p:nvPr/>
        </p:nvSpPr>
        <p:spPr bwMode="auto">
          <a:xfrm>
            <a:off x="180304" y="2743200"/>
            <a:ext cx="568709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Arial" charset="0"/>
              </a:rPr>
              <a:t>Rule of 16 ???</a:t>
            </a:r>
            <a:r>
              <a:rPr lang="en-US" sz="3600" dirty="0">
                <a:latin typeface="Arial" charset="0"/>
              </a:rPr>
              <a:t>  </a:t>
            </a:r>
            <a:r>
              <a:rPr lang="en-US" sz="3600" b="1" dirty="0">
                <a:solidFill>
                  <a:srgbClr val="FF0066"/>
                </a:solidFill>
                <a:latin typeface="Arial" charset="0"/>
              </a:rPr>
              <a:t>3*2</a:t>
            </a:r>
            <a:r>
              <a:rPr lang="en-US" sz="3600" dirty="0">
                <a:latin typeface="Arial" charset="0"/>
              </a:rPr>
              <a:t> +</a:t>
            </a:r>
            <a:r>
              <a:rPr lang="en-US" sz="3600" b="1" dirty="0">
                <a:latin typeface="Arial" charset="0"/>
              </a:rPr>
              <a:t>2*5=16 =2x8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latin typeface="Arial" charset="0"/>
              </a:rPr>
              <a:t>(ICKY…too much math for us Americans)  </a:t>
            </a:r>
            <a:r>
              <a:rPr lang="en-US" sz="3600" b="1" dirty="0">
                <a:latin typeface="Arial" charset="0"/>
                <a:sym typeface="Wingdings" pitchFamily="2" charset="2"/>
              </a:rPr>
              <a:t></a:t>
            </a:r>
            <a:endParaRPr lang="en-US" sz="3600" b="1" dirty="0">
              <a:latin typeface="Arial" charset="0"/>
            </a:endParaRPr>
          </a:p>
        </p:txBody>
      </p:sp>
      <p:sp>
        <p:nvSpPr>
          <p:cNvPr id="92182" name="Text Box 22"/>
          <p:cNvSpPr txBox="1">
            <a:spLocks noChangeArrowheads="1"/>
          </p:cNvSpPr>
          <p:nvPr/>
        </p:nvSpPr>
        <p:spPr bwMode="auto">
          <a:xfrm>
            <a:off x="5703194" y="4583578"/>
            <a:ext cx="6324600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Arial" charset="0"/>
              </a:rPr>
              <a:t>Actual formula  </a:t>
            </a:r>
            <a:r>
              <a:rPr lang="en-US" sz="3600" b="1" dirty="0">
                <a:solidFill>
                  <a:srgbClr val="FF0066"/>
                </a:solidFill>
                <a:latin typeface="Arial" charset="0"/>
              </a:rPr>
              <a:t>Mg</a:t>
            </a:r>
            <a:r>
              <a:rPr lang="en-US" sz="3600" b="1" baseline="-25000" dirty="0">
                <a:solidFill>
                  <a:srgbClr val="FF0066"/>
                </a:solidFill>
                <a:latin typeface="Arial" charset="0"/>
              </a:rPr>
              <a:t>3</a:t>
            </a:r>
            <a:r>
              <a:rPr lang="en-US" sz="3600" b="1" dirty="0">
                <a:latin typeface="Arial" charset="0"/>
              </a:rPr>
              <a:t>N</a:t>
            </a:r>
            <a:r>
              <a:rPr lang="en-US" sz="3600" b="1" baseline="-25000" dirty="0">
                <a:latin typeface="Arial" charset="0"/>
              </a:rPr>
              <a:t>2</a:t>
            </a:r>
            <a:endParaRPr lang="en-US" sz="3600" b="1" dirty="0">
              <a:latin typeface="Arial" charset="0"/>
            </a:endParaRPr>
          </a:p>
        </p:txBody>
      </p:sp>
      <p:pic>
        <p:nvPicPr>
          <p:cNvPr id="35842" name="Picture 2" descr="http://myflirty30s.com/wp-content/uploads/2010/02/drawing-bo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0" y="-228600"/>
            <a:ext cx="4762500" cy="4638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328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8" grpId="0"/>
      <p:bldP spid="92180" grpId="0" animBg="1"/>
      <p:bldP spid="92181" grpId="0"/>
      <p:bldP spid="921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1" y="1"/>
            <a:ext cx="89915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crazy stability of the noble gas electronic configuration is the key to a </a:t>
            </a:r>
            <a:r>
              <a:rPr lang="en-US" sz="4000" dirty="0" smtClean="0"/>
              <a:t> </a:t>
            </a:r>
            <a:r>
              <a:rPr lang="en-US" sz="4000" dirty="0"/>
              <a:t>model for predicting ionic and near-ionic compound </a:t>
            </a:r>
            <a:r>
              <a:rPr lang="en-US" sz="4000" dirty="0" smtClean="0"/>
              <a:t>formulas.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2739963"/>
            <a:ext cx="19050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</a:rPr>
              <a:t>Ca</a:t>
            </a:r>
            <a:r>
              <a:rPr lang="en-US" sz="6000" dirty="0" err="1"/>
              <a:t>O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3819436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</a:rPr>
              <a:t>Ca</a:t>
            </a:r>
            <a:r>
              <a:rPr lang="en-US" sz="5400" dirty="0"/>
              <a:t>= </a:t>
            </a:r>
            <a:r>
              <a:rPr lang="en-US" sz="5400" dirty="0">
                <a:solidFill>
                  <a:srgbClr val="002060"/>
                </a:solidFill>
              </a:rPr>
              <a:t>[</a:t>
            </a:r>
            <a:r>
              <a:rPr lang="en-US" sz="5400" dirty="0" err="1">
                <a:solidFill>
                  <a:srgbClr val="002060"/>
                </a:solidFill>
              </a:rPr>
              <a:t>Ar</a:t>
            </a:r>
            <a:r>
              <a:rPr lang="en-US" sz="5400" dirty="0">
                <a:solidFill>
                  <a:srgbClr val="002060"/>
                </a:solidFill>
              </a:rPr>
              <a:t>]</a:t>
            </a:r>
            <a:r>
              <a:rPr lang="en-US" sz="5400" dirty="0"/>
              <a:t>4s</a:t>
            </a:r>
            <a:r>
              <a:rPr lang="en-US" sz="5400" baseline="30000" dirty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3819435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O=[He]2s</a:t>
            </a:r>
            <a:r>
              <a:rPr lang="en-US" sz="5400" baseline="30000" dirty="0"/>
              <a:t>2</a:t>
            </a:r>
            <a:r>
              <a:rPr lang="en-US" sz="5400" dirty="0"/>
              <a:t>2p</a:t>
            </a:r>
            <a:r>
              <a:rPr lang="en-US" sz="5400" baseline="30000" dirty="0"/>
              <a:t>4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96837" y="4742766"/>
            <a:ext cx="0" cy="66743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57796" y="5481430"/>
            <a:ext cx="3352800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Ca</a:t>
            </a:r>
            <a:r>
              <a:rPr lang="en-US" sz="5400" baseline="30000" dirty="0">
                <a:solidFill>
                  <a:srgbClr val="FF0000"/>
                </a:solidFill>
              </a:rPr>
              <a:t>2+</a:t>
            </a:r>
            <a:r>
              <a:rPr lang="en-US" sz="5400" dirty="0"/>
              <a:t>=</a:t>
            </a:r>
            <a:r>
              <a:rPr lang="en-US" sz="5400" b="1" dirty="0">
                <a:solidFill>
                  <a:srgbClr val="002060"/>
                </a:solidFill>
              </a:rPr>
              <a:t>[</a:t>
            </a:r>
            <a:r>
              <a:rPr lang="en-US" sz="5400" b="1" dirty="0" err="1">
                <a:solidFill>
                  <a:srgbClr val="002060"/>
                </a:solidFill>
              </a:rPr>
              <a:t>Ar</a:t>
            </a:r>
            <a:r>
              <a:rPr lang="en-US" sz="5400" b="1" dirty="0">
                <a:solidFill>
                  <a:srgbClr val="002060"/>
                </a:solidFill>
              </a:rPr>
              <a:t>]</a:t>
            </a:r>
            <a:endParaRPr lang="en-US" sz="5400" b="1" baseline="30000" dirty="0"/>
          </a:p>
        </p:txBody>
      </p:sp>
      <p:sp>
        <p:nvSpPr>
          <p:cNvPr id="11" name="Freeform 10"/>
          <p:cNvSpPr/>
          <p:nvPr/>
        </p:nvSpPr>
        <p:spPr>
          <a:xfrm>
            <a:off x="5015345" y="3393901"/>
            <a:ext cx="4405746" cy="748608"/>
          </a:xfrm>
          <a:custGeom>
            <a:avLst/>
            <a:gdLst>
              <a:gd name="connsiteX0" fmla="*/ 0 w 4405746"/>
              <a:gd name="connsiteY0" fmla="*/ 748608 h 748608"/>
              <a:gd name="connsiteX1" fmla="*/ 1939637 w 4405746"/>
              <a:gd name="connsiteY1" fmla="*/ 194426 h 748608"/>
              <a:gd name="connsiteX2" fmla="*/ 3214255 w 4405746"/>
              <a:gd name="connsiteY2" fmla="*/ 463 h 748608"/>
              <a:gd name="connsiteX3" fmla="*/ 3782291 w 4405746"/>
              <a:gd name="connsiteY3" fmla="*/ 152863 h 748608"/>
              <a:gd name="connsiteX4" fmla="*/ 4405746 w 4405746"/>
              <a:gd name="connsiteY4" fmla="*/ 526935 h 74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5746" h="748608">
                <a:moveTo>
                  <a:pt x="0" y="748608"/>
                </a:moveTo>
                <a:cubicBezTo>
                  <a:pt x="701964" y="533862"/>
                  <a:pt x="1403928" y="319117"/>
                  <a:pt x="1939637" y="194426"/>
                </a:cubicBezTo>
                <a:cubicBezTo>
                  <a:pt x="2475346" y="69735"/>
                  <a:pt x="2907146" y="7390"/>
                  <a:pt x="3214255" y="463"/>
                </a:cubicBezTo>
                <a:cubicBezTo>
                  <a:pt x="3521364" y="-6464"/>
                  <a:pt x="3583709" y="65118"/>
                  <a:pt x="3782291" y="152863"/>
                </a:cubicBezTo>
                <a:cubicBezTo>
                  <a:pt x="3980873" y="240608"/>
                  <a:pt x="4193309" y="383771"/>
                  <a:pt x="4405746" y="526935"/>
                </a:cubicBezTo>
              </a:path>
            </a:pathLst>
          </a:custGeom>
          <a:noFill/>
          <a:ln w="60325"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14800" y="3962400"/>
            <a:ext cx="914400" cy="780366"/>
          </a:xfrm>
          <a:prstGeom prst="rect">
            <a:avLst/>
          </a:prstGeom>
          <a:noFill/>
          <a:ln w="476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156864" y="4742766"/>
            <a:ext cx="0" cy="66743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24400" y="5501660"/>
            <a:ext cx="59436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200" dirty="0"/>
              <a:t>O</a:t>
            </a:r>
            <a:r>
              <a:rPr lang="en-US" sz="5200" baseline="30000" dirty="0"/>
              <a:t>2-</a:t>
            </a:r>
            <a:r>
              <a:rPr lang="en-US" sz="5200" dirty="0"/>
              <a:t> =[He]2s</a:t>
            </a:r>
            <a:r>
              <a:rPr lang="en-US" sz="5200" baseline="30000" dirty="0"/>
              <a:t>2</a:t>
            </a:r>
            <a:r>
              <a:rPr lang="en-US" sz="5200" dirty="0"/>
              <a:t>2p</a:t>
            </a:r>
            <a:r>
              <a:rPr lang="en-US" sz="5200" baseline="30000" dirty="0"/>
              <a:t>6</a:t>
            </a:r>
            <a:r>
              <a:rPr lang="en-US" sz="5200" b="1" dirty="0">
                <a:solidFill>
                  <a:srgbClr val="002060"/>
                </a:solidFill>
              </a:rPr>
              <a:t>=[Ne]</a:t>
            </a:r>
            <a:endParaRPr lang="en-US" sz="5200" b="1" baseline="300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7796" y="2739963"/>
            <a:ext cx="2814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Example: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67000" y="474276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Lose 2 e-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382000" y="474276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gain 2 e-</a:t>
            </a:r>
          </a:p>
        </p:txBody>
      </p:sp>
    </p:spTree>
    <p:extLst>
      <p:ext uri="{BB962C8B-B14F-4D97-AF65-F5344CB8AC3E}">
        <p14:creationId xmlns:p14="http://schemas.microsoft.com/office/powerpoint/2010/main" val="103277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 animBg="1"/>
      <p:bldP spid="11" grpId="0" animBg="1"/>
      <p:bldP spid="12" grpId="0" animBg="1"/>
      <p:bldP spid="15" grpId="0" animBg="1"/>
      <p:bldP spid="16" grpId="0"/>
      <p:bldP spid="17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Lewis dot pix for atoms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8534400" y="1390362"/>
            <a:ext cx="91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/>
              <a:t>O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1905000" y="2362200"/>
            <a:ext cx="800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4458" name="Oval 10"/>
          <p:cNvSpPr>
            <a:spLocks noChangeArrowheads="1"/>
          </p:cNvSpPr>
          <p:nvPr/>
        </p:nvSpPr>
        <p:spPr bwMode="auto">
          <a:xfrm>
            <a:off x="8686800" y="1447800"/>
            <a:ext cx="152400" cy="1524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9" name="Oval 11"/>
          <p:cNvSpPr>
            <a:spLocks noChangeArrowheads="1"/>
          </p:cNvSpPr>
          <p:nvPr/>
        </p:nvSpPr>
        <p:spPr bwMode="auto">
          <a:xfrm>
            <a:off x="8915400" y="1447800"/>
            <a:ext cx="152400" cy="1524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0" name="Oval 12"/>
          <p:cNvSpPr>
            <a:spLocks noChangeArrowheads="1"/>
          </p:cNvSpPr>
          <p:nvPr/>
        </p:nvSpPr>
        <p:spPr bwMode="auto">
          <a:xfrm>
            <a:off x="9067800" y="1676400"/>
            <a:ext cx="152400" cy="1524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1" name="Oval 13"/>
          <p:cNvSpPr>
            <a:spLocks noChangeArrowheads="1"/>
          </p:cNvSpPr>
          <p:nvPr/>
        </p:nvSpPr>
        <p:spPr bwMode="auto">
          <a:xfrm>
            <a:off x="9067800" y="1905000"/>
            <a:ext cx="152400" cy="1524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2" name="Oval 14"/>
          <p:cNvSpPr>
            <a:spLocks noChangeArrowheads="1"/>
          </p:cNvSpPr>
          <p:nvPr/>
        </p:nvSpPr>
        <p:spPr bwMode="auto">
          <a:xfrm>
            <a:off x="8686800" y="2057400"/>
            <a:ext cx="152400" cy="1524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3" name="Oval 15"/>
          <p:cNvSpPr>
            <a:spLocks noChangeArrowheads="1"/>
          </p:cNvSpPr>
          <p:nvPr/>
        </p:nvSpPr>
        <p:spPr bwMode="auto">
          <a:xfrm>
            <a:off x="8915400" y="2057400"/>
            <a:ext cx="152400" cy="1524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2209800" y="1447801"/>
            <a:ext cx="1143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/>
              <a:t>Ca</a:t>
            </a:r>
          </a:p>
        </p:txBody>
      </p:sp>
      <p:sp>
        <p:nvSpPr>
          <p:cNvPr id="104465" name="Oval 17"/>
          <p:cNvSpPr>
            <a:spLocks noChangeArrowheads="1"/>
          </p:cNvSpPr>
          <p:nvPr/>
        </p:nvSpPr>
        <p:spPr bwMode="auto">
          <a:xfrm>
            <a:off x="3048000" y="1752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6" name="Oval 18"/>
          <p:cNvSpPr>
            <a:spLocks noChangeArrowheads="1"/>
          </p:cNvSpPr>
          <p:nvPr/>
        </p:nvSpPr>
        <p:spPr bwMode="auto">
          <a:xfrm>
            <a:off x="3048000" y="1981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7" name="Text Box 29"/>
          <p:cNvSpPr txBox="1">
            <a:spLocks noChangeArrowheads="1"/>
          </p:cNvSpPr>
          <p:nvPr/>
        </p:nvSpPr>
        <p:spPr bwMode="auto">
          <a:xfrm>
            <a:off x="1524001" y="2438400"/>
            <a:ext cx="3647209" cy="163121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/>
              <a:t>Complete octets</a:t>
            </a:r>
          </a:p>
          <a:p>
            <a:pPr>
              <a:spcBef>
                <a:spcPct val="50000"/>
              </a:spcBef>
            </a:pPr>
            <a:r>
              <a:rPr lang="en-US" sz="4000" b="1" dirty="0"/>
              <a:t>(ns</a:t>
            </a:r>
            <a:r>
              <a:rPr lang="en-US" sz="4000" b="1" baseline="30000" dirty="0"/>
              <a:t>2</a:t>
            </a:r>
            <a:r>
              <a:rPr lang="en-US" sz="4000" b="1" dirty="0"/>
              <a:t> np</a:t>
            </a:r>
            <a:r>
              <a:rPr lang="en-US" sz="4000" b="1" baseline="30000" dirty="0"/>
              <a:t>6</a:t>
            </a:r>
            <a:r>
              <a:rPr lang="en-US" sz="4000" b="1" dirty="0"/>
              <a:t>)</a:t>
            </a:r>
          </a:p>
        </p:txBody>
      </p:sp>
      <p:sp>
        <p:nvSpPr>
          <p:cNvPr id="104486" name="Line 38"/>
          <p:cNvSpPr>
            <a:spLocks noChangeShapeType="1"/>
          </p:cNvSpPr>
          <p:nvPr/>
        </p:nvSpPr>
        <p:spPr bwMode="auto">
          <a:xfrm flipV="1">
            <a:off x="5029200" y="18288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488" name="Text Box 40"/>
          <p:cNvSpPr txBox="1">
            <a:spLocks noChangeArrowheads="1"/>
          </p:cNvSpPr>
          <p:nvPr/>
        </p:nvSpPr>
        <p:spPr bwMode="auto">
          <a:xfrm>
            <a:off x="6705600" y="1371601"/>
            <a:ext cx="91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O</a:t>
            </a:r>
          </a:p>
        </p:txBody>
      </p:sp>
      <p:sp>
        <p:nvSpPr>
          <p:cNvPr id="104489" name="Oval 41"/>
          <p:cNvSpPr>
            <a:spLocks noChangeArrowheads="1"/>
          </p:cNvSpPr>
          <p:nvPr/>
        </p:nvSpPr>
        <p:spPr bwMode="auto">
          <a:xfrm>
            <a:off x="6934200" y="1371600"/>
            <a:ext cx="152400" cy="1524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0" name="Oval 42"/>
          <p:cNvSpPr>
            <a:spLocks noChangeArrowheads="1"/>
          </p:cNvSpPr>
          <p:nvPr/>
        </p:nvSpPr>
        <p:spPr bwMode="auto">
          <a:xfrm>
            <a:off x="7162800" y="1371600"/>
            <a:ext cx="152400" cy="1524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1" name="Oval 43"/>
          <p:cNvSpPr>
            <a:spLocks noChangeArrowheads="1"/>
          </p:cNvSpPr>
          <p:nvPr/>
        </p:nvSpPr>
        <p:spPr bwMode="auto">
          <a:xfrm>
            <a:off x="6629400" y="1676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2" name="Oval 44"/>
          <p:cNvSpPr>
            <a:spLocks noChangeArrowheads="1"/>
          </p:cNvSpPr>
          <p:nvPr/>
        </p:nvSpPr>
        <p:spPr bwMode="auto">
          <a:xfrm>
            <a:off x="6629400" y="1905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3" name="Oval 45"/>
          <p:cNvSpPr>
            <a:spLocks noChangeArrowheads="1"/>
          </p:cNvSpPr>
          <p:nvPr/>
        </p:nvSpPr>
        <p:spPr bwMode="auto">
          <a:xfrm>
            <a:off x="6934200" y="2057400"/>
            <a:ext cx="152400" cy="1524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4" name="Oval 46"/>
          <p:cNvSpPr>
            <a:spLocks noChangeArrowheads="1"/>
          </p:cNvSpPr>
          <p:nvPr/>
        </p:nvSpPr>
        <p:spPr bwMode="auto">
          <a:xfrm>
            <a:off x="7162800" y="2057400"/>
            <a:ext cx="152400" cy="1524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5" name="Oval 47"/>
          <p:cNvSpPr>
            <a:spLocks noChangeArrowheads="1"/>
          </p:cNvSpPr>
          <p:nvPr/>
        </p:nvSpPr>
        <p:spPr bwMode="auto">
          <a:xfrm>
            <a:off x="7315200" y="1828800"/>
            <a:ext cx="152400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4496" name="Oval 48"/>
          <p:cNvSpPr>
            <a:spLocks noChangeArrowheads="1"/>
          </p:cNvSpPr>
          <p:nvPr/>
        </p:nvSpPr>
        <p:spPr bwMode="auto">
          <a:xfrm>
            <a:off x="7315200" y="1600200"/>
            <a:ext cx="152400" cy="152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4497" name="Text Box 49"/>
          <p:cNvSpPr txBox="1">
            <a:spLocks noChangeArrowheads="1"/>
          </p:cNvSpPr>
          <p:nvPr/>
        </p:nvSpPr>
        <p:spPr bwMode="auto">
          <a:xfrm>
            <a:off x="7467600" y="1066800"/>
            <a:ext cx="76200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CC"/>
                </a:solidFill>
              </a:rPr>
              <a:t>-2</a:t>
            </a:r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5410200" y="1371601"/>
            <a:ext cx="1143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/>
              <a:t>Ca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943600" y="990600"/>
            <a:ext cx="76200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/>
              <a:t>+2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752599" y="49530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Ca</a:t>
            </a:r>
            <a:r>
              <a:rPr lang="en-US" sz="5400" dirty="0"/>
              <a:t>= </a:t>
            </a:r>
            <a:r>
              <a:rPr lang="en-US" sz="5400" b="1" dirty="0">
                <a:solidFill>
                  <a:srgbClr val="002060"/>
                </a:solidFill>
              </a:rPr>
              <a:t>[</a:t>
            </a:r>
            <a:r>
              <a:rPr lang="en-US" sz="5400" b="1" dirty="0" err="1">
                <a:solidFill>
                  <a:srgbClr val="002060"/>
                </a:solidFill>
              </a:rPr>
              <a:t>Ar</a:t>
            </a:r>
            <a:r>
              <a:rPr lang="en-US" sz="5400" b="1" dirty="0">
                <a:solidFill>
                  <a:srgbClr val="002060"/>
                </a:solidFill>
              </a:rPr>
              <a:t>]</a:t>
            </a:r>
            <a:r>
              <a:rPr lang="en-US" sz="5400" dirty="0">
                <a:solidFill>
                  <a:srgbClr val="FF0000"/>
                </a:solidFill>
              </a:rPr>
              <a:t>4s</a:t>
            </a:r>
            <a:r>
              <a:rPr lang="en-US" sz="5400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943600" y="49530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O= </a:t>
            </a:r>
            <a:r>
              <a:rPr lang="en-US" sz="5400" b="1" dirty="0">
                <a:solidFill>
                  <a:srgbClr val="002060"/>
                </a:solidFill>
              </a:rPr>
              <a:t>[He]</a:t>
            </a:r>
            <a:r>
              <a:rPr lang="en-US" sz="5400" dirty="0">
                <a:solidFill>
                  <a:srgbClr val="0070C0"/>
                </a:solidFill>
              </a:rPr>
              <a:t>2s</a:t>
            </a:r>
            <a:r>
              <a:rPr lang="en-US" sz="5400" baseline="30000" dirty="0">
                <a:solidFill>
                  <a:srgbClr val="0070C0"/>
                </a:solidFill>
              </a:rPr>
              <a:t>2</a:t>
            </a:r>
            <a:r>
              <a:rPr lang="en-US" sz="5400" dirty="0">
                <a:solidFill>
                  <a:srgbClr val="0070C0"/>
                </a:solidFill>
              </a:rPr>
              <a:t>2p</a:t>
            </a:r>
            <a:r>
              <a:rPr lang="en-US" sz="5400" baseline="300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56" name="Text Box 19"/>
          <p:cNvSpPr txBox="1">
            <a:spLocks noChangeArrowheads="1"/>
          </p:cNvSpPr>
          <p:nvPr/>
        </p:nvSpPr>
        <p:spPr bwMode="auto">
          <a:xfrm>
            <a:off x="5486400" y="2396836"/>
            <a:ext cx="1143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700" dirty="0" err="1"/>
              <a:t>Ar</a:t>
            </a:r>
            <a:endParaRPr lang="en-US" sz="4700" dirty="0"/>
          </a:p>
        </p:txBody>
      </p:sp>
      <p:sp>
        <p:nvSpPr>
          <p:cNvPr id="57" name="Oval 20"/>
          <p:cNvSpPr>
            <a:spLocks noChangeArrowheads="1"/>
          </p:cNvSpPr>
          <p:nvPr/>
        </p:nvSpPr>
        <p:spPr bwMode="auto">
          <a:xfrm>
            <a:off x="6248400" y="2667000"/>
            <a:ext cx="152400" cy="1524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21"/>
          <p:cNvSpPr>
            <a:spLocks noChangeArrowheads="1"/>
          </p:cNvSpPr>
          <p:nvPr/>
        </p:nvSpPr>
        <p:spPr bwMode="auto">
          <a:xfrm>
            <a:off x="6248400" y="2930236"/>
            <a:ext cx="152400" cy="1524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22"/>
          <p:cNvSpPr>
            <a:spLocks noChangeArrowheads="1"/>
          </p:cNvSpPr>
          <p:nvPr/>
        </p:nvSpPr>
        <p:spPr bwMode="auto">
          <a:xfrm>
            <a:off x="5638800" y="2396836"/>
            <a:ext cx="152400" cy="1524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23"/>
          <p:cNvSpPr>
            <a:spLocks noChangeArrowheads="1"/>
          </p:cNvSpPr>
          <p:nvPr/>
        </p:nvSpPr>
        <p:spPr bwMode="auto">
          <a:xfrm>
            <a:off x="5867400" y="2396836"/>
            <a:ext cx="152400" cy="1524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24"/>
          <p:cNvSpPr>
            <a:spLocks noChangeArrowheads="1"/>
          </p:cNvSpPr>
          <p:nvPr/>
        </p:nvSpPr>
        <p:spPr bwMode="auto">
          <a:xfrm>
            <a:off x="5867400" y="3158836"/>
            <a:ext cx="152400" cy="1524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Oval 25"/>
          <p:cNvSpPr>
            <a:spLocks noChangeArrowheads="1"/>
          </p:cNvSpPr>
          <p:nvPr/>
        </p:nvSpPr>
        <p:spPr bwMode="auto">
          <a:xfrm>
            <a:off x="5638800" y="3158836"/>
            <a:ext cx="152400" cy="1524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26"/>
          <p:cNvSpPr>
            <a:spLocks noChangeArrowheads="1"/>
          </p:cNvSpPr>
          <p:nvPr/>
        </p:nvSpPr>
        <p:spPr bwMode="auto">
          <a:xfrm>
            <a:off x="5410200" y="2701636"/>
            <a:ext cx="152400" cy="1524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27"/>
          <p:cNvSpPr>
            <a:spLocks noChangeArrowheads="1"/>
          </p:cNvSpPr>
          <p:nvPr/>
        </p:nvSpPr>
        <p:spPr bwMode="auto">
          <a:xfrm>
            <a:off x="5410200" y="2930236"/>
            <a:ext cx="152400" cy="1524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6871855" y="2473036"/>
            <a:ext cx="11430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700"/>
              <a:t>Ne</a:t>
            </a:r>
          </a:p>
        </p:txBody>
      </p:sp>
      <p:sp>
        <p:nvSpPr>
          <p:cNvPr id="67" name="Oval 20"/>
          <p:cNvSpPr>
            <a:spLocks noChangeArrowheads="1"/>
          </p:cNvSpPr>
          <p:nvPr/>
        </p:nvSpPr>
        <p:spPr bwMode="auto">
          <a:xfrm>
            <a:off x="7620000" y="2743200"/>
            <a:ext cx="152400" cy="1524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Oval 21"/>
          <p:cNvSpPr>
            <a:spLocks noChangeArrowheads="1"/>
          </p:cNvSpPr>
          <p:nvPr/>
        </p:nvSpPr>
        <p:spPr bwMode="auto">
          <a:xfrm>
            <a:off x="7633855" y="3006436"/>
            <a:ext cx="152400" cy="1524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Oval 22"/>
          <p:cNvSpPr>
            <a:spLocks noChangeArrowheads="1"/>
          </p:cNvSpPr>
          <p:nvPr/>
        </p:nvSpPr>
        <p:spPr bwMode="auto">
          <a:xfrm>
            <a:off x="7024255" y="2473036"/>
            <a:ext cx="152400" cy="1524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Oval 23"/>
          <p:cNvSpPr>
            <a:spLocks noChangeArrowheads="1"/>
          </p:cNvSpPr>
          <p:nvPr/>
        </p:nvSpPr>
        <p:spPr bwMode="auto">
          <a:xfrm>
            <a:off x="7252855" y="2473036"/>
            <a:ext cx="152400" cy="1524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Oval 24"/>
          <p:cNvSpPr>
            <a:spLocks noChangeArrowheads="1"/>
          </p:cNvSpPr>
          <p:nvPr/>
        </p:nvSpPr>
        <p:spPr bwMode="auto">
          <a:xfrm>
            <a:off x="7252855" y="3235036"/>
            <a:ext cx="152400" cy="1524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25"/>
          <p:cNvSpPr>
            <a:spLocks noChangeArrowheads="1"/>
          </p:cNvSpPr>
          <p:nvPr/>
        </p:nvSpPr>
        <p:spPr bwMode="auto">
          <a:xfrm>
            <a:off x="7024255" y="3235036"/>
            <a:ext cx="152400" cy="1524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26"/>
          <p:cNvSpPr>
            <a:spLocks noChangeArrowheads="1"/>
          </p:cNvSpPr>
          <p:nvPr/>
        </p:nvSpPr>
        <p:spPr bwMode="auto">
          <a:xfrm>
            <a:off x="6795655" y="2777836"/>
            <a:ext cx="152400" cy="1524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Oval 27"/>
          <p:cNvSpPr>
            <a:spLocks noChangeArrowheads="1"/>
          </p:cNvSpPr>
          <p:nvPr/>
        </p:nvSpPr>
        <p:spPr bwMode="auto">
          <a:xfrm>
            <a:off x="6795655" y="3006436"/>
            <a:ext cx="152400" cy="15240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5015345" y="4696691"/>
            <a:ext cx="4461164" cy="568036"/>
          </a:xfrm>
          <a:custGeom>
            <a:avLst/>
            <a:gdLst>
              <a:gd name="connsiteX0" fmla="*/ 0 w 4461164"/>
              <a:gd name="connsiteY0" fmla="*/ 568036 h 568036"/>
              <a:gd name="connsiteX1" fmla="*/ 124691 w 4461164"/>
              <a:gd name="connsiteY1" fmla="*/ 471054 h 568036"/>
              <a:gd name="connsiteX2" fmla="*/ 180110 w 4461164"/>
              <a:gd name="connsiteY2" fmla="*/ 443345 h 568036"/>
              <a:gd name="connsiteX3" fmla="*/ 318655 w 4461164"/>
              <a:gd name="connsiteY3" fmla="*/ 346364 h 568036"/>
              <a:gd name="connsiteX4" fmla="*/ 360219 w 4461164"/>
              <a:gd name="connsiteY4" fmla="*/ 304800 h 568036"/>
              <a:gd name="connsiteX5" fmla="*/ 401782 w 4461164"/>
              <a:gd name="connsiteY5" fmla="*/ 277091 h 568036"/>
              <a:gd name="connsiteX6" fmla="*/ 484910 w 4461164"/>
              <a:gd name="connsiteY6" fmla="*/ 207818 h 568036"/>
              <a:gd name="connsiteX7" fmla="*/ 540328 w 4461164"/>
              <a:gd name="connsiteY7" fmla="*/ 193964 h 568036"/>
              <a:gd name="connsiteX8" fmla="*/ 762000 w 4461164"/>
              <a:gd name="connsiteY8" fmla="*/ 152400 h 568036"/>
              <a:gd name="connsiteX9" fmla="*/ 817419 w 4461164"/>
              <a:gd name="connsiteY9" fmla="*/ 138545 h 568036"/>
              <a:gd name="connsiteX10" fmla="*/ 900546 w 4461164"/>
              <a:gd name="connsiteY10" fmla="*/ 110836 h 568036"/>
              <a:gd name="connsiteX11" fmla="*/ 1025237 w 4461164"/>
              <a:gd name="connsiteY11" fmla="*/ 83127 h 568036"/>
              <a:gd name="connsiteX12" fmla="*/ 1094510 w 4461164"/>
              <a:gd name="connsiteY12" fmla="*/ 69273 h 568036"/>
              <a:gd name="connsiteX13" fmla="*/ 1136073 w 4461164"/>
              <a:gd name="connsiteY13" fmla="*/ 55418 h 568036"/>
              <a:gd name="connsiteX14" fmla="*/ 1233055 w 4461164"/>
              <a:gd name="connsiteY14" fmla="*/ 27709 h 568036"/>
              <a:gd name="connsiteX15" fmla="*/ 1274619 w 4461164"/>
              <a:gd name="connsiteY15" fmla="*/ 13854 h 568036"/>
              <a:gd name="connsiteX16" fmla="*/ 1801091 w 4461164"/>
              <a:gd name="connsiteY16" fmla="*/ 0 h 568036"/>
              <a:gd name="connsiteX17" fmla="*/ 2272146 w 4461164"/>
              <a:gd name="connsiteY17" fmla="*/ 13854 h 568036"/>
              <a:gd name="connsiteX18" fmla="*/ 2410691 w 4461164"/>
              <a:gd name="connsiteY18" fmla="*/ 27709 h 568036"/>
              <a:gd name="connsiteX19" fmla="*/ 2867891 w 4461164"/>
              <a:gd name="connsiteY19" fmla="*/ 41564 h 568036"/>
              <a:gd name="connsiteX20" fmla="*/ 3034146 w 4461164"/>
              <a:gd name="connsiteY20" fmla="*/ 69273 h 568036"/>
              <a:gd name="connsiteX21" fmla="*/ 3089564 w 4461164"/>
              <a:gd name="connsiteY21" fmla="*/ 83127 h 568036"/>
              <a:gd name="connsiteX22" fmla="*/ 3131128 w 4461164"/>
              <a:gd name="connsiteY22" fmla="*/ 96982 h 568036"/>
              <a:gd name="connsiteX23" fmla="*/ 3325091 w 4461164"/>
              <a:gd name="connsiteY23" fmla="*/ 110836 h 568036"/>
              <a:gd name="connsiteX24" fmla="*/ 3491346 w 4461164"/>
              <a:gd name="connsiteY24" fmla="*/ 138545 h 568036"/>
              <a:gd name="connsiteX25" fmla="*/ 3560619 w 4461164"/>
              <a:gd name="connsiteY25" fmla="*/ 152400 h 568036"/>
              <a:gd name="connsiteX26" fmla="*/ 3851564 w 4461164"/>
              <a:gd name="connsiteY26" fmla="*/ 166254 h 568036"/>
              <a:gd name="connsiteX27" fmla="*/ 3990110 w 4461164"/>
              <a:gd name="connsiteY27" fmla="*/ 193964 h 568036"/>
              <a:gd name="connsiteX28" fmla="*/ 4045528 w 4461164"/>
              <a:gd name="connsiteY28" fmla="*/ 207818 h 568036"/>
              <a:gd name="connsiteX29" fmla="*/ 4114800 w 4461164"/>
              <a:gd name="connsiteY29" fmla="*/ 221673 h 568036"/>
              <a:gd name="connsiteX30" fmla="*/ 4197928 w 4461164"/>
              <a:gd name="connsiteY30" fmla="*/ 249382 h 568036"/>
              <a:gd name="connsiteX31" fmla="*/ 4281055 w 4461164"/>
              <a:gd name="connsiteY31" fmla="*/ 290945 h 568036"/>
              <a:gd name="connsiteX32" fmla="*/ 4322619 w 4461164"/>
              <a:gd name="connsiteY32" fmla="*/ 318654 h 568036"/>
              <a:gd name="connsiteX33" fmla="*/ 4405746 w 4461164"/>
              <a:gd name="connsiteY33" fmla="*/ 346364 h 568036"/>
              <a:gd name="connsiteX34" fmla="*/ 4461164 w 4461164"/>
              <a:gd name="connsiteY34" fmla="*/ 374073 h 56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461164" h="568036">
                <a:moveTo>
                  <a:pt x="0" y="568036"/>
                </a:moveTo>
                <a:cubicBezTo>
                  <a:pt x="41564" y="535709"/>
                  <a:pt x="77594" y="494602"/>
                  <a:pt x="124691" y="471054"/>
                </a:cubicBezTo>
                <a:cubicBezTo>
                  <a:pt x="143164" y="461818"/>
                  <a:pt x="162400" y="453971"/>
                  <a:pt x="180110" y="443345"/>
                </a:cubicBezTo>
                <a:cubicBezTo>
                  <a:pt x="206601" y="427450"/>
                  <a:pt x="289186" y="371623"/>
                  <a:pt x="318655" y="346364"/>
                </a:cubicBezTo>
                <a:cubicBezTo>
                  <a:pt x="333531" y="333613"/>
                  <a:pt x="345167" y="317343"/>
                  <a:pt x="360219" y="304800"/>
                </a:cubicBezTo>
                <a:cubicBezTo>
                  <a:pt x="373011" y="294140"/>
                  <a:pt x="388990" y="287751"/>
                  <a:pt x="401782" y="277091"/>
                </a:cubicBezTo>
                <a:cubicBezTo>
                  <a:pt x="437029" y="247718"/>
                  <a:pt x="442418" y="226029"/>
                  <a:pt x="484910" y="207818"/>
                </a:cubicBezTo>
                <a:cubicBezTo>
                  <a:pt x="502412" y="200317"/>
                  <a:pt x="522090" y="199435"/>
                  <a:pt x="540328" y="193964"/>
                </a:cubicBezTo>
                <a:cubicBezTo>
                  <a:pt x="688683" y="149457"/>
                  <a:pt x="560709" y="172528"/>
                  <a:pt x="762000" y="152400"/>
                </a:cubicBezTo>
                <a:cubicBezTo>
                  <a:pt x="780473" y="147782"/>
                  <a:pt x="799181" y="144017"/>
                  <a:pt x="817419" y="138545"/>
                </a:cubicBezTo>
                <a:cubicBezTo>
                  <a:pt x="845395" y="130152"/>
                  <a:pt x="871905" y="116564"/>
                  <a:pt x="900546" y="110836"/>
                </a:cubicBezTo>
                <a:cubicBezTo>
                  <a:pt x="1109476" y="69052"/>
                  <a:pt x="849144" y="122259"/>
                  <a:pt x="1025237" y="83127"/>
                </a:cubicBezTo>
                <a:cubicBezTo>
                  <a:pt x="1048225" y="78019"/>
                  <a:pt x="1071665" y="74984"/>
                  <a:pt x="1094510" y="69273"/>
                </a:cubicBezTo>
                <a:cubicBezTo>
                  <a:pt x="1108678" y="65731"/>
                  <a:pt x="1122085" y="59614"/>
                  <a:pt x="1136073" y="55418"/>
                </a:cubicBezTo>
                <a:cubicBezTo>
                  <a:pt x="1168276" y="45757"/>
                  <a:pt x="1200852" y="37370"/>
                  <a:pt x="1233055" y="27709"/>
                </a:cubicBezTo>
                <a:cubicBezTo>
                  <a:pt x="1247043" y="23513"/>
                  <a:pt x="1260032" y="14566"/>
                  <a:pt x="1274619" y="13854"/>
                </a:cubicBezTo>
                <a:cubicBezTo>
                  <a:pt x="1449962" y="5301"/>
                  <a:pt x="1625600" y="4618"/>
                  <a:pt x="1801091" y="0"/>
                </a:cubicBezTo>
                <a:lnTo>
                  <a:pt x="2272146" y="13854"/>
                </a:lnTo>
                <a:cubicBezTo>
                  <a:pt x="2318510" y="15961"/>
                  <a:pt x="2364329" y="25553"/>
                  <a:pt x="2410691" y="27709"/>
                </a:cubicBezTo>
                <a:cubicBezTo>
                  <a:pt x="2562996" y="34793"/>
                  <a:pt x="2715491" y="36946"/>
                  <a:pt x="2867891" y="41564"/>
                </a:cubicBezTo>
                <a:cubicBezTo>
                  <a:pt x="2923309" y="50800"/>
                  <a:pt x="2979641" y="55647"/>
                  <a:pt x="3034146" y="69273"/>
                </a:cubicBezTo>
                <a:cubicBezTo>
                  <a:pt x="3052619" y="73891"/>
                  <a:pt x="3071255" y="77896"/>
                  <a:pt x="3089564" y="83127"/>
                </a:cubicBezTo>
                <a:cubicBezTo>
                  <a:pt x="3103606" y="87139"/>
                  <a:pt x="3116624" y="95276"/>
                  <a:pt x="3131128" y="96982"/>
                </a:cubicBezTo>
                <a:cubicBezTo>
                  <a:pt x="3195503" y="104556"/>
                  <a:pt x="3260437" y="106218"/>
                  <a:pt x="3325091" y="110836"/>
                </a:cubicBezTo>
                <a:cubicBezTo>
                  <a:pt x="3436537" y="138698"/>
                  <a:pt x="3322693" y="112598"/>
                  <a:pt x="3491346" y="138545"/>
                </a:cubicBezTo>
                <a:cubicBezTo>
                  <a:pt x="3514620" y="142126"/>
                  <a:pt x="3537140" y="150594"/>
                  <a:pt x="3560619" y="152400"/>
                </a:cubicBezTo>
                <a:cubicBezTo>
                  <a:pt x="3657425" y="159847"/>
                  <a:pt x="3754582" y="161636"/>
                  <a:pt x="3851564" y="166254"/>
                </a:cubicBezTo>
                <a:cubicBezTo>
                  <a:pt x="3897746" y="175491"/>
                  <a:pt x="3944419" y="182542"/>
                  <a:pt x="3990110" y="193964"/>
                </a:cubicBezTo>
                <a:cubicBezTo>
                  <a:pt x="4008583" y="198582"/>
                  <a:pt x="4026940" y="203687"/>
                  <a:pt x="4045528" y="207818"/>
                </a:cubicBezTo>
                <a:cubicBezTo>
                  <a:pt x="4068515" y="212926"/>
                  <a:pt x="4092082" y="215477"/>
                  <a:pt x="4114800" y="221673"/>
                </a:cubicBezTo>
                <a:cubicBezTo>
                  <a:pt x="4142979" y="229358"/>
                  <a:pt x="4173625" y="233180"/>
                  <a:pt x="4197928" y="249382"/>
                </a:cubicBezTo>
                <a:cubicBezTo>
                  <a:pt x="4251642" y="285192"/>
                  <a:pt x="4223694" y="271826"/>
                  <a:pt x="4281055" y="290945"/>
                </a:cubicBezTo>
                <a:cubicBezTo>
                  <a:pt x="4294910" y="300181"/>
                  <a:pt x="4307403" y="311891"/>
                  <a:pt x="4322619" y="318654"/>
                </a:cubicBezTo>
                <a:cubicBezTo>
                  <a:pt x="4349310" y="330517"/>
                  <a:pt x="4378037" y="337128"/>
                  <a:pt x="4405746" y="346364"/>
                </a:cubicBezTo>
                <a:cubicBezTo>
                  <a:pt x="4453507" y="362285"/>
                  <a:pt x="4436983" y="349890"/>
                  <a:pt x="4461164" y="374073"/>
                </a:cubicBezTo>
              </a:path>
            </a:pathLst>
          </a:custGeom>
          <a:noFill/>
          <a:ln w="44450">
            <a:solidFill>
              <a:srgbClr val="FF0000"/>
            </a:solidFill>
            <a:prstDash val="lg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3200400" y="1524001"/>
            <a:ext cx="991312" cy="564023"/>
          </a:xfrm>
          <a:custGeom>
            <a:avLst/>
            <a:gdLst>
              <a:gd name="connsiteX0" fmla="*/ 0 w 991312"/>
              <a:gd name="connsiteY0" fmla="*/ 313346 h 564023"/>
              <a:gd name="connsiteX1" fmla="*/ 256374 w 991312"/>
              <a:gd name="connsiteY1" fmla="*/ 48427 h 564023"/>
              <a:gd name="connsiteX2" fmla="*/ 538385 w 991312"/>
              <a:gd name="connsiteY2" fmla="*/ 22789 h 564023"/>
              <a:gd name="connsiteX3" fmla="*/ 692210 w 991312"/>
              <a:gd name="connsiteY3" fmla="*/ 185159 h 564023"/>
              <a:gd name="connsiteX4" fmla="*/ 743484 w 991312"/>
              <a:gd name="connsiteY4" fmla="*/ 347530 h 564023"/>
              <a:gd name="connsiteX5" fmla="*/ 769122 w 991312"/>
              <a:gd name="connsiteY5" fmla="*/ 398804 h 564023"/>
              <a:gd name="connsiteX6" fmla="*/ 914400 w 991312"/>
              <a:gd name="connsiteY6" fmla="*/ 544083 h 564023"/>
              <a:gd name="connsiteX7" fmla="*/ 991312 w 991312"/>
              <a:gd name="connsiteY7" fmla="*/ 518445 h 56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1312" h="564023">
                <a:moveTo>
                  <a:pt x="0" y="313346"/>
                </a:moveTo>
                <a:cubicBezTo>
                  <a:pt x="83321" y="205099"/>
                  <a:pt x="166643" y="96853"/>
                  <a:pt x="256374" y="48427"/>
                </a:cubicBezTo>
                <a:cubicBezTo>
                  <a:pt x="346105" y="1"/>
                  <a:pt x="465746" y="0"/>
                  <a:pt x="538385" y="22789"/>
                </a:cubicBezTo>
                <a:cubicBezTo>
                  <a:pt x="611024" y="45578"/>
                  <a:pt x="658027" y="131036"/>
                  <a:pt x="692210" y="185159"/>
                </a:cubicBezTo>
                <a:cubicBezTo>
                  <a:pt x="726393" y="239282"/>
                  <a:pt x="730665" y="311923"/>
                  <a:pt x="743484" y="347530"/>
                </a:cubicBezTo>
                <a:cubicBezTo>
                  <a:pt x="756303" y="383137"/>
                  <a:pt x="740636" y="366045"/>
                  <a:pt x="769122" y="398804"/>
                </a:cubicBezTo>
                <a:cubicBezTo>
                  <a:pt x="797608" y="431563"/>
                  <a:pt x="877369" y="524143"/>
                  <a:pt x="914400" y="544083"/>
                </a:cubicBezTo>
                <a:cubicBezTo>
                  <a:pt x="951431" y="564023"/>
                  <a:pt x="971371" y="541234"/>
                  <a:pt x="991312" y="518445"/>
                </a:cubicBezTo>
              </a:path>
            </a:pathLst>
          </a:cu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2514600" y="449580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[CORE]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962400" y="4495801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VALENCE</a:t>
            </a:r>
            <a:r>
              <a:rPr lang="en-US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35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56 -0.00647 -0.00989 -0.00948 -0.01493 -0.0111 C -0.02517 -0.01434 -0.03611 -0.02012 -0.0467 -0.02105 C -0.05416 -0.02174 -0.06163 -0.02197 -0.06909 -0.02243 C -0.07239 -0.02359 -0.07604 -0.02359 -0.07934 -0.02475 C -0.09236 -0.02937 -0.10434 -0.03932 -0.11771 -0.04348 C -0.12361 -0.0488 -0.12708 -0.04857 -0.13455 -0.04973 C -0.15729 -0.05343 -0.17587 -0.05505 -0.2 -0.05598 C -0.24062 -0.0606 -0.271 -0.05783 -0.31771 -0.05713 C -0.32517 -0.05482 -0.33246 -0.05413 -0.3401 -0.05343 C -0.35278 -0.04973 -0.34566 -0.05112 -0.36163 -0.04973 C -0.37968 -0.04395 -0.39722 -0.03724 -0.41493 -0.02984 C -0.42135 -0.02382 -0.42951 -0.02128 -0.43646 -0.01619 C -0.44184 -0.01226 -0.44913 -0.00416 -0.45312 0.00255 C -0.45486 0.00532 -0.4559 0.00879 -0.45781 0.01134 C -0.46302 0.01828 -0.46146 0.01504 -0.46354 0.02013 " pathEditMode="relative" ptsTypes="fffffffffffffffA">
                                      <p:cBhvr>
                                        <p:cTn id="59" dur="2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56 -0.00647 -0.00989 -0.00948 -0.01493 -0.0111 C -0.02517 -0.01434 -0.03611 -0.02012 -0.0467 -0.02105 C -0.05416 -0.02174 -0.06163 -0.02197 -0.06909 -0.02243 C -0.07239 -0.02359 -0.07604 -0.02359 -0.07934 -0.02475 C -0.09236 -0.02937 -0.10434 -0.03932 -0.11771 -0.04348 C -0.12361 -0.0488 -0.12708 -0.04857 -0.13455 -0.04973 C -0.15729 -0.05343 -0.17587 -0.05505 -0.2 -0.05598 C -0.24062 -0.0606 -0.271 -0.05783 -0.31771 -0.05713 C -0.32517 -0.05482 -0.33246 -0.05413 -0.3401 -0.05343 C -0.35278 -0.04973 -0.34566 -0.05112 -0.36163 -0.04973 C -0.37968 -0.04395 -0.39722 -0.03724 -0.41493 -0.02984 C -0.42135 -0.02382 -0.42951 -0.02128 -0.43646 -0.01619 C -0.44184 -0.01226 -0.44913 -0.00416 -0.45312 0.00255 C -0.45486 0.00532 -0.4559 0.00879 -0.45781 0.01134 C -0.46302 0.01828 -0.46146 0.01504 -0.46354 0.02013 " pathEditMode="relative" ptsTypes="fffffffffffffffA">
                                      <p:cBhvr>
                                        <p:cTn id="61" dur="2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56 -0.00647 -0.00989 -0.00948 -0.01493 -0.0111 C -0.02517 -0.01434 -0.03611 -0.02012 -0.0467 -0.02105 C -0.05416 -0.02174 -0.06163 -0.02197 -0.06909 -0.02243 C -0.07239 -0.02359 -0.07604 -0.02359 -0.07934 -0.02475 C -0.09236 -0.02937 -0.10434 -0.03932 -0.11771 -0.04348 C -0.12361 -0.0488 -0.12708 -0.04857 -0.13455 -0.04973 C -0.15729 -0.05343 -0.17587 -0.05505 -0.2 -0.05598 C -0.24062 -0.0606 -0.271 -0.05783 -0.31771 -0.05713 C -0.32517 -0.05482 -0.33246 -0.05413 -0.3401 -0.05343 C -0.35278 -0.04973 -0.34566 -0.05112 -0.36163 -0.04973 C -0.37968 -0.04395 -0.39722 -0.03724 -0.41493 -0.02984 C -0.42135 -0.02382 -0.42951 -0.02128 -0.43646 -0.01619 C -0.44184 -0.01226 -0.44913 -0.00416 -0.45312 0.00255 C -0.45486 0.00532 -0.4559 0.00879 -0.45781 0.01134 C -0.46302 0.01828 -0.46146 0.01504 -0.46354 0.02013 " pathEditMode="relative" ptsTypes="fffffffffffffffA">
                                      <p:cBhvr>
                                        <p:cTn id="63" dur="2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56 -0.00647 -0.00989 -0.00948 -0.01493 -0.0111 C -0.02517 -0.01434 -0.03611 -0.02012 -0.0467 -0.02105 C -0.05416 -0.02174 -0.06163 -0.02197 -0.06909 -0.02243 C -0.07239 -0.02359 -0.07604 -0.02359 -0.07934 -0.02475 C -0.09236 -0.02937 -0.10434 -0.03932 -0.11771 -0.04348 C -0.12361 -0.0488 -0.12708 -0.04857 -0.13455 -0.04973 C -0.15729 -0.05343 -0.17587 -0.05505 -0.2 -0.05598 C -0.24062 -0.0606 -0.271 -0.05783 -0.31771 -0.05713 C -0.32517 -0.05482 -0.33246 -0.05413 -0.3401 -0.05343 C -0.35278 -0.04973 -0.34566 -0.05112 -0.36163 -0.04973 C -0.37968 -0.04395 -0.39722 -0.03724 -0.41493 -0.02984 C -0.42135 -0.02382 -0.42951 -0.02128 -0.43646 -0.01619 C -0.44184 -0.01226 -0.44913 -0.00416 -0.45312 0.00255 C -0.45486 0.00532 -0.4559 0.00879 -0.45781 0.01134 C -0.46302 0.01828 -0.46146 0.01504 -0.46354 0.02013 " pathEditMode="relative" ptsTypes="fffffffffffffffA">
                                      <p:cBhvr>
                                        <p:cTn id="65" dur="2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56 -0.00647 -0.00989 -0.00948 -0.01493 -0.0111 C -0.02517 -0.01434 -0.03611 -0.02012 -0.0467 -0.02105 C -0.05416 -0.02174 -0.06163 -0.02197 -0.06909 -0.02243 C -0.07239 -0.02359 -0.07604 -0.02359 -0.07934 -0.02475 C -0.09236 -0.02937 -0.10434 -0.03932 -0.11771 -0.04348 C -0.12361 -0.0488 -0.12708 -0.04857 -0.13455 -0.04973 C -0.15729 -0.05343 -0.17587 -0.05505 -0.2 -0.05598 C -0.24062 -0.0606 -0.271 -0.05783 -0.31771 -0.05713 C -0.32517 -0.05482 -0.33246 -0.05413 -0.3401 -0.05343 C -0.35278 -0.04973 -0.34566 -0.05112 -0.36163 -0.04973 C -0.37968 -0.04395 -0.39722 -0.03724 -0.41493 -0.02984 C -0.42135 -0.02382 -0.42951 -0.02128 -0.43646 -0.01619 C -0.44184 -0.01226 -0.44913 -0.00416 -0.45312 0.00255 C -0.45486 0.00532 -0.4559 0.00879 -0.45781 0.01134 C -0.46302 0.01828 -0.46146 0.01504 -0.46354 0.02013 " pathEditMode="relative" ptsTypes="fffffffffffffffA">
                                      <p:cBhvr>
                                        <p:cTn id="67" dur="20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56 -0.00647 -0.00989 -0.00948 -0.01493 -0.0111 C -0.02517 -0.01434 -0.03611 -0.02012 -0.0467 -0.02105 C -0.05416 -0.02174 -0.06163 -0.02197 -0.06909 -0.02243 C -0.07239 -0.02359 -0.07604 -0.02359 -0.07934 -0.02475 C -0.09236 -0.02937 -0.10434 -0.03932 -0.11771 -0.04348 C -0.12361 -0.0488 -0.12708 -0.04857 -0.13455 -0.04973 C -0.15729 -0.05343 -0.17587 -0.05505 -0.2 -0.05598 C -0.24062 -0.0606 -0.271 -0.05783 -0.31771 -0.05713 C -0.32517 -0.05482 -0.33246 -0.05413 -0.3401 -0.05343 C -0.35278 -0.04973 -0.34566 -0.05112 -0.36163 -0.04973 C -0.37968 -0.04395 -0.39722 -0.03724 -0.41493 -0.02984 C -0.42135 -0.02382 -0.42951 -0.02128 -0.43646 -0.01619 C -0.44184 -0.01226 -0.44913 -0.00416 -0.45312 0.00255 C -0.45486 0.00532 -0.4559 0.00879 -0.45781 0.01134 C -0.46302 0.01828 -0.46146 0.01504 -0.46354 0.02013 " pathEditMode="relative" ptsTypes="fffffffffffffffA">
                                      <p:cBhvr>
                                        <p:cTn id="69" dur="20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56 -0.00647 -0.00989 -0.00948 -0.01493 -0.0111 C -0.02517 -0.01434 -0.03611 -0.02012 -0.0467 -0.02105 C -0.05416 -0.02174 -0.06163 -0.02197 -0.06909 -0.02243 C -0.07239 -0.02359 -0.07604 -0.02359 -0.07934 -0.02475 C -0.09236 -0.02937 -0.10434 -0.03932 -0.11771 -0.04348 C -0.12361 -0.0488 -0.12708 -0.04857 -0.13455 -0.04973 C -0.15729 -0.05343 -0.17587 -0.05505 -0.2 -0.05598 C -0.24062 -0.0606 -0.271 -0.05783 -0.31771 -0.05713 C -0.32517 -0.05482 -0.33246 -0.05413 -0.3401 -0.05343 C -0.35278 -0.04973 -0.34566 -0.05112 -0.36163 -0.04973 C -0.37968 -0.04395 -0.39722 -0.03724 -0.41493 -0.02984 C -0.42135 -0.02382 -0.42951 -0.02128 -0.43646 -0.01619 C -0.44184 -0.01226 -0.44913 -0.00416 -0.45312 0.00255 C -0.45486 0.00532 -0.4559 0.00879 -0.45781 0.01134 C -0.46302 0.01828 -0.46146 0.01504 -0.46354 0.02013 " pathEditMode="relative" ptsTypes="fffffffffffffffA">
                                      <p:cBhvr>
                                        <p:cTn id="71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0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0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0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0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0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0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0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0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0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04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104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/>
      <p:bldP spid="104453" grpId="1"/>
      <p:bldP spid="104458" grpId="0" animBg="1"/>
      <p:bldP spid="104458" grpId="1" animBg="1"/>
      <p:bldP spid="104459" grpId="0" animBg="1"/>
      <p:bldP spid="104459" grpId="1" animBg="1"/>
      <p:bldP spid="104460" grpId="0" animBg="1"/>
      <p:bldP spid="104460" grpId="1" animBg="1"/>
      <p:bldP spid="104461" grpId="0" animBg="1"/>
      <p:bldP spid="104461" grpId="1" animBg="1"/>
      <p:bldP spid="104462" grpId="0" animBg="1"/>
      <p:bldP spid="104462" grpId="1" animBg="1"/>
      <p:bldP spid="104463" grpId="0" animBg="1"/>
      <p:bldP spid="104463" grpId="1" animBg="1"/>
      <p:bldP spid="104464" grpId="0"/>
      <p:bldP spid="104465" grpId="0" animBg="1"/>
      <p:bldP spid="104466" grpId="0" animBg="1"/>
      <p:bldP spid="104477" grpId="0" animBg="1"/>
      <p:bldP spid="104486" grpId="0" animBg="1"/>
      <p:bldP spid="104488" grpId="0"/>
      <p:bldP spid="104489" grpId="0" animBg="1"/>
      <p:bldP spid="104490" grpId="0" animBg="1"/>
      <p:bldP spid="104491" grpId="0" animBg="1"/>
      <p:bldP spid="104492" grpId="0" animBg="1"/>
      <p:bldP spid="104493" grpId="0" animBg="1"/>
      <p:bldP spid="104494" grpId="0" animBg="1"/>
      <p:bldP spid="104495" grpId="0" animBg="1"/>
      <p:bldP spid="104496" grpId="0" animBg="1"/>
      <p:bldP spid="104497" grpId="0" animBg="1"/>
      <p:bldP spid="51" grpId="0"/>
      <p:bldP spid="52" grpId="0" animBg="1"/>
      <p:bldP spid="56" grpId="0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2" grpId="0" animBg="1"/>
      <p:bldP spid="59" grpId="0" animBg="1"/>
      <p:bldP spid="75" grpId="0"/>
      <p:bldP spid="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1216" y="347730"/>
            <a:ext cx="102773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naturally occurring stable charges of elements in ionic compounds reflects the elements desire to have just a core (inert gas) set of electrons around it.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9924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077" y="0"/>
            <a:ext cx="115201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If you know the charges of elements…</a:t>
            </a:r>
          </a:p>
          <a:p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4000" b="1" dirty="0" smtClean="0">
                <a:solidFill>
                  <a:srgbClr val="FF0000"/>
                </a:solidFill>
              </a:rPr>
              <a:t> you can figure out the correct formula for the compounds formed from them since the charges must add to zero in a neutral compound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870" y="3039044"/>
            <a:ext cx="4310130" cy="403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6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04F714E9C79C4163AF902623B23E1F9C"/>
  <p:tag name="TPVERSION" val="5"/>
  <p:tag name="TPFULLVERSION" val="5.0.0.2212"/>
  <p:tag name="PPTVERSION" val="15"/>
  <p:tag name="TPOS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False"/>
  <p:tag name="TYPE" val="MultiChoiceSlide"/>
  <p:tag name="TPQUESTIONXML" val="﻿&lt;?xml version=&quot;1.0&quot; encoding=&quot;utf-8&quot;?&gt;&#10;&lt;questionlist&gt;&#10;    &lt;properties&gt;&#10;        &lt;guid&gt;B969C0C7A52542FCBB9A9CF848657A07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18C149057554C8DAE69759A3B1E084A&lt;/guid&gt;&#10;            &lt;repollguid&gt;96FC1D1B9A8C4DEBA4CC65F43C9F12E7&lt;/repollguid&gt;&#10;            &lt;sourceid&gt;99DB1ADA2CAD4387898AA42FA999DE19&lt;/sourceid&gt;&#10;            &lt;questiontext&gt;What is the correct formula for Ba + Sb 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E2E70F2450014B77ABE55D3A32E5173C&lt;/guid&gt;&#10;                    &lt;answertext&gt;BaSb&lt;/answertext&gt;&#10;                    &lt;valuetype&gt;-1&lt;/valuetype&gt;&#10;                &lt;/answer&gt;&#10;                &lt;answer&gt;&#10;                    &lt;guid&gt;4E2D3793F88B4D888E596AC9CAD7167D&lt;/guid&gt;&#10;                    &lt;answertext&gt;Ba2Sb&lt;/answertext&gt;&#10;                    &lt;valuetype&gt;-1&lt;/valuetype&gt;&#10;                &lt;/answer&gt;&#10;                &lt;answer&gt;&#10;                    &lt;guid&gt;4D15D151F6344B8B910E112F5EFFBD1B&lt;/guid&gt;&#10;                    &lt;answertext&gt;Ba2Sb3&lt;/answertext&gt;&#10;                    &lt;valuetype&gt;-1&lt;/valuetype&gt;&#10;                &lt;/answer&gt;&#10;                &lt;answer&gt;&#10;                    &lt;guid&gt;56B26E33058A4E0A957131F9556A5ADF&lt;/guid&gt;&#10;                    &lt;answertext&gt;Ba3Sb2&lt;/answertext&gt;&#10;                    &lt;valuetype&gt;1&lt;/valuetype&gt;&#10;                &lt;/answer&gt;&#10;            &lt;/answers&gt;&#10;        &lt;/multichoice&gt;&#10;    &lt;/questions&gt;&#10;&lt;/questionlist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690</Words>
  <Application>Microsoft Office PowerPoint</Application>
  <PresentationFormat>Widescreen</PresentationFormat>
  <Paragraphs>145</Paragraphs>
  <Slides>20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Wingdings</vt:lpstr>
      <vt:lpstr>Office Theme</vt:lpstr>
      <vt:lpstr>Bitmap Image</vt:lpstr>
      <vt:lpstr>Chart</vt:lpstr>
      <vt:lpstr>PowerPoint Presentation</vt:lpstr>
      <vt:lpstr>PowerPoint Presentation</vt:lpstr>
      <vt:lpstr>What’s so curious ??</vt:lpstr>
      <vt:lpstr>PowerPoint Presentation</vt:lpstr>
      <vt:lpstr>PowerPoint Presentation</vt:lpstr>
      <vt:lpstr>PowerPoint Presentation</vt:lpstr>
      <vt:lpstr>Lewis dot pix for atoms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correct formula for Ba + Sb ?</vt:lpstr>
      <vt:lpstr>PowerPoint Presentation</vt:lpstr>
      <vt:lpstr>PowerPoint Presentation</vt:lpstr>
      <vt:lpstr>Legacies of the American  chemist: Gilbert Newton Lewis</vt:lpstr>
      <vt:lpstr>PowerPoint Presentation</vt:lpstr>
      <vt:lpstr>PowerPoint Presentation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Fong, Jerry</dc:creator>
  <cp:lastModifiedBy>Fong, Jerry</cp:lastModifiedBy>
  <cp:revision>52</cp:revision>
  <dcterms:created xsi:type="dcterms:W3CDTF">2014-11-10T19:12:44Z</dcterms:created>
  <dcterms:modified xsi:type="dcterms:W3CDTF">2014-11-24T21:23:49Z</dcterms:modified>
</cp:coreProperties>
</file>