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25" r:id="rId2"/>
    <p:sldId id="329" r:id="rId3"/>
    <p:sldId id="331" r:id="rId4"/>
    <p:sldId id="330" r:id="rId5"/>
    <p:sldId id="332" r:id="rId6"/>
    <p:sldId id="333" r:id="rId7"/>
    <p:sldId id="334" r:id="rId8"/>
    <p:sldId id="339" r:id="rId9"/>
    <p:sldId id="336" r:id="rId10"/>
    <p:sldId id="337" r:id="rId11"/>
    <p:sldId id="338" r:id="rId12"/>
    <p:sldId id="335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886FC-1796-4641-A4FD-445DC44441BF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8C2FF-AE74-42DB-A751-FB2A5E69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2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DB8F4-40B9-44E6-A2BB-D524CD1C5E6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048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D613-A9F9-4689-8EB0-D62D77EFE17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0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71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39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37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67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2B5E-A8B2-4E53-91C5-BF42782354E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12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485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00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88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93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12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1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5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13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2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8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0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3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67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98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5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48C29-F4F3-4956-8513-3454AD91AD23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4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g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m/url?sa=i&amp;rct=j&amp;q=&amp;esrc=s&amp;frm=1&amp;source=images&amp;cd=&amp;cad=rja&amp;docid=uq9A1n5VC1iOdM&amp;tbnid=-g0kdMnq6Xf_5M:&amp;ved=0CAUQjRw&amp;url=http://prisonphotography.org/2008/10/27/california-propositions-6-and-9/&amp;ei=SE5fUs2KNsaF2gX74YCwAg&amp;bvm=bv.54176721,d.b2I&amp;psig=AFQjCNHih2yWdAbvJOwFFHpHiBMiy_cuUA&amp;ust=1382064012930300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/url?sa=i&amp;rct=j&amp;q=&amp;esrc=s&amp;frm=1&amp;source=images&amp;cd=&amp;cad=rja&amp;docid=zbsQML0-xqanEM&amp;tbnid=dJLhHvMFbaQKLM:&amp;ved=0CAUQjRw&amp;url=http://www.kentchemistry.com/links/bonding/Electronegativity.htm&amp;ei=ZWFfUrGLKoXB2QXoloGQCQ&amp;bvm=bv.54176721,d.aWM&amp;psig=AFQjCNGCiOjBOayRbgVkRXc_GNSdcfzqnQ&amp;ust=1382068905814675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3.xml"/><Relationship Id="rId7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" y="796844"/>
            <a:ext cx="12194540" cy="5471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14411" y="412124"/>
            <a:ext cx="4430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For Mini-quiz 32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242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Another example of periodic commonality </a:t>
            </a:r>
            <a:br>
              <a:rPr lang="en-US" sz="4000" dirty="0"/>
            </a:br>
            <a:r>
              <a:rPr lang="en-US" sz="4000" dirty="0"/>
              <a:t>inert </a:t>
            </a:r>
            <a:r>
              <a:rPr lang="en-US" sz="4000" dirty="0">
                <a:solidFill>
                  <a:srgbClr val="009900"/>
                </a:solidFill>
              </a:rPr>
              <a:t>(noble</a:t>
            </a:r>
            <a:r>
              <a:rPr lang="en-US" sz="4000" dirty="0"/>
              <a:t>) gases</a:t>
            </a:r>
            <a:endParaRPr lang="en-US" sz="2800" dirty="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4648200" y="2209801"/>
            <a:ext cx="2362200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</a:t>
            </a:r>
            <a:r>
              <a:rPr lang="en-US" sz="3000"/>
              <a:t>272    - 269</a:t>
            </a:r>
          </a:p>
          <a:p>
            <a:pPr>
              <a:spcBef>
                <a:spcPct val="50000"/>
              </a:spcBef>
            </a:pPr>
            <a:r>
              <a:rPr lang="en-US" sz="3000"/>
              <a:t>-249    -246</a:t>
            </a:r>
          </a:p>
          <a:p>
            <a:pPr>
              <a:spcBef>
                <a:spcPct val="50000"/>
              </a:spcBef>
            </a:pPr>
            <a:r>
              <a:rPr lang="en-US" sz="3000"/>
              <a:t>-189    -186</a:t>
            </a:r>
          </a:p>
          <a:p>
            <a:pPr>
              <a:spcBef>
                <a:spcPct val="50000"/>
              </a:spcBef>
            </a:pPr>
            <a:r>
              <a:rPr lang="en-US" sz="3000"/>
              <a:t>-157    -152</a:t>
            </a:r>
          </a:p>
          <a:p>
            <a:pPr>
              <a:spcBef>
                <a:spcPct val="50000"/>
              </a:spcBef>
            </a:pPr>
            <a:r>
              <a:rPr lang="en-US" sz="3000"/>
              <a:t>-112    -107</a:t>
            </a:r>
          </a:p>
          <a:p>
            <a:pPr>
              <a:spcBef>
                <a:spcPct val="50000"/>
              </a:spcBef>
            </a:pPr>
            <a:r>
              <a:rPr lang="en-US" sz="3000"/>
              <a:t>-71      -62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1905000" y="2286001"/>
            <a:ext cx="1600200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lain" startAt="2"/>
            </a:pPr>
            <a:r>
              <a:rPr lang="en-US" sz="3000"/>
              <a:t>  4</a:t>
            </a:r>
          </a:p>
          <a:p>
            <a:pPr marL="457200" indent="-457200">
              <a:spcBef>
                <a:spcPct val="50000"/>
              </a:spcBef>
              <a:buFontTx/>
              <a:buAutoNum type="arabicPlain" startAt="10"/>
            </a:pPr>
            <a:r>
              <a:rPr lang="en-US" sz="3000"/>
              <a:t>  20</a:t>
            </a:r>
          </a:p>
          <a:p>
            <a:pPr marL="457200" indent="-457200">
              <a:spcBef>
                <a:spcPct val="50000"/>
              </a:spcBef>
              <a:buFontTx/>
              <a:buAutoNum type="arabicPlain" startAt="18"/>
            </a:pPr>
            <a:r>
              <a:rPr lang="en-US" sz="3000"/>
              <a:t>  40</a:t>
            </a:r>
          </a:p>
          <a:p>
            <a:pPr marL="457200" indent="-457200">
              <a:spcBef>
                <a:spcPct val="50000"/>
              </a:spcBef>
              <a:buFontTx/>
              <a:buAutoNum type="arabicPlain" startAt="36"/>
            </a:pPr>
            <a:r>
              <a:rPr lang="en-US" sz="3000"/>
              <a:t>  84</a:t>
            </a:r>
          </a:p>
          <a:p>
            <a:pPr marL="457200" indent="-457200">
              <a:spcBef>
                <a:spcPct val="50000"/>
              </a:spcBef>
              <a:buFontTx/>
              <a:buAutoNum type="arabicPlain" startAt="54"/>
            </a:pPr>
            <a:r>
              <a:rPr lang="en-US" sz="3000"/>
              <a:t>  131</a:t>
            </a:r>
          </a:p>
          <a:p>
            <a:pPr marL="457200" indent="-457200">
              <a:spcBef>
                <a:spcPct val="50000"/>
              </a:spcBef>
            </a:pPr>
            <a:r>
              <a:rPr lang="en-US" sz="3000"/>
              <a:t>86   222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1828800" y="1752600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/>
              <a:t>p    mass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4343400" y="1828800"/>
            <a:ext cx="32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</a:t>
            </a:r>
            <a:r>
              <a:rPr lang="en-US" b="1" u="sng"/>
              <a:t>MP(</a:t>
            </a:r>
            <a:r>
              <a:rPr lang="en-US" b="1" u="sng" baseline="30000"/>
              <a:t>o</a:t>
            </a:r>
            <a:r>
              <a:rPr lang="en-US" b="1" u="sng"/>
              <a:t> C)       BP (</a:t>
            </a:r>
            <a:r>
              <a:rPr lang="en-US" b="1" u="sng" baseline="30000"/>
              <a:t>0</a:t>
            </a:r>
            <a:r>
              <a:rPr lang="en-US" b="1" u="sng"/>
              <a:t> C )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7131879" y="2472879"/>
            <a:ext cx="452907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smtClean="0">
                <a:solidFill>
                  <a:srgbClr val="009900"/>
                </a:solidFill>
              </a:rPr>
              <a:t>[Noble gas] chemistry=</a:t>
            </a:r>
            <a:endParaRPr lang="en-US" sz="3200" b="1" u="sng" dirty="0">
              <a:solidFill>
                <a:srgbClr val="0099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259C"/>
                </a:solidFill>
              </a:rPr>
              <a:t>            </a:t>
            </a:r>
            <a:endParaRPr lang="en-US" sz="2800" b="1" dirty="0"/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8153400" y="4392614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000" b="1"/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7467601" y="4419601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7148444" y="3009236"/>
            <a:ext cx="5181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 smtClean="0">
                <a:solidFill>
                  <a:srgbClr val="FF0000"/>
                </a:solidFill>
              </a:rPr>
              <a:t>Core chemistry=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8614" y="1308413"/>
            <a:ext cx="28956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So what’s common ???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988634"/>
            <a:ext cx="790573" cy="44216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31879" y="5065932"/>
            <a:ext cx="39734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 dirty="0">
                <a:solidFill>
                  <a:srgbClr val="FF0000"/>
                </a:solidFill>
              </a:rPr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103847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utoUpdateAnimBg="0"/>
      <p:bldP spid="71685" grpId="0" autoUpdateAnimBg="0"/>
      <p:bldP spid="71686" grpId="0" autoUpdateAnimBg="0"/>
      <p:bldP spid="71687" grpId="0" autoUpdateAnimBg="0"/>
      <p:bldP spid="71689" grpId="0" autoUpdateAnimBg="0"/>
      <p:bldP spid="71690" grpId="0" autoUpdateAnimBg="0"/>
      <p:bldP spid="71691" grpId="0" autoUpdateAnimBg="0"/>
      <p:bldP spid="71692" grpId="0" autoUpdateAnimBg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4985" y="76201"/>
            <a:ext cx="8077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 final example of `</a:t>
            </a:r>
            <a:r>
              <a:rPr lang="en-US" sz="2800" b="1" dirty="0" smtClean="0"/>
              <a:t>periodic </a:t>
            </a:r>
            <a:r>
              <a:rPr lang="en-US" sz="2800" b="1" dirty="0"/>
              <a:t>commonality</a:t>
            </a:r>
            <a:r>
              <a:rPr lang="en-US" sz="2800" dirty="0"/>
              <a:t>’:</a:t>
            </a:r>
          </a:p>
          <a:p>
            <a:r>
              <a:rPr lang="en-US" dirty="0"/>
              <a:t> </a:t>
            </a:r>
            <a:r>
              <a:rPr lang="en-US" sz="4000" dirty="0" err="1"/>
              <a:t>reactivities</a:t>
            </a:r>
            <a:r>
              <a:rPr lang="en-US" sz="4000" dirty="0"/>
              <a:t> of </a:t>
            </a:r>
            <a:r>
              <a:rPr lang="en-US" sz="4000" b="1" dirty="0">
                <a:solidFill>
                  <a:srgbClr val="FF0000"/>
                </a:solidFill>
              </a:rPr>
              <a:t>alkali</a:t>
            </a:r>
            <a:r>
              <a:rPr lang="en-US" sz="4000" dirty="0"/>
              <a:t> metals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0" y="2362201"/>
            <a:ext cx="2895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04280" y="1365961"/>
            <a:ext cx="417812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[inert gas]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5400" dirty="0">
                <a:solidFill>
                  <a:srgbClr val="FF0000"/>
                </a:solidFill>
              </a:rPr>
              <a:t>ns</a:t>
            </a:r>
            <a:r>
              <a:rPr lang="en-US" sz="5400" baseline="30000" dirty="0">
                <a:solidFill>
                  <a:srgbClr val="FF0000"/>
                </a:solidFill>
              </a:rPr>
              <a:t>1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4396" y="2206384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chemistry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27526" y="3866240"/>
            <a:ext cx="3153507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SIZE </a:t>
            </a:r>
            <a:r>
              <a:rPr lang="en-US" sz="3600" b="1" dirty="0">
                <a:solidFill>
                  <a:srgbClr val="FF0000"/>
                </a:solidFill>
              </a:rPr>
              <a:t>(n) </a:t>
            </a:r>
            <a:r>
              <a:rPr lang="en-US" sz="3600" dirty="0"/>
              <a:t>MATTERS !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009130" y="3332840"/>
            <a:ext cx="1184641" cy="53340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28800" y="1380252"/>
            <a:ext cx="236220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Alkali</a:t>
            </a:r>
            <a:r>
              <a:rPr lang="en-US" sz="2800" dirty="0"/>
              <a:t> metals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34253" y="1688812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It’s all about ….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224867"/>
              </p:ext>
            </p:extLst>
          </p:nvPr>
        </p:nvGraphicFramePr>
        <p:xfrm>
          <a:off x="9655035" y="4108977"/>
          <a:ext cx="1333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Packager Shell Object" showAsIcon="1" r:id="rId4" imgW="1333800" imgH="685800" progId="Package">
                  <p:embed/>
                </p:oleObj>
              </mc:Choice>
              <mc:Fallback>
                <p:oleObj name="Packager Shell Object" showAsIcon="1" r:id="rId4" imgW="1333800" imgH="68580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5035" y="4108977"/>
                        <a:ext cx="13335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81199"/>
            <a:ext cx="72390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4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3105408" y="2100086"/>
            <a:ext cx="3352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</a:rPr>
              <a:t>A little addendum…</a:t>
            </a:r>
          </a:p>
        </p:txBody>
      </p:sp>
      <p:pic>
        <p:nvPicPr>
          <p:cNvPr id="103430" name="Picture 6" descr="schrodinger(young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37" y="250717"/>
            <a:ext cx="2505075" cy="2790825"/>
          </a:xfrm>
          <a:prstGeom prst="rect">
            <a:avLst/>
          </a:prstGeom>
          <a:noFill/>
        </p:spPr>
      </p:pic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4038600" y="1"/>
            <a:ext cx="8153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</a:rPr>
              <a:t>Erwin Schrodinger (whiz kid) finally solves H atom to everyone’s satisfaction (in mid 1930s) with equation below* but only after the </a:t>
            </a:r>
            <a:r>
              <a:rPr lang="en-US" sz="2800" dirty="0" err="1">
                <a:solidFill>
                  <a:srgbClr val="000000"/>
                </a:solidFill>
              </a:rPr>
              <a:t>spectroscopists</a:t>
            </a:r>
            <a:r>
              <a:rPr lang="en-US" sz="2800" dirty="0">
                <a:solidFill>
                  <a:srgbClr val="000000"/>
                </a:solidFill>
              </a:rPr>
              <a:t> gave him the benchmarks to measure his predictions against….</a:t>
            </a:r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0" y="3225876"/>
            <a:ext cx="6163614" cy="107721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15000"/>
              </a:spcBef>
            </a:pPr>
            <a:r>
              <a:rPr lang="en-US" sz="3200" dirty="0">
                <a:solidFill>
                  <a:srgbClr val="000000"/>
                </a:solidFill>
                <a:sym typeface="Symbol" pitchFamily="18" charset="2"/>
              </a:rPr>
              <a:t>“-h(</a:t>
            </a:r>
            <a:r>
              <a:rPr lang="en-US" sz="3200" baseline="30000" dirty="0">
                <a:solidFill>
                  <a:srgbClr val="000000"/>
                </a:solidFill>
                <a:sym typeface="Symbol" pitchFamily="18" charset="2"/>
              </a:rPr>
              <a:t>2</a:t>
            </a:r>
            <a:r>
              <a:rPr lang="en-US" sz="3200" dirty="0">
                <a:solidFill>
                  <a:srgbClr val="000000"/>
                </a:solidFill>
                <a:sym typeface="Symbol" pitchFamily="18" charset="2"/>
              </a:rPr>
              <a:t>)/2m +/r  =E  obviously…(duh)”</a:t>
            </a:r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144863" y="4327220"/>
            <a:ext cx="778747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</a:rPr>
              <a:t>Schrodinger’s eigenvalue equation for </a:t>
            </a:r>
            <a:r>
              <a:rPr lang="en-US" sz="2800" dirty="0" smtClean="0">
                <a:solidFill>
                  <a:srgbClr val="000000"/>
                </a:solidFill>
              </a:rPr>
              <a:t>one </a:t>
            </a:r>
            <a:r>
              <a:rPr lang="en-US" sz="2800" dirty="0">
                <a:solidFill>
                  <a:srgbClr val="000000"/>
                </a:solidFill>
              </a:rPr>
              <a:t>electron in 1/r electrostatic potential </a:t>
            </a:r>
            <a:r>
              <a:rPr lang="en-US" sz="2800" dirty="0" smtClean="0">
                <a:solidFill>
                  <a:srgbClr val="000000"/>
                </a:solidFill>
              </a:rPr>
              <a:t>field= </a:t>
            </a:r>
            <a:r>
              <a:rPr lang="en-US" sz="2800" dirty="0">
                <a:solidFill>
                  <a:srgbClr val="000000"/>
                </a:solidFill>
              </a:rPr>
              <a:t>(H atom)</a:t>
            </a:r>
          </a:p>
        </p:txBody>
      </p:sp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342900" y="5527548"/>
            <a:ext cx="6324600" cy="1200329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00"/>
                </a:solidFill>
              </a:rPr>
              <a:t>No closed math form for general atoms yet </a:t>
            </a:r>
          </a:p>
        </p:txBody>
      </p:sp>
      <p:sp>
        <p:nvSpPr>
          <p:cNvPr id="103437" name="Text Box 13"/>
          <p:cNvSpPr txBox="1">
            <a:spLocks noChangeArrowheads="1"/>
          </p:cNvSpPr>
          <p:nvPr/>
        </p:nvSpPr>
        <p:spPr bwMode="auto">
          <a:xfrm>
            <a:off x="6898529" y="5281327"/>
            <a:ext cx="4876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“….</a:t>
            </a:r>
            <a:r>
              <a:rPr lang="en-US" sz="4400" b="1" dirty="0" err="1">
                <a:solidFill>
                  <a:srgbClr val="FF3300"/>
                </a:solidFill>
              </a:rPr>
              <a:t>spectroscopists</a:t>
            </a:r>
            <a:r>
              <a:rPr lang="en-US" sz="4400" b="1" dirty="0">
                <a:solidFill>
                  <a:srgbClr val="FF3300"/>
                </a:solidFill>
              </a:rPr>
              <a:t> rule, you drool.”</a:t>
            </a:r>
          </a:p>
        </p:txBody>
      </p:sp>
      <p:sp>
        <p:nvSpPr>
          <p:cNvPr id="103438" name="Text Box 14"/>
          <p:cNvSpPr txBox="1">
            <a:spLocks noChangeArrowheads="1"/>
          </p:cNvSpPr>
          <p:nvPr/>
        </p:nvSpPr>
        <p:spPr bwMode="auto">
          <a:xfrm>
            <a:off x="1524000" y="3429000"/>
            <a:ext cx="22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*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032" y="1822894"/>
            <a:ext cx="3934326" cy="370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1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1" grpId="0"/>
      <p:bldP spid="103433" grpId="0" animBg="1"/>
      <p:bldP spid="103434" grpId="0"/>
      <p:bldP spid="103435" grpId="0" animBg="1"/>
      <p:bldP spid="103437" grpId="0"/>
      <p:bldP spid="1034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5638800" y="4724400"/>
            <a:ext cx="144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" name="Text Box 1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524000" y="-69199"/>
            <a:ext cx="9144000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Where we’ve been so far on the chemistry bus trip…</a:t>
            </a:r>
          </a:p>
        </p:txBody>
      </p:sp>
      <p:pic>
        <p:nvPicPr>
          <p:cNvPr id="19" name="Picture 5" descr="tourb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09600"/>
            <a:ext cx="5384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www.bjdesign.com/html/images/directory/USAMap50StatesMapName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5655" y="609600"/>
            <a:ext cx="4732345" cy="39624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5867400" y="4114800"/>
            <a:ext cx="4800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943600" y="3505201"/>
            <a:ext cx="1219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3076" name="Picture 4" descr="http://www.da-arts.org/wp-content/uploads/2008/04/school-bu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9753600" y="1371600"/>
            <a:ext cx="457200" cy="479172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55" y="1611186"/>
            <a:ext cx="3090110" cy="519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0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44 0.03401 L -0.25677 0.045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2057400" y="2438400"/>
            <a:ext cx="7620000" cy="2308324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Rutherford &amp; Bohr 1910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b="1" dirty="0">
                <a:solidFill>
                  <a:srgbClr val="FF0000"/>
                </a:solidFill>
              </a:rPr>
              <a:t>1) Atomic structure &amp; dimensions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2) </a:t>
            </a:r>
            <a:r>
              <a:rPr lang="en-US" sz="3600" b="1" dirty="0" err="1">
                <a:solidFill>
                  <a:srgbClr val="FF0000"/>
                </a:solidFill>
              </a:rPr>
              <a:t>p+n</a:t>
            </a:r>
            <a:r>
              <a:rPr lang="en-US" sz="3600" b="1" baseline="30000" dirty="0" err="1">
                <a:solidFill>
                  <a:srgbClr val="FF0000"/>
                </a:solidFill>
              </a:rPr>
              <a:t>o</a:t>
            </a:r>
            <a:r>
              <a:rPr lang="en-US" sz="3600" b="1" dirty="0">
                <a:solidFill>
                  <a:srgbClr val="FF0000"/>
                </a:solidFill>
              </a:rPr>
              <a:t> , e</a:t>
            </a:r>
            <a:r>
              <a:rPr lang="en-US" sz="3600" b="1" baseline="30000" dirty="0">
                <a:solidFill>
                  <a:srgbClr val="FF0000"/>
                </a:solidFill>
              </a:rPr>
              <a:t>-</a:t>
            </a:r>
            <a:r>
              <a:rPr lang="en-US" sz="3600" b="1" dirty="0">
                <a:solidFill>
                  <a:srgbClr val="FF0000"/>
                </a:solidFill>
              </a:rPr>
              <a:t>  bookkeeping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3) Crazy quantum models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5638800" y="4724400"/>
            <a:ext cx="144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" name="Text Box 1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524000" y="180101"/>
            <a:ext cx="9144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Where we’ve been….</a:t>
            </a:r>
          </a:p>
        </p:txBody>
      </p:sp>
      <p:pic>
        <p:nvPicPr>
          <p:cNvPr id="32774" name="Picture 6" descr="http://uwlib5.uwyo.edu/blogs/dustyshelves/files/2008/02/union-jac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219200"/>
            <a:ext cx="1852793" cy="1143000"/>
          </a:xfrm>
          <a:prstGeom prst="rect">
            <a:avLst/>
          </a:prstGeom>
          <a:noFill/>
        </p:spPr>
      </p:pic>
      <p:pic>
        <p:nvPicPr>
          <p:cNvPr id="32776" name="Picture 8" descr="http://www.33ff.com/flags/XL_flags/Denmark_fla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219200"/>
            <a:ext cx="1676400" cy="111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647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5638800" y="4724400"/>
            <a:ext cx="144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4000" y="2971801"/>
            <a:ext cx="8991600" cy="3139321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Mendeleev 1865 AD 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>
                <a:solidFill>
                  <a:srgbClr val="FF0000"/>
                </a:solidFill>
              </a:rPr>
              <a:t>1)Organizing element behavior to predict chemistry  </a:t>
            </a:r>
          </a:p>
          <a:p>
            <a:endParaRPr lang="en-US" sz="3600" dirty="0"/>
          </a:p>
          <a:p>
            <a:r>
              <a:rPr lang="en-US" sz="3600" b="1" dirty="0">
                <a:solidFill>
                  <a:srgbClr val="FF0000"/>
                </a:solidFill>
              </a:rPr>
              <a:t>2)Periodicity and the Periodic Table</a:t>
            </a:r>
          </a:p>
          <a:p>
            <a:endParaRPr lang="en-US" dirty="0"/>
          </a:p>
        </p:txBody>
      </p:sp>
      <p:sp>
        <p:nvSpPr>
          <p:cNvPr id="10" name="Text Box 1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524000" y="180101"/>
            <a:ext cx="9144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Where we’ve been ……</a:t>
            </a:r>
          </a:p>
        </p:txBody>
      </p:sp>
      <p:pic>
        <p:nvPicPr>
          <p:cNvPr id="32780" name="Picture 12" descr="http://www.worldstatesmen.org/ru_191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914400"/>
            <a:ext cx="2362200" cy="157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7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1524000" y="15240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Where we’ve been….</a:t>
            </a:r>
            <a:endParaRPr lang="en-US" sz="36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914400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In the land of the </a:t>
            </a:r>
            <a:r>
              <a:rPr lang="en-US" sz="3200" b="1" dirty="0" err="1"/>
              <a:t>spectroscopists</a:t>
            </a:r>
            <a:r>
              <a:rPr lang="en-US" sz="3200" b="1" dirty="0"/>
              <a:t>:</a:t>
            </a:r>
            <a:br>
              <a:rPr lang="en-US" sz="3200" b="1" dirty="0"/>
            </a:b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4876800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`</a:t>
            </a:r>
            <a:r>
              <a:rPr lang="en-US" sz="3600" dirty="0" err="1"/>
              <a:t>fugetabout</a:t>
            </a:r>
            <a:r>
              <a:rPr lang="en-US" sz="3600" dirty="0"/>
              <a:t> theory….let the line spectra rule or I </a:t>
            </a:r>
            <a:r>
              <a:rPr lang="en-US" sz="3600" dirty="0" err="1"/>
              <a:t>breaka</a:t>
            </a:r>
            <a:r>
              <a:rPr lang="en-US" sz="3600" dirty="0"/>
              <a:t> your face !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52600" y="1676400"/>
            <a:ext cx="4953000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1s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 2s</a:t>
            </a:r>
            <a:r>
              <a:rPr lang="en-US" sz="3200" b="1" baseline="30000" dirty="0">
                <a:solidFill>
                  <a:srgbClr val="FF0000"/>
                </a:solidFill>
              </a:rPr>
              <a:t>2 </a:t>
            </a:r>
            <a:r>
              <a:rPr lang="en-US" sz="3200" b="1" dirty="0">
                <a:solidFill>
                  <a:srgbClr val="FF0000"/>
                </a:solidFill>
              </a:rPr>
              <a:t>2p</a:t>
            </a:r>
            <a:r>
              <a:rPr lang="en-US" sz="3200" b="1" baseline="30000" dirty="0">
                <a:solidFill>
                  <a:srgbClr val="FF0000"/>
                </a:solidFill>
              </a:rPr>
              <a:t>6</a:t>
            </a:r>
            <a:r>
              <a:rPr lang="en-US" sz="3200" b="1" dirty="0">
                <a:solidFill>
                  <a:srgbClr val="FF0000"/>
                </a:solidFill>
              </a:rPr>
              <a:t> 3s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 3p</a:t>
            </a:r>
            <a:r>
              <a:rPr lang="en-US" sz="3200" b="1" baseline="30000" dirty="0">
                <a:solidFill>
                  <a:srgbClr val="FF0000"/>
                </a:solidFill>
              </a:rPr>
              <a:t>4</a:t>
            </a:r>
            <a:r>
              <a:rPr lang="en-US" sz="3200" b="1" dirty="0">
                <a:solidFill>
                  <a:srgbClr val="FF0000"/>
                </a:solidFill>
              </a:rPr>
              <a:t> ……</a:t>
            </a:r>
            <a:endParaRPr lang="en-US" sz="3200" b="1" baseline="30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2438400"/>
            <a:ext cx="480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Describing atoms by electronic configurations implied by observation and predicted by Periodic table </a:t>
            </a:r>
          </a:p>
        </p:txBody>
      </p:sp>
      <p:pic>
        <p:nvPicPr>
          <p:cNvPr id="41986" name="Picture 2" descr="http://t2.gstatic.com/images?q=tbn:ANd9GcRA4o3femD6BB-e0rkBzBCPhptWSxzkBhM-ZtMb7UXEz-OXs9gim76R1fV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343400"/>
            <a:ext cx="3276600" cy="218043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09800" y="4495801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spectroscopy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06752"/>
            <a:ext cx="3368236" cy="31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212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5638800" y="4724400"/>
            <a:ext cx="144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2133600" y="2971800"/>
            <a:ext cx="7467600" cy="341632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 Dalton  </a:t>
            </a:r>
            <a:r>
              <a:rPr lang="en-US" sz="3600" dirty="0"/>
              <a:t> 1805AD 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</a:rPr>
              <a:t>           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1)Law of constant proportions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2)Law of multiple proportions</a:t>
            </a:r>
          </a:p>
          <a:p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>
                <a:solidFill>
                  <a:srgbClr val="FF0000"/>
                </a:solidFill>
              </a:rPr>
              <a:t>Moles till we drop…..</a:t>
            </a:r>
          </a:p>
        </p:txBody>
      </p:sp>
      <p:sp>
        <p:nvSpPr>
          <p:cNvPr id="10" name="Text Box 1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524000" y="180101"/>
            <a:ext cx="9144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Where we’ve been…</a:t>
            </a:r>
          </a:p>
        </p:txBody>
      </p:sp>
      <p:pic>
        <p:nvPicPr>
          <p:cNvPr id="24" name="Picture 6" descr="http://uwlib5.uwyo.edu/blogs/dustyshelves/files/2008/02/union-jac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143000"/>
            <a:ext cx="2667000" cy="1645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628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729" y="425808"/>
            <a:ext cx="4419868" cy="592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0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28800" y="1600201"/>
            <a:ext cx="7086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“OK…so we know that water is H</a:t>
            </a:r>
            <a:r>
              <a:rPr lang="en-US" sz="3200" b="1" baseline="-25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O, 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salt is </a:t>
            </a:r>
            <a:r>
              <a:rPr lang="en-US" sz="3200" b="1" dirty="0" err="1">
                <a:solidFill>
                  <a:srgbClr val="FF0000"/>
                </a:solidFill>
              </a:rPr>
              <a:t>NaCl</a:t>
            </a:r>
            <a:r>
              <a:rPr lang="en-US" sz="3200" b="1" dirty="0">
                <a:solidFill>
                  <a:srgbClr val="FF0000"/>
                </a:solidFill>
              </a:rPr>
              <a:t>…</a:t>
            </a:r>
          </a:p>
          <a:p>
            <a:endParaRPr lang="en-US" sz="3200" dirty="0">
              <a:sym typeface="Wingdings" pitchFamily="2" charset="2"/>
            </a:endParaRPr>
          </a:p>
          <a:p>
            <a:r>
              <a:rPr lang="en-US" sz="3200" b="1" dirty="0">
                <a:solidFill>
                  <a:srgbClr val="FF0000"/>
                </a:solidFill>
                <a:sym typeface="Wingdings" pitchFamily="2" charset="2"/>
              </a:rPr>
              <a:t>Why don’t we ever see HO</a:t>
            </a:r>
            <a:r>
              <a:rPr lang="en-US" sz="3200" b="1" baseline="-25000" dirty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sz="3200" b="1" dirty="0">
                <a:solidFill>
                  <a:srgbClr val="FF0000"/>
                </a:solidFill>
                <a:sym typeface="Wingdings" pitchFamily="2" charset="2"/>
              </a:rPr>
              <a:t> and Na</a:t>
            </a:r>
            <a:r>
              <a:rPr lang="en-US" sz="3200" b="1" baseline="-25000" dirty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sz="3200" b="1" dirty="0">
                <a:solidFill>
                  <a:srgbClr val="FF0000"/>
                </a:solidFill>
                <a:sym typeface="Wingdings" pitchFamily="2" charset="2"/>
              </a:rPr>
              <a:t>C</a:t>
            </a:r>
            <a:r>
              <a:rPr lang="en-US" sz="3600" b="1" dirty="0">
                <a:solidFill>
                  <a:srgbClr val="FF0000"/>
                </a:solidFill>
                <a:sym typeface="Wingdings" pitchFamily="2" charset="2"/>
              </a:rPr>
              <a:t>l</a:t>
            </a:r>
            <a:r>
              <a:rPr lang="en-US" sz="3200" b="1" dirty="0">
                <a:solidFill>
                  <a:srgbClr val="FF0000"/>
                </a:solidFill>
                <a:sym typeface="Wingdings" pitchFamily="2" charset="2"/>
              </a:rPr>
              <a:t>…</a:t>
            </a:r>
          </a:p>
          <a:p>
            <a:endParaRPr lang="en-US" sz="3200" dirty="0">
              <a:sym typeface="Wingdings" pitchFamily="2" charset="2"/>
            </a:endParaRPr>
          </a:p>
          <a:p>
            <a:r>
              <a:rPr lang="en-US" sz="3200" b="1" dirty="0">
                <a:solidFill>
                  <a:srgbClr val="FF0000"/>
                </a:solidFill>
                <a:sym typeface="Wingdings" pitchFamily="2" charset="2"/>
              </a:rPr>
              <a:t>…and what holds H</a:t>
            </a:r>
            <a:r>
              <a:rPr lang="en-US" sz="3200" b="1" baseline="-25000" dirty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sz="3200" b="1" dirty="0">
                <a:solidFill>
                  <a:srgbClr val="FF0000"/>
                </a:solidFill>
                <a:sym typeface="Wingdings" pitchFamily="2" charset="2"/>
              </a:rPr>
              <a:t>O and </a:t>
            </a:r>
            <a:r>
              <a:rPr lang="en-US" sz="3200" b="1" dirty="0" err="1">
                <a:solidFill>
                  <a:srgbClr val="FF0000"/>
                </a:solidFill>
                <a:sym typeface="Wingdings" pitchFamily="2" charset="2"/>
              </a:rPr>
              <a:t>NaCl</a:t>
            </a:r>
            <a:r>
              <a:rPr lang="en-US" sz="3200" b="1" dirty="0">
                <a:solidFill>
                  <a:srgbClr val="FF0000"/>
                </a:solidFill>
                <a:sym typeface="Wingdings" pitchFamily="2" charset="2"/>
              </a:rPr>
              <a:t> together in the first place ?”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381000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/>
              <a:t>Doc asks a few more of his dumb questions.</a:t>
            </a:r>
          </a:p>
        </p:txBody>
      </p:sp>
      <p:pic>
        <p:nvPicPr>
          <p:cNvPr id="11" name="Picture 7" descr="madsc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3308" y="1066800"/>
            <a:ext cx="248469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291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-152400"/>
            <a:ext cx="7772400" cy="1143000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Pigeonhole</a:t>
            </a:r>
            <a:r>
              <a:rPr lang="en-US" sz="2800" b="1" baseline="30000" dirty="0">
                <a:solidFill>
                  <a:srgbClr val="FF0000"/>
                </a:solidFill>
              </a:rPr>
              <a:t>1</a:t>
            </a:r>
            <a:r>
              <a:rPr lang="en-US" sz="2800" b="1" dirty="0">
                <a:solidFill>
                  <a:srgbClr val="FF0000"/>
                </a:solidFill>
              </a:rPr>
              <a:t> representation of  electrons </a:t>
            </a:r>
            <a:br>
              <a:rPr lang="en-US" sz="2800" b="1" dirty="0">
                <a:solidFill>
                  <a:srgbClr val="FF0000"/>
                </a:solidFill>
              </a:rPr>
            </a:b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3429000" y="1828801"/>
            <a:ext cx="2133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[</a:t>
            </a:r>
            <a:r>
              <a:rPr lang="en-US" sz="3200" dirty="0" err="1">
                <a:solidFill>
                  <a:srgbClr val="000000"/>
                </a:solidFill>
              </a:rPr>
              <a:t>Ar</a:t>
            </a:r>
            <a:r>
              <a:rPr lang="en-US" sz="3200" dirty="0">
                <a:solidFill>
                  <a:srgbClr val="000000"/>
                </a:solidFill>
              </a:rPr>
              <a:t>] </a:t>
            </a:r>
            <a:r>
              <a:rPr lang="en-US" sz="3200" b="1" dirty="0">
                <a:solidFill>
                  <a:srgbClr val="3333CC"/>
                </a:solidFill>
              </a:rPr>
              <a:t>3d</a:t>
            </a:r>
            <a:r>
              <a:rPr lang="en-US" sz="3200" b="1" baseline="30000" dirty="0">
                <a:solidFill>
                  <a:srgbClr val="3333CC"/>
                </a:solidFill>
              </a:rPr>
              <a:t>4 </a:t>
            </a:r>
            <a:r>
              <a:rPr lang="en-US" sz="3200" b="1" dirty="0">
                <a:solidFill>
                  <a:srgbClr val="FF0000"/>
                </a:solidFill>
              </a:rPr>
              <a:t>4s</a:t>
            </a:r>
            <a:r>
              <a:rPr lang="en-US" sz="3200" b="1" baseline="30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014946" y="1642152"/>
            <a:ext cx="1447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</a:rPr>
              <a:t>Cr</a:t>
            </a:r>
            <a:r>
              <a:rPr lang="en-US" sz="4400" baseline="30000" dirty="0">
                <a:solidFill>
                  <a:srgbClr val="000000"/>
                </a:solidFill>
              </a:rPr>
              <a:t>+</a:t>
            </a:r>
            <a:r>
              <a:rPr lang="en-US" sz="4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  =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2514600" y="838201"/>
            <a:ext cx="3352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i="1" dirty="0">
                <a:solidFill>
                  <a:srgbClr val="000000"/>
                </a:solidFill>
              </a:rPr>
              <a:t>As implied by Table</a:t>
            </a:r>
          </a:p>
          <a:p>
            <a:pPr fontAlgn="base">
              <a:spcAft>
                <a:spcPct val="0"/>
              </a:spcAft>
            </a:pPr>
            <a:r>
              <a:rPr lang="en-US" sz="2800" b="1" i="1" dirty="0">
                <a:solidFill>
                  <a:srgbClr val="000000"/>
                </a:solidFill>
              </a:rPr>
              <a:t> + chemical reversal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8686800" y="2819401"/>
            <a:ext cx="609600" cy="5191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</a:rPr>
              <a:t>4s</a:t>
            </a:r>
            <a:r>
              <a:rPr lang="en-US" sz="2400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6400800" y="2895601"/>
            <a:ext cx="685800" cy="519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3333CC"/>
                </a:solidFill>
              </a:rPr>
              <a:t>3d</a:t>
            </a:r>
          </a:p>
        </p:txBody>
      </p:sp>
      <p:sp>
        <p:nvSpPr>
          <p:cNvPr id="62473" name="Line 9"/>
          <p:cNvSpPr>
            <a:spLocks noChangeShapeType="1"/>
          </p:cNvSpPr>
          <p:nvPr/>
        </p:nvSpPr>
        <p:spPr bwMode="auto">
          <a:xfrm flipV="1">
            <a:off x="8991600" y="3581400"/>
            <a:ext cx="0" cy="304800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1828800" y="3276601"/>
            <a:ext cx="18288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</a:rPr>
              <a:t>Pigeonhole representation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2475" name="Line 11"/>
          <p:cNvSpPr>
            <a:spLocks noChangeShapeType="1"/>
          </p:cNvSpPr>
          <p:nvPr/>
        </p:nvSpPr>
        <p:spPr bwMode="auto">
          <a:xfrm flipV="1">
            <a:off x="7391400" y="3581400"/>
            <a:ext cx="0" cy="30480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2476" name="Line 12"/>
          <p:cNvSpPr>
            <a:spLocks noChangeShapeType="1"/>
          </p:cNvSpPr>
          <p:nvPr/>
        </p:nvSpPr>
        <p:spPr bwMode="auto">
          <a:xfrm flipV="1">
            <a:off x="5638800" y="3505200"/>
            <a:ext cx="0" cy="38100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 flipV="1">
            <a:off x="6248400" y="3505200"/>
            <a:ext cx="0" cy="38100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2478" name="Line 14"/>
          <p:cNvSpPr>
            <a:spLocks noChangeShapeType="1"/>
          </p:cNvSpPr>
          <p:nvPr/>
        </p:nvSpPr>
        <p:spPr bwMode="auto">
          <a:xfrm flipV="1">
            <a:off x="6781800" y="3505200"/>
            <a:ext cx="0" cy="38100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4098925" y="3546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1981200" y="4038600"/>
            <a:ext cx="8229600" cy="1261884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70C0"/>
                </a:solidFill>
              </a:rPr>
              <a:t>D switch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rule</a:t>
            </a:r>
            <a:r>
              <a:rPr lang="en-US" sz="2400" dirty="0">
                <a:solidFill>
                  <a:srgbClr val="000000"/>
                </a:solidFill>
              </a:rPr>
              <a:t>: </a:t>
            </a:r>
            <a:r>
              <a:rPr lang="en-US" sz="2400" b="1" dirty="0">
                <a:solidFill>
                  <a:srgbClr val="FF0000"/>
                </a:solidFill>
              </a:rPr>
              <a:t>s</a:t>
            </a:r>
            <a:r>
              <a:rPr lang="en-US" sz="2400" b="1" dirty="0">
                <a:solidFill>
                  <a:srgbClr val="000000"/>
                </a:solidFill>
              </a:rPr>
              <a:t> and </a:t>
            </a:r>
            <a:r>
              <a:rPr lang="en-US" sz="2400" b="1" dirty="0">
                <a:solidFill>
                  <a:srgbClr val="0070C0"/>
                </a:solidFill>
              </a:rPr>
              <a:t>d</a:t>
            </a:r>
            <a:r>
              <a:rPr lang="en-US" sz="2400" b="1" dirty="0">
                <a:solidFill>
                  <a:srgbClr val="000000"/>
                </a:solidFill>
              </a:rPr>
              <a:t> electrons in valence shell move around to produce </a:t>
            </a:r>
            <a:r>
              <a:rPr lang="en-US" sz="2800" b="1" u="sng" dirty="0">
                <a:solidFill>
                  <a:srgbClr val="000000"/>
                </a:solidFill>
              </a:rPr>
              <a:t>filled,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800" b="1" i="1" u="sng" dirty="0">
                <a:solidFill>
                  <a:srgbClr val="000000"/>
                </a:solidFill>
              </a:rPr>
              <a:t>half-filled</a:t>
            </a:r>
            <a:r>
              <a:rPr lang="en-US" sz="2400" b="1" dirty="0">
                <a:solidFill>
                  <a:srgbClr val="000000"/>
                </a:solidFill>
              </a:rPr>
              <a:t> and/or </a:t>
            </a:r>
            <a:r>
              <a:rPr lang="en-US" sz="2800" b="1" i="1" u="sng" dirty="0">
                <a:solidFill>
                  <a:srgbClr val="FF0000"/>
                </a:solidFill>
              </a:rPr>
              <a:t>empty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orbitals in order to attain a more stable atom.</a:t>
            </a:r>
          </a:p>
        </p:txBody>
      </p:sp>
      <p:sp>
        <p:nvSpPr>
          <p:cNvPr id="62482" name="Line 18"/>
          <p:cNvSpPr>
            <a:spLocks noChangeShapeType="1"/>
          </p:cNvSpPr>
          <p:nvPr/>
        </p:nvSpPr>
        <p:spPr bwMode="auto">
          <a:xfrm flipV="1">
            <a:off x="5257800" y="5715000"/>
            <a:ext cx="0" cy="38100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2483" name="Line 19"/>
          <p:cNvSpPr>
            <a:spLocks noChangeShapeType="1"/>
          </p:cNvSpPr>
          <p:nvPr/>
        </p:nvSpPr>
        <p:spPr bwMode="auto">
          <a:xfrm flipV="1">
            <a:off x="5791200" y="5715000"/>
            <a:ext cx="0" cy="38100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2484" name="Line 20"/>
          <p:cNvSpPr>
            <a:spLocks noChangeShapeType="1"/>
          </p:cNvSpPr>
          <p:nvPr/>
        </p:nvSpPr>
        <p:spPr bwMode="auto">
          <a:xfrm flipV="1">
            <a:off x="6324600" y="5715000"/>
            <a:ext cx="0" cy="38100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2485" name="Line 21"/>
          <p:cNvSpPr>
            <a:spLocks noChangeShapeType="1"/>
          </p:cNvSpPr>
          <p:nvPr/>
        </p:nvSpPr>
        <p:spPr bwMode="auto">
          <a:xfrm flipV="1">
            <a:off x="6858000" y="5715000"/>
            <a:ext cx="0" cy="38100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2487" name="Text Box 23"/>
          <p:cNvSpPr txBox="1">
            <a:spLocks noChangeArrowheads="1"/>
          </p:cNvSpPr>
          <p:nvPr/>
        </p:nvSpPr>
        <p:spPr bwMode="auto">
          <a:xfrm>
            <a:off x="1828800" y="5562601"/>
            <a:ext cx="2057400" cy="10064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</a:rPr>
              <a:t>Corrected for </a:t>
            </a:r>
            <a:r>
              <a:rPr lang="en-US" sz="2000" b="1" dirty="0" err="1">
                <a:solidFill>
                  <a:srgbClr val="000000"/>
                </a:solidFill>
              </a:rPr>
              <a:t>filled,half</a:t>
            </a:r>
            <a:r>
              <a:rPr lang="en-US" sz="2000" b="1" dirty="0">
                <a:solidFill>
                  <a:srgbClr val="000000"/>
                </a:solidFill>
              </a:rPr>
              <a:t>-filled, empty rule</a:t>
            </a:r>
          </a:p>
        </p:txBody>
      </p:sp>
      <p:sp>
        <p:nvSpPr>
          <p:cNvPr id="62489" name="Text Box 25"/>
          <p:cNvSpPr txBox="1">
            <a:spLocks noChangeArrowheads="1"/>
          </p:cNvSpPr>
          <p:nvPr/>
        </p:nvSpPr>
        <p:spPr bwMode="auto">
          <a:xfrm>
            <a:off x="6705600" y="1828801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[</a:t>
            </a:r>
            <a:r>
              <a:rPr lang="en-US" sz="3200" b="1" dirty="0" err="1">
                <a:solidFill>
                  <a:srgbClr val="000000"/>
                </a:solidFill>
              </a:rPr>
              <a:t>Ar</a:t>
            </a:r>
            <a:r>
              <a:rPr lang="en-US" sz="3200" b="1" dirty="0">
                <a:solidFill>
                  <a:srgbClr val="000000"/>
                </a:solidFill>
              </a:rPr>
              <a:t>]3</a:t>
            </a:r>
            <a:r>
              <a:rPr lang="en-US" sz="3200" b="1" dirty="0">
                <a:solidFill>
                  <a:srgbClr val="0000FF"/>
                </a:solidFill>
              </a:rPr>
              <a:t>d</a:t>
            </a:r>
            <a:r>
              <a:rPr lang="en-US" sz="3200" b="1" baseline="30000" dirty="0">
                <a:solidFill>
                  <a:srgbClr val="0000FF"/>
                </a:solidFill>
              </a:rPr>
              <a:t>5</a:t>
            </a:r>
            <a:r>
              <a:rPr lang="en-US" sz="3200" baseline="30000" dirty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4s</a:t>
            </a:r>
            <a:r>
              <a:rPr lang="en-US" sz="3200" b="1" baseline="30000" dirty="0">
                <a:solidFill>
                  <a:srgbClr val="FF0000"/>
                </a:solidFill>
              </a:rPr>
              <a:t>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62200" y="2362201"/>
            <a:ext cx="81534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b="1" dirty="0">
                <a:solidFill>
                  <a:srgbClr val="FF0000"/>
                </a:solidFill>
              </a:rPr>
              <a:t>This final moving around applies only for transition metals</a:t>
            </a:r>
          </a:p>
        </p:txBody>
      </p:sp>
      <p:sp>
        <p:nvSpPr>
          <p:cNvPr id="27" name="Oval 26"/>
          <p:cNvSpPr/>
          <p:nvPr/>
        </p:nvSpPr>
        <p:spPr>
          <a:xfrm>
            <a:off x="7239000" y="35052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839200" y="3581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629400" y="35052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096000" y="35052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86400" y="35052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953000" y="35052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105400" y="57150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638800" y="57150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096000" y="57150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629400" y="57150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7086600" y="57150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8839200" y="5715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48400" y="914401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u="sng" dirty="0">
                <a:solidFill>
                  <a:srgbClr val="000000"/>
                </a:solidFill>
              </a:rPr>
              <a:t>After</a:t>
            </a:r>
            <a:r>
              <a:rPr lang="en-US" sz="2800" b="1" i="1" dirty="0">
                <a:solidFill>
                  <a:srgbClr val="000000"/>
                </a:solidFill>
              </a:rPr>
              <a:t>  fill, half-filled, empty correction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5638800" y="2133600"/>
            <a:ext cx="9906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876800" y="1752600"/>
            <a:ext cx="450078" cy="253526"/>
          </a:xfrm>
          <a:custGeom>
            <a:avLst/>
            <a:gdLst>
              <a:gd name="connsiteX0" fmla="*/ 427290 w 450078"/>
              <a:gd name="connsiteY0" fmla="*/ 202251 h 253526"/>
              <a:gd name="connsiteX1" fmla="*/ 418744 w 450078"/>
              <a:gd name="connsiteY1" fmla="*/ 65518 h 253526"/>
              <a:gd name="connsiteX2" fmla="*/ 239283 w 450078"/>
              <a:gd name="connsiteY2" fmla="*/ 31335 h 253526"/>
              <a:gd name="connsiteX3" fmla="*/ 0 w 450078"/>
              <a:gd name="connsiteY3" fmla="*/ 253526 h 25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078" h="253526">
                <a:moveTo>
                  <a:pt x="427290" y="202251"/>
                </a:moveTo>
                <a:cubicBezTo>
                  <a:pt x="438684" y="148127"/>
                  <a:pt x="450078" y="94004"/>
                  <a:pt x="418744" y="65518"/>
                </a:cubicBezTo>
                <a:cubicBezTo>
                  <a:pt x="387410" y="37032"/>
                  <a:pt x="309074" y="0"/>
                  <a:pt x="239283" y="31335"/>
                </a:cubicBezTo>
                <a:cubicBezTo>
                  <a:pt x="169492" y="62670"/>
                  <a:pt x="0" y="253526"/>
                  <a:pt x="0" y="253526"/>
                </a:cubicBezTo>
              </a:path>
            </a:pathLst>
          </a:cu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38600" y="4572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baseline="30000" dirty="0">
                <a:solidFill>
                  <a:srgbClr val="FF0000"/>
                </a:solidFill>
              </a:rPr>
              <a:t>1</a:t>
            </a:r>
            <a:r>
              <a:rPr lang="en-US" sz="3200" b="1" dirty="0">
                <a:solidFill>
                  <a:srgbClr val="000000"/>
                </a:solidFill>
              </a:rPr>
              <a:t>Called orbital diagrams in text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0" y="3414714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[</a:t>
            </a:r>
            <a:r>
              <a:rPr lang="en-US" sz="3600" dirty="0" err="1" smtClean="0"/>
              <a:t>Ar</a:t>
            </a:r>
            <a:r>
              <a:rPr lang="en-US" sz="3600" dirty="0" smtClean="0"/>
              <a:t>]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134403" y="5562601"/>
            <a:ext cx="894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[</a:t>
            </a:r>
            <a:r>
              <a:rPr lang="en-US" sz="3600" dirty="0" err="1"/>
              <a:t>Ar</a:t>
            </a:r>
            <a:r>
              <a:rPr lang="en-US" sz="36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5697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74 -0.00138 C 0.03568 -0.003 0.02435 -0.00463 0.01341 -0.00023 C 0.00456 0.00787 0.01758 -0.00347 0.00677 0.00371 C -0.00833 0.01389 0.00417 0.00764 -0.00378 0.01135 C -0.00794 0.01899 -0.01419 0.02338 -0.02083 0.02662 C -0.0224 0.03218 -0.02513 0.03658 -0.0276 0.04167 C -0.02943 0.05047 -0.02682 0.03982 -0.03138 0.05186 C -0.03203 0.05371 -0.03294 0.06088 -0.03333 0.06204 C -0.03398 0.06482 -0.03711 0.0713 -0.03802 0.07338 C -0.03867 0.0801 -0.03984 0.08612 -0.04076 0.0926 C -0.04036 0.12176 -0.03984 0.15093 -0.03984 0.17987 C -0.03984 0.21621 -0.0375 0.20649 -0.0418 0.22176 C -0.04284 0.23287 -0.04245 0.25186 -0.04948 0.25996 C -0.05495 0.26667 -0.06224 0.27037 -0.06745 0.27778 C -0.07214 0.27454 -0.07682 0.27223 -0.08177 0.27014 C -0.08437 0.26899 -0.08932 0.26621 -0.08932 0.26644 C -0.09232 0.2632 -0.0944 0.25834 -0.09805 0.25741 C -0.10326 0.25602 -0.10781 0.25487 -0.11224 0.25093 C -0.12266 0.25186 -0.13125 0.25209 -0.13984 0.25996 C -0.14232 0.26991 -0.13984 0.29237 -0.13984 0.30186 " pathEditMode="relative" rAng="0" ptsTypes="AAAAAAAAAAAAAAAAAAAA">
                                      <p:cBhvr>
                                        <p:cTn id="123" dur="2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8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62468" grpId="0"/>
      <p:bldP spid="62469" grpId="0"/>
      <p:bldP spid="62471" grpId="0" animBg="1"/>
      <p:bldP spid="62472" grpId="0" animBg="1"/>
      <p:bldP spid="62473" grpId="0" animBg="1"/>
      <p:bldP spid="62473" grpId="1" animBg="1"/>
      <p:bldP spid="62474" grpId="0"/>
      <p:bldP spid="62475" grpId="0" animBg="1"/>
      <p:bldP spid="62476" grpId="0" animBg="1"/>
      <p:bldP spid="62477" grpId="0" animBg="1"/>
      <p:bldP spid="62478" grpId="0" animBg="1"/>
      <p:bldP spid="62481" grpId="0" animBg="1"/>
      <p:bldP spid="62482" grpId="0" animBg="1"/>
      <p:bldP spid="62483" grpId="0" animBg="1"/>
      <p:bldP spid="62484" grpId="0" animBg="1"/>
      <p:bldP spid="62485" grpId="0" animBg="1"/>
      <p:bldP spid="62487" grpId="0" animBg="1"/>
      <p:bldP spid="62489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3" grpId="0"/>
      <p:bldP spid="46" grpId="0" animBg="1"/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76200"/>
            <a:ext cx="929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To answer Doc’s dumb questions we take a forced hike  through several chemical bonding theories </a:t>
            </a:r>
          </a:p>
        </p:txBody>
      </p:sp>
      <p:pic>
        <p:nvPicPr>
          <p:cNvPr id="16388" name="Picture 4" descr="http://prisonphotography.files.wordpress.com/2008/10/david-alan-harvey-chain-ga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295401"/>
            <a:ext cx="7981950" cy="5314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039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3999" y="381001"/>
            <a:ext cx="9822287" cy="50167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Reading:  </a:t>
            </a:r>
          </a:p>
          <a:p>
            <a:r>
              <a:rPr lang="en-US" sz="4000" b="1" dirty="0"/>
              <a:t>Chapter </a:t>
            </a:r>
            <a:r>
              <a:rPr lang="en-US" sz="4000" b="1" dirty="0" smtClean="0"/>
              <a:t>8</a:t>
            </a:r>
            <a:endParaRPr lang="en-US" sz="40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/>
              <a:t>  pp. </a:t>
            </a:r>
            <a:r>
              <a:rPr lang="en-US" sz="4000" dirty="0" smtClean="0"/>
              <a:t>352-365 </a:t>
            </a:r>
            <a:r>
              <a:rPr lang="en-US" sz="4000" b="1" dirty="0">
                <a:solidFill>
                  <a:srgbClr val="FF0000"/>
                </a:solidFill>
              </a:rPr>
              <a:t>ionic model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/>
              <a:t>  pp. </a:t>
            </a:r>
            <a:r>
              <a:rPr lang="en-US" sz="4000" dirty="0" smtClean="0"/>
              <a:t>376-380 </a:t>
            </a:r>
            <a:r>
              <a:rPr lang="en-US" sz="4000" b="1" dirty="0" smtClean="0"/>
              <a:t>Lewis rules </a:t>
            </a:r>
            <a:r>
              <a:rPr lang="en-US" sz="4000" dirty="0" smtClean="0"/>
              <a:t>&amp;</a:t>
            </a:r>
            <a:r>
              <a:rPr lang="en-US" sz="4000" b="1" dirty="0" smtClean="0"/>
              <a:t> </a:t>
            </a:r>
            <a:r>
              <a:rPr lang="en-US" sz="4000" b="1" dirty="0"/>
              <a:t>covalent</a:t>
            </a:r>
          </a:p>
          <a:p>
            <a:pPr marL="342900" indent="-342900"/>
            <a:r>
              <a:rPr lang="en-US" sz="4000" b="1" dirty="0"/>
              <a:t>				   compounds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pp. </a:t>
            </a:r>
            <a:r>
              <a:rPr lang="en-US" sz="4000" dirty="0" smtClean="0"/>
              <a:t>380-384 </a:t>
            </a:r>
            <a:r>
              <a:rPr lang="en-US" sz="4000" b="1" dirty="0"/>
              <a:t>exceptions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pp. </a:t>
            </a:r>
            <a:r>
              <a:rPr lang="en-US" sz="4000" dirty="0" smtClean="0"/>
              <a:t>384-389  </a:t>
            </a:r>
            <a:r>
              <a:rPr lang="en-US" sz="4000" b="1" dirty="0"/>
              <a:t>formal </a:t>
            </a:r>
            <a:r>
              <a:rPr lang="en-US" sz="4000" b="1" dirty="0" smtClean="0"/>
              <a:t>charge, resonance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p</a:t>
            </a:r>
            <a:r>
              <a:rPr lang="en-US" sz="4000" dirty="0" smtClean="0"/>
              <a:t>p. 389-402   </a:t>
            </a:r>
            <a:r>
              <a:rPr lang="en-US" sz="4000" b="1" dirty="0" smtClean="0"/>
              <a:t>VSEPR theory	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1789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990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1828800"/>
            <a:ext cx="655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CONDUCTIVITY DEMO….</a:t>
            </a:r>
          </a:p>
        </p:txBody>
      </p:sp>
      <p:pic>
        <p:nvPicPr>
          <p:cNvPr id="8" name="Picture 7" descr="madsci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2286000"/>
            <a:ext cx="248469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09800" y="304801"/>
            <a:ext cx="78486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HOW DO YOU KNOW A COMPOUND IS </a:t>
            </a:r>
            <a:r>
              <a:rPr lang="en-US" sz="4000" b="1" dirty="0">
                <a:solidFill>
                  <a:srgbClr val="FF0000"/>
                </a:solidFill>
              </a:rPr>
              <a:t>IONIC</a:t>
            </a:r>
            <a:r>
              <a:rPr lang="en-US" sz="4000" b="1" dirty="0"/>
              <a:t>???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38400" y="3657601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NaCl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5105400"/>
            <a:ext cx="84582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ym typeface="Symbol"/>
              </a:rPr>
              <a:t></a:t>
            </a:r>
            <a:r>
              <a:rPr lang="en-US" sz="4000" b="1" dirty="0"/>
              <a:t>If it lights up the light bulb, it’s </a:t>
            </a:r>
            <a:r>
              <a:rPr lang="en-US" sz="4000" b="1" dirty="0">
                <a:solidFill>
                  <a:srgbClr val="FF0000"/>
                </a:solidFill>
              </a:rPr>
              <a:t>ionic</a:t>
            </a:r>
          </a:p>
        </p:txBody>
      </p:sp>
    </p:spTree>
    <p:extLst>
      <p:ext uri="{BB962C8B-B14F-4D97-AF65-F5344CB8AC3E}">
        <p14:creationId xmlns:p14="http://schemas.microsoft.com/office/powerpoint/2010/main" val="18653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29429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Trends in binary ionic and near-ionic formulas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9462" y="614203"/>
            <a:ext cx="1323110" cy="193899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Li</a:t>
            </a:r>
            <a:r>
              <a:rPr lang="en-US" sz="4000" b="1" dirty="0" err="1"/>
              <a:t>Cl</a:t>
            </a:r>
            <a:endParaRPr lang="en-US" sz="4000" b="1" dirty="0"/>
          </a:p>
          <a:p>
            <a:r>
              <a:rPr lang="en-US" sz="4000" b="1" dirty="0">
                <a:solidFill>
                  <a:srgbClr val="FF0000"/>
                </a:solidFill>
              </a:rPr>
              <a:t>Li</a:t>
            </a:r>
            <a:r>
              <a:rPr lang="en-US" sz="4000" b="1" baseline="-25000" dirty="0">
                <a:solidFill>
                  <a:srgbClr val="FF0000"/>
                </a:solidFill>
              </a:rPr>
              <a:t>2</a:t>
            </a:r>
            <a:r>
              <a:rPr lang="en-US" sz="4000" b="1" dirty="0"/>
              <a:t>O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Li</a:t>
            </a:r>
            <a:r>
              <a:rPr lang="en-US" sz="4000" b="1" baseline="-25000" dirty="0">
                <a:solidFill>
                  <a:srgbClr val="FF0000"/>
                </a:solidFill>
              </a:rPr>
              <a:t>3</a:t>
            </a:r>
            <a:r>
              <a:rPr lang="en-US" sz="4000" b="1" dirty="0"/>
              <a:t>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00299" y="2658743"/>
            <a:ext cx="1302328" cy="1938992"/>
          </a:xfrm>
          <a:prstGeom prst="rect">
            <a:avLst/>
          </a:prstGeom>
          <a:solidFill>
            <a:srgbClr val="92D050">
              <a:alpha val="7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Na</a:t>
            </a:r>
            <a:r>
              <a:rPr lang="en-US" sz="4000" b="1" dirty="0" err="1"/>
              <a:t>Cl</a:t>
            </a:r>
            <a:endParaRPr lang="en-US" sz="4000" b="1" dirty="0"/>
          </a:p>
          <a:p>
            <a:r>
              <a:rPr lang="en-US" sz="4000" b="1" dirty="0">
                <a:solidFill>
                  <a:srgbClr val="FF0000"/>
                </a:solidFill>
              </a:rPr>
              <a:t>Na</a:t>
            </a:r>
            <a:r>
              <a:rPr lang="en-US" sz="4000" b="1" baseline="-25000" dirty="0">
                <a:solidFill>
                  <a:srgbClr val="FF0000"/>
                </a:solidFill>
              </a:rPr>
              <a:t>2</a:t>
            </a:r>
            <a:r>
              <a:rPr lang="en-US" sz="4000" b="1" dirty="0"/>
              <a:t>O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Na</a:t>
            </a:r>
            <a:r>
              <a:rPr lang="en-US" sz="4000" b="1" baseline="-25000" dirty="0">
                <a:solidFill>
                  <a:srgbClr val="FF0000"/>
                </a:solidFill>
              </a:rPr>
              <a:t>3</a:t>
            </a:r>
            <a:r>
              <a:rPr lang="en-US" sz="4000" b="1" dirty="0"/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00300" y="4632371"/>
            <a:ext cx="1101437" cy="1938992"/>
          </a:xfrm>
          <a:prstGeom prst="rect">
            <a:avLst/>
          </a:prstGeom>
          <a:solidFill>
            <a:srgbClr val="FFFF00">
              <a:alpha val="5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K</a:t>
            </a:r>
            <a:r>
              <a:rPr lang="en-US" sz="4000" b="1" dirty="0" err="1"/>
              <a:t>Cl</a:t>
            </a:r>
            <a:endParaRPr lang="en-US" sz="4000" b="1" dirty="0"/>
          </a:p>
          <a:p>
            <a:r>
              <a:rPr lang="en-US" sz="4000" b="1" dirty="0">
                <a:solidFill>
                  <a:srgbClr val="FF0000"/>
                </a:solidFill>
              </a:rPr>
              <a:t>K</a:t>
            </a:r>
            <a:r>
              <a:rPr lang="en-US" sz="4000" b="1" baseline="-25000" dirty="0">
                <a:solidFill>
                  <a:srgbClr val="FF0000"/>
                </a:solidFill>
              </a:rPr>
              <a:t>2</a:t>
            </a:r>
            <a:r>
              <a:rPr lang="en-US" sz="4000" b="1" dirty="0"/>
              <a:t>O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K</a:t>
            </a:r>
            <a:r>
              <a:rPr lang="en-US" sz="4000" b="1" baseline="-25000" dirty="0">
                <a:solidFill>
                  <a:srgbClr val="FF0000"/>
                </a:solidFill>
              </a:rPr>
              <a:t>3</a:t>
            </a:r>
            <a:r>
              <a:rPr lang="en-US" sz="4000" b="1" dirty="0"/>
              <a:t>P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981200" y="990600"/>
            <a:ext cx="38100" cy="4953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1" y="1389078"/>
            <a:ext cx="6795653" cy="447832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357253" y="801792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ym typeface="Symbol"/>
              </a:rPr>
              <a:t>Trends </a:t>
            </a:r>
            <a:r>
              <a:rPr lang="en-US" sz="3600" b="1" dirty="0">
                <a:solidFill>
                  <a:srgbClr val="FF0000"/>
                </a:solidFill>
                <a:sym typeface="Symbol"/>
              </a:rPr>
              <a:t>d</a:t>
            </a:r>
            <a:r>
              <a:rPr lang="en-US" sz="3600" b="1" dirty="0">
                <a:solidFill>
                  <a:srgbClr val="FF0000"/>
                </a:solidFill>
              </a:rPr>
              <a:t>own</a:t>
            </a:r>
            <a:r>
              <a:rPr lang="en-US" sz="3600" b="1" dirty="0"/>
              <a:t> a column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0" y="1558913"/>
            <a:ext cx="381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</a:t>
            </a:r>
            <a:r>
              <a:rPr lang="en-US" sz="3600" b="1" baseline="-25000" dirty="0"/>
              <a:t>a</a:t>
            </a:r>
            <a:r>
              <a:rPr lang="en-US" sz="3600" b="1" dirty="0"/>
              <a:t> </a:t>
            </a:r>
            <a:r>
              <a:rPr lang="en-US" sz="3600" b="1" dirty="0" err="1"/>
              <a:t>X</a:t>
            </a:r>
            <a:r>
              <a:rPr lang="en-US" sz="3600" b="1" baseline="-25000" dirty="0" err="1"/>
              <a:t>b</a:t>
            </a:r>
            <a:r>
              <a:rPr lang="en-US" sz="3600" b="1" dirty="0"/>
              <a:t>  …all </a:t>
            </a:r>
            <a:r>
              <a:rPr lang="en-US" sz="3600" b="1" dirty="0">
                <a:solidFill>
                  <a:srgbClr val="FF0000"/>
                </a:solidFill>
              </a:rPr>
              <a:t>M</a:t>
            </a:r>
            <a:r>
              <a:rPr lang="en-US" sz="3600" b="1" dirty="0"/>
              <a:t>’</a:t>
            </a:r>
            <a:r>
              <a:rPr lang="en-US" sz="3600" b="1" dirty="0">
                <a:solidFill>
                  <a:srgbClr val="FF0000"/>
                </a:solidFill>
              </a:rPr>
              <a:t>s</a:t>
            </a:r>
            <a:r>
              <a:rPr lang="en-US" sz="3600" b="1" dirty="0"/>
              <a:t> combine the same for a given X</a:t>
            </a:r>
          </a:p>
        </p:txBody>
      </p:sp>
    </p:spTree>
    <p:extLst>
      <p:ext uri="{BB962C8B-B14F-4D97-AF65-F5344CB8AC3E}">
        <p14:creationId xmlns:p14="http://schemas.microsoft.com/office/powerpoint/2010/main" val="114650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29429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Trends in ionic and not ionic compound formulas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0757" y="2964225"/>
            <a:ext cx="8759535" cy="408379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940627" y="4800601"/>
            <a:ext cx="6096000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600" b="1" dirty="0">
                <a:sym typeface="Symbol"/>
              </a:rPr>
              <a:t>Trend </a:t>
            </a:r>
            <a:r>
              <a:rPr lang="en-US" sz="3600" b="1" dirty="0">
                <a:solidFill>
                  <a:srgbClr val="FF0000"/>
                </a:solidFill>
                <a:sym typeface="Symbol"/>
              </a:rPr>
              <a:t>across</a:t>
            </a:r>
            <a:r>
              <a:rPr lang="en-US" sz="3600" b="1" dirty="0"/>
              <a:t> columns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29001" y="1231683"/>
            <a:ext cx="1508415" cy="1938992"/>
          </a:xfrm>
          <a:prstGeom prst="rect">
            <a:avLst/>
          </a:prstGeom>
          <a:solidFill>
            <a:srgbClr val="B091DD">
              <a:alpha val="31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Mg</a:t>
            </a:r>
            <a:r>
              <a:rPr lang="en-US" sz="4000" b="1" dirty="0"/>
              <a:t>Cl</a:t>
            </a:r>
            <a:r>
              <a:rPr lang="en-US" sz="4000" b="1" baseline="-25000" dirty="0"/>
              <a:t>2</a:t>
            </a:r>
          </a:p>
          <a:p>
            <a:r>
              <a:rPr lang="en-US" sz="4000" b="1" dirty="0" err="1">
                <a:solidFill>
                  <a:srgbClr val="0070C0"/>
                </a:solidFill>
              </a:rPr>
              <a:t>Mg</a:t>
            </a:r>
            <a:r>
              <a:rPr lang="en-US" sz="4000" b="1" dirty="0" err="1"/>
              <a:t>O</a:t>
            </a:r>
            <a:endParaRPr lang="en-US" sz="4000" b="1" dirty="0"/>
          </a:p>
          <a:p>
            <a:r>
              <a:rPr lang="en-US" sz="4000" b="1" dirty="0">
                <a:solidFill>
                  <a:srgbClr val="0070C0"/>
                </a:solidFill>
              </a:rPr>
              <a:t>Mg</a:t>
            </a:r>
            <a:r>
              <a:rPr lang="en-US" sz="4000" b="1" baseline="-25000" dirty="0">
                <a:solidFill>
                  <a:srgbClr val="0070C0"/>
                </a:solidFill>
              </a:rPr>
              <a:t>3</a:t>
            </a:r>
            <a:r>
              <a:rPr lang="en-US" sz="4000" b="1" dirty="0"/>
              <a:t>P</a:t>
            </a:r>
            <a:r>
              <a:rPr lang="en-US" sz="4000" b="1" baseline="-25000" dirty="0"/>
              <a:t>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90800" y="5791200"/>
            <a:ext cx="7391400" cy="0"/>
          </a:xfrm>
          <a:prstGeom prst="straightConnector1">
            <a:avLst/>
          </a:prstGeom>
          <a:ln w="193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59974" y="616455"/>
            <a:ext cx="1302328" cy="2554545"/>
          </a:xfrm>
          <a:prstGeom prst="rect">
            <a:avLst/>
          </a:prstGeom>
          <a:solidFill>
            <a:srgbClr val="FFFF00">
              <a:alpha val="7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H</a:t>
            </a:r>
            <a:r>
              <a:rPr lang="en-US" sz="4000" b="1" dirty="0" err="1"/>
              <a:t>Cl</a:t>
            </a:r>
            <a:endParaRPr lang="en-US" sz="4000" b="1" dirty="0"/>
          </a:p>
          <a:p>
            <a:r>
              <a:rPr lang="en-US" sz="4000" b="1" dirty="0" err="1">
                <a:solidFill>
                  <a:srgbClr val="FF0000"/>
                </a:solidFill>
              </a:rPr>
              <a:t>Na</a:t>
            </a:r>
            <a:r>
              <a:rPr lang="en-US" sz="4000" b="1" dirty="0" err="1"/>
              <a:t>Cl</a:t>
            </a:r>
            <a:endParaRPr lang="en-US" sz="4000" b="1" dirty="0"/>
          </a:p>
          <a:p>
            <a:r>
              <a:rPr lang="en-US" sz="4000" b="1" dirty="0">
                <a:solidFill>
                  <a:srgbClr val="FF0000"/>
                </a:solidFill>
              </a:rPr>
              <a:t>Na</a:t>
            </a:r>
            <a:r>
              <a:rPr lang="en-US" sz="4000" b="1" baseline="-25000" dirty="0">
                <a:solidFill>
                  <a:srgbClr val="FF0000"/>
                </a:solidFill>
              </a:rPr>
              <a:t>2</a:t>
            </a:r>
            <a:r>
              <a:rPr lang="en-US" sz="4000" b="1" dirty="0"/>
              <a:t>O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Na</a:t>
            </a:r>
            <a:r>
              <a:rPr lang="en-US" sz="4000" b="1" baseline="-25000" dirty="0">
                <a:solidFill>
                  <a:srgbClr val="FF0000"/>
                </a:solidFill>
              </a:rPr>
              <a:t>3</a:t>
            </a:r>
            <a:r>
              <a:rPr lang="en-US" sz="4000" b="1" dirty="0"/>
              <a:t>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67401" y="1232007"/>
            <a:ext cx="1508415" cy="1938992"/>
          </a:xfrm>
          <a:prstGeom prst="rect">
            <a:avLst/>
          </a:prstGeom>
          <a:solidFill>
            <a:srgbClr val="51F52B">
              <a:alpha val="27000"/>
            </a:srgbClr>
          </a:solidFill>
        </p:spPr>
        <p:txBody>
          <a:bodyPr wrap="square" rtlCol="0">
            <a:spAutoFit/>
          </a:bodyPr>
          <a:lstStyle/>
          <a:p>
            <a:endParaRPr lang="en-US" sz="4000" b="1" dirty="0">
              <a:solidFill>
                <a:srgbClr val="C00000"/>
              </a:solidFill>
            </a:endParaRPr>
          </a:p>
          <a:p>
            <a:r>
              <a:rPr lang="en-US" sz="4000" b="1" dirty="0">
                <a:solidFill>
                  <a:srgbClr val="C00000"/>
                </a:solidFill>
              </a:rPr>
              <a:t>Al</a:t>
            </a:r>
            <a:r>
              <a:rPr lang="en-US" sz="4000" b="1" baseline="-25000" dirty="0">
                <a:solidFill>
                  <a:srgbClr val="0070C0"/>
                </a:solidFill>
              </a:rPr>
              <a:t>2</a:t>
            </a:r>
            <a:r>
              <a:rPr lang="en-US" sz="4000" b="1" dirty="0"/>
              <a:t>O</a:t>
            </a:r>
            <a:r>
              <a:rPr lang="en-US" sz="4000" b="1" baseline="-25000" dirty="0"/>
              <a:t>3</a:t>
            </a:r>
          </a:p>
          <a:p>
            <a:r>
              <a:rPr lang="en-US" sz="4000" b="1" dirty="0" err="1">
                <a:solidFill>
                  <a:srgbClr val="C00000"/>
                </a:solidFill>
              </a:rPr>
              <a:t>Al</a:t>
            </a:r>
            <a:r>
              <a:rPr lang="en-US" sz="4000" b="1" dirty="0" err="1"/>
              <a:t>P</a:t>
            </a:r>
            <a:endParaRPr lang="en-US" sz="4000" b="1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3584864" y="3352801"/>
            <a:ext cx="3958936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Is there a simple pattern here ??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48107" y="616454"/>
            <a:ext cx="1149927" cy="707886"/>
          </a:xfrm>
          <a:prstGeom prst="rect">
            <a:avLst/>
          </a:prstGeom>
          <a:solidFill>
            <a:schemeClr val="bg2">
              <a:lumMod val="75000"/>
              <a:alpha val="2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C</a:t>
            </a:r>
            <a:r>
              <a:rPr lang="en-US" sz="4000" b="1" dirty="0"/>
              <a:t>H</a:t>
            </a:r>
            <a:r>
              <a:rPr lang="en-US" sz="4000" b="1" baseline="-25000" dirty="0"/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18815" y="640541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6600"/>
                </a:solidFill>
              </a:rPr>
              <a:t>N</a:t>
            </a:r>
            <a:r>
              <a:rPr lang="en-US" sz="4000" b="1" dirty="0"/>
              <a:t>H</a:t>
            </a:r>
            <a:r>
              <a:rPr lang="en-US" sz="4000" b="1" baseline="-25000" dirty="0"/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85616" y="643773"/>
            <a:ext cx="1191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H</a:t>
            </a:r>
            <a:r>
              <a:rPr lang="en-US" sz="4000" b="1" baseline="-25000" dirty="0">
                <a:solidFill>
                  <a:schemeClr val="accent4">
                    <a:lumMod val="50000"/>
                  </a:schemeClr>
                </a:solidFill>
              </a:rPr>
              <a:t>2</a:t>
            </a:r>
            <a:r>
              <a:rPr lang="en-US" sz="4000" b="1" dirty="0"/>
              <a:t>O</a:t>
            </a:r>
            <a:endParaRPr lang="en-US" sz="4000" b="1" baseline="-25000" dirty="0"/>
          </a:p>
        </p:txBody>
      </p:sp>
    </p:spTree>
    <p:extLst>
      <p:ext uri="{BB962C8B-B14F-4D97-AF65-F5344CB8AC3E}">
        <p14:creationId xmlns:p14="http://schemas.microsoft.com/office/powerpoint/2010/main" val="206233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3" grpId="0" animBg="1"/>
      <p:bldP spid="19" grpId="0" animBg="1"/>
      <p:bldP spid="7" grpId="0" animBg="1"/>
      <p:bldP spid="20" grpId="0" animBg="1"/>
      <p:bldP spid="9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data:image/jpeg;base64,/9j/4AAQSkZJRgABAQAAAQABAAD/2wCEAAkGBhQSERUUExQUFRUVGBgaGRgYFxYdHhoZHhkZHRcZIR4cHiYeGCIjHxwdIS8gIycqLC0sHB4xNTAqNSYrLCkBCQoKDgwOGg8PGiwkHCQyLCksLCwqLSksLCwsLywsLCwsLCwvLCwsLCwsLCwsLCwsLCwpLCwsLCwsKSkpLCwsLP/AABEIAJQBVAMBIgACEQEDEQH/xAAcAAACAgMBAQAAAAAAAAAAAAAABAUGAQMHAgj/xABOEAACAQMCBAIFBwUNBwMFAAABAgMABBESIQUTIjFBUQYUMmGBByNCVHGR0SQzU4KTFRY0Q1JydJKhsbPS8ERic5SistMIo8FjZMLh8f/EABkBAQADAQEAAAAAAAAAAAAAAAABAgMEBf/EACcRAAICAgICAgEEAwAAAAAAAAABAhESIQMxE0FRYTIEIpHwFHGB/9oADAMBAAIRAxEAPwDuGaM1QOMcduReXEaTFEjMYUBIj3iRjksjE7sartl8olxI0Sid9UjyIRpt+nl6yT+ZAIOg/eKvgzRccmkzsOqs1zex9MJYr21jnmLx3LPH1LEMSYBjIKKp3OV/WFdHXtVZRcXTKyi4umZoooqCoUUUUAUUUUAUUUUAUUUUAUUUUAUUUUAUUUUAUUUUAUUUUAUUUUAUUUUAUUUUAUUVjNAZrGqsavdVF9NruUXcUaTTRryXYiNyuW5ijJx32JqYq3SLRjk6RetYqoekvpHPHdcqIxhRCj5ZCxJZ5F/lDbCCqBc8augtxIt1cBbeTQUMkmXA0EnVnp1aunAOdu+ac1kXUpkld8QREtI5bADz53PYf/2tY8e9m0OLe+iRk9P7sXIgzD7KNqK4OG1DZcnVjSc9Q8K38R+UGe1EckrRNEZo0kxGVIRyQzA6zuvft4VXrS/V9U8Y65JEgAL5XAJKMQucbMxx33qG+UC65vCw5GktJHkZzgguCM+PbvV3GOLLyhFRbR9Bxn7K91VPkw9IhecNgkzl1Xlye50wD94w3xFWuuY5AooooAooooDmHG8+vXmkAtqixk4GeRF3qtxFUtopTEw5cx0qZZMZkl5bSAn2lbWWAI7H41O+l1rL67dJykkSZYm6pmQlTGIyOlGPdDvkVCrwlwpQWsWk6f8Aa5j7LFl35WdmJI+FdEZqkdUeSKilZBfKtOyJaspIZZWIPkQFwfvrvXo5xgXVpBOpGJY0b7CR1D4HIr59+VFJmgiaSNEVZCMrKX3K7bFFx2O+9XX/ANO/Hy9tNasfzDB0/mSZyPgwJ/WrLkacrRjyyUpWjsFFFFUMwooooAooooAooooAooooAooooAooooAooooAooooAooooAooooAoopDivGorfRzX0ayQuzEkgZOygnYA0A/S9zepH7bogPbUwH95qJ/ftaZxztz4cuXP/bvVZ9LuMwXEtuIzr084nKOMdK79QAJ3q0YtuiYpSaRdv3bg/TQ/tE/GqX6a3iTXUCrIrqIZyQrggHXAATpPln+2qneWq+sMJkIiMacoorga9TczOjHV7OnPh23zTTRhbxcKB8xLsBj+Mh8Ns1tHip2dUeGpXZD8XuGj9YIOYxhFKnqhcxoVPjlGZsHIypx4dpblhLzA2Hq7Hf3Sjc0gLqREmGqRwzxaGwxOhtPOxlBgqNTY3C5AGcYrfBHJzomDL1JNGC4YkhZdcfiMkxjOfdmr2lsvaWxaJmfnZ5JuFeMRyMIhlToKtndSRqONsrlc716sL92kRuWZDLbL7RjTPLlkD7YKn84p22IIPiamfVZMYzDj/ht/npbiMTqElZkxC4Y6UYdBBSQe0dtLE/qiqOarTM3yKtPZoWxIBAswMsW2uFHUSDqBG4OQNxioX0+ikPD2UQctEaM7SK2ADjsBnuavFaby1WWN429l1ZD9jAg/31k+R9GL5ZNUVf8A9OfHwk9xasfziiRBnbUmz/Egg/q+6u9g18ecB4i/D+IRydmgm6vDKg6XHxXP319gQSBlBBBBGQfMHcH7qoZmyiijNAFFYzRQFN9O7HS0FyB2bkyfzJCOWf1ZNI/XaoOr/wAc4bz7eWIHBdGVW/ktg6W+DYPwrmFtxZmRWMFzuNysRK6gSGw2cEZBwfGgPHpNwkXNrLEe5Ulfc67qfvGD7iaqvyRcNubC9FxNBMsLwsMgA51aWXYHPhVvnv20N+T3fsn+IPke+9HF+Fme0sVC6saCd4gcG3dMLzQVJyy7b9s4zVXKikpUX4+mcX6K5/YPUhwnjcdwGKagUbS6spVlbAOCDuNiD9hrm3o2txHNyriWLpjAWNGXSV0R4IUtrBUhyTp6g2dRwMefRP0jMXpDd2rHouEjZfdIkSn+1NQ/VWoUrdERlbo61RWFrNXNAooooAooooAooooAooooAooooAooooAooooAooooAooooAqo+mx+fs/50/8AgmrdVR9Nv4RZ/wA6f/BNacf5opyfiylelPC2uXHKCuUilQkNH0yF4WQPk6lA0sTjDDwxmpDikwaW3ZWDD5/cHI9lPEUvc8DZhdBUSNp0MYZWGNPXgkBcliWYknJw2AcDfRxPhuhVkfKj1hmPLcroWVVj7rjOHCE48zXdK0m6Ofhmozi/gRgtDi4AjnjWUFQBv4ODLu3tNnO22Ag79tMPD3iMHUYl1Sw5ULnS7B4SQ2oAkpg+8ipn9xl/lz/tpPxrTe8DyjaHl1gZTVLIRrU6kJBPbUBXI+RVo9N8qrVm79z5PrEv9WH/ACUpxLhsgTWsryPERIilYhkr3Gyg9Sll/WqSsr1ZY0kGwdQ2CRlc91PvByPhTCEZHbuP76yc5P2ZOcnqzzFIGUMvssAR9hAIoeMMCrDKsCpHmDsw+6q/wW0ZrdW51wD14AkAGBI4VRldtgBRwZZJdQkmuUddOULOrLkH+UvWNjh12NX8TL+GWjFneTpboxlh0joXVDIzthzGg2lGpjgdgN6YjvLguE1wqxDHBt5QMKFJwefg+2P7fKkHYLYIW5nQxcMmgspSV2DnVhW7br9InGMmnZJ9FxEJH1MBoysYVQZjiMHrJGTEw8ffjatFCPwbLjjr/hzL5R7Qx3pLFC0iq50KVGd17FmO+nPfxrsfyfelzy+j0rhsTWccsYbY+wmqJsfzSBv/ACTXJvlYP5Yn/BT/ALpK3fJj6Sclb22YnTc2s2kf/USNmX711D7dNYTVSaRzTVSaOupxm4wPymXsP0fl/Mr1+7Fx9Zl/9v8AyVXr7h7yT2zrlRGkgZwIyRqRQoAcHO6+W2ffSvArK5jaJGGiJEA0jlkE9eoHSdiSVbIB8tq6qjdUdmMbrE6l6DX8k9qWlYuwmnTUQAcJKyr227AUUv8AJt/A2/pFz/jPRXI+zhktstRrk13Br4aigKWaRMAsq6it0GKgsQMkKQBXWa5QEElnCqmIskyPhpEXAS51tgnscLgdu/es5mU/Q1HPIbmXmKIleDCIzwltStLk4U6vZKnuQN99jSpxJDYFGgJhaCRi0qKQqxEEDOd+oHG3avU9iXu1lLwBA8Lk85CQIhcLoA22k5oJ8B1g+BqHs4Y1BjNssmiWSFXVLfEhVsqAWcFm0EZHmO5qiVmaSZM20ObsXDPDGSp5gWdXD9AVVwVGkqwzrB3GB4nHMPTTjZtuOm5iIYxPEwwcg4RcrkeYyvxroItEJKixYsACRy7bIB7EjmeNc0+U/hXKuI5BC0IlT2SqL1KcEgIxHYr8auls0ikn2fVi1msCs1c0CiiigCiiigCiiigCiiigCiiigCiiigCiiigCiiigCiiigCqv8ofCEmtRIwB9XcS4IyCoBWUfFGb4hatFRvpL/A7j/gS/9jUBzQ8Ktv0cJ/q/jXifgls6suiIagRkacjO2RvsR3HvAr3xHgluLaJIreATzKioRBEzA6AWfqAU4AJ6iN8Uv6PWltPcLm2twDbRs0fJiwswmZJQOn3D4FT41XMzzXwCXVysCyOluV0p1GWTLE4C9IiO7EjYeLbVvtZbp+0MAO2Q0kykZLDcGHY5U/DHnmmZdAs4kYLpcQxgGMOuWKhVZdhpPb3eHatXCII7WcQhyzOqdOn2cNM4+kSF3ZRkYUKoyCRXoeGGjnfLKmR3o/ZqYcyJHq5k2rYHB50mcEjO3htWn0X4exVXl0sGCgKygkMHbLHKjTkYGnftnxxWuRiLRtJlDGacKYteQ3OlAY6AW0rnUcbnHj2Mibk823IMpGXDZVlBwmzMMbZPbOw8Kilo9uFNR/0hCwnMdihUxr+dADAnUeZLpQAEbk4HuGaYWTkSIsaKsRMYYrhsOSQEJ5moAYUDCkAEnAFREFyVjMEkUMgieRcPFcvvrYg9MLLkq3gfGt6cWwwZYbcN4EQ3fxwRB/reqZor5EbLfU9uIuVcEK0yPpFuQ3W4I65MjGcg4BBwR51tFt1q3Iuzp0dJ9WIPLLGL+Mz0ayO++xOaxawCaOaUl0bU56JLlFGEGDoJX4kqPjUbwW41lUf1iR25RGLmVdIeJXYnExUj2sAHVgDIyRVf3FXn9FU+VEs10jNG8YMQAD6cnDPnGlmB7jxqp2rkMCDg5q9/KvYrGLfSXJPM9uSV/wCR21scd/DGaoMXcfbWU01LZzzTUtnfR61gbW3YeMvb7qzm68rb75fwpfiV1IksXK6sIzNF09agoDpJ3DAFiN8HGK1cO42WkWLSzArq1vhWKkOVbScZAwFIxnO+2N+u1dHfkro6F8mefUjqxnn3OcZxnnP2zv8AfWK9/Jv/AANv6Rc/4z0VxPs86XbLS1cY4j6NwKJJRbmVvWpwURgGK8yUnRkYLADZT37ZrtFcymkwDgLqN7cBWbVhGDzNqIDLnZSO/jVJGc3orcPDeHnBMbFJJRHEyb5DCPSWyMjeQLgA48cb05+4cYtpY1Kxxw3szh2cLo0p0MDjuHZT8DXl7iNvVZDZx/lHLfIVj89LIhlXII0FQqy5YHOjsMEiRS/iCXsTTQo7XFwAJJFX2lQAke0Bv5b1mzNtkRxkS2xy0wSS6cM7K5GplhYOBkZHU0axruDpXVncGufLW+RYkqy5jkOljlhnl7MfEjsfsq83vElcIoubDQCuvMu7BdJ05B2BYav1QNu9Ur5YnFy9t6uRPoWUtyuvTkpgnRnGSO59/lUrsR7R9Fis1Bfv0tP0y/1ZP8tabn0+tF04cyMzaVSNHZicE7DA8ATWpvZY6wWqqy/KNAp0tHOpPgYwD7ti2Tk7fCkuP+nebc8hLiN2aNVkMQ0rqlRG3JIBwSNx3qLItF3zRmudcX4ldQGL8smKPMsTsRbjlhtlY/MnPVhe49oGt3C7i7ljR3u50L/R025wpPSTmEYJGDjwzjeoyRXNF/zRmuW23H7s21tIbuUy3JVFXTbqus6icnlHACqT4nbHjTkHFbjmLDJezCZgzBUjjYFASNeowAL27HscDxpkhmjo2aM1y699Kr6D1vlyrPyBbsokiUs3NyCoMZQDcbAqd/GvbfKFccwgTQtEI421rbO2XkdVRAFlOcFlyc7FgPOmSJyRfOJeklvbsEllVGYagDnJXOM4AO2dqVPpxZ/p1+5/8tVDhfFnuLoymRXDWyaSIzHjE8wKspdiGDAgj3ePeolbaeHmTQoVLTzIS0cxYRtISj6csHXpUABNgx95EZbK57OiN6d2Qxm4QZOBs25PYdu9H7+bL9Ov3P8A5aq3F2Ypalz1esW+rAIGrDasA7ge40hcQtzpzNFLK+sNasOYUCBVMaalOIiJA2stjIbJz4RkQuQvB9OrLGfWE+5vwrC+nlie1wh+wN9/aqrw69nkhmMwYfNgjUhQ6jGTMmnyRtg3jnucZKk1k81tYqjPGyiNhIu+gi3bSTuMqWwCviM0zHkLt+/qy/Tr9z/5awvp5ZHOLhTgkbK53HcbL391Uv0eEyzNzY+Wzc92C6cAmVNODnVpYAkZGO3jtWqWKRoX0ZZUv5Xlj1AcyNZDqXJIHfDYOx048anIZl6/f1Zfp1/qv/lprh3pNbTuUilV2A1FcEHTkDOCBkZI+zIrnl3eXCSLyIpI45dJ0lYlPMEyc06S2eqHOw8R2FeONx6+LWalnA5Fz7Dup2KnupB7jPvpkTmdZzUb6Sn8juf+DL/htXLbm5KTTEXErxW4YyKJpgdWCVgRzP1OFGpiRtsMZOzV0Vls7ts3KPEJUZTdTuNQjDd9eGBVx3FTkTmiRnlZRZaTIAWRWC6ipTkuTqwDjqCbnzrVwm6d7wsHdomydLLcJy+mPR0viM6jnsMjx8cIX1ggnMCySwhIFl1GW4csMsCETmDITSCcZPUO3ejgc1vPKsStO5MfMEqXFyFfBjD4BfK+2pxk7bHBFZ+jE8NfRSQRITOvLMTZW3lO6MCoyYyMZHcUc6AypMxuHZDqUm2lznrAAZYwQuHIKjYkZO/fbJCQtk+A6RqVMZZcsXjVUZdZCuy4OxOTqJG9Fq8/ORWCwqcsEjMeCMy6gyls6j0NlQ2CCM7GvaXq/ow0RtlwuZjJyWm5Zlk09cUZ6m140SRFhgsRk98ZFe7ewuJFDpJKynOCLi2IOCQe0PmCKnLxyIrjBYEuygqjO2WWMDSq7s3l5GoKWxiSDVHcMsLtzoyUZmQaFEpYHumQCdSjSSfHes3xq+3/ACbrn5OkzFpC6wXSSF9XMlBPMj1bxx/TwqZ3G5AHgfGluHwXSSKDhYCwIKpEuxI1cxVbSpYAAFMg98ZOKk7mNz61y0WRue2FcgLnRFvuCNu4GNyMUjNweblQoiqghMeEY6/ZKnVqyu4AbAxvnw2rNqj1eNuUIv6GrqcLHcM0nKUP1OQpIGmPIAbYk9hnPfsairi8KW8Rj5LSIjO3L5Gx07MABpYkd0TBfBwcYqQluWSeZGlgiBKuvNX2gy4JBMig4ZCCANtvOvXrf/3Vl/VX/wA9VlNXRM+SNtWVD5Ye1tgYHzn/AOFc5i7j7a6H8pq64on58EuhmBEeARqAOT84+RtjtXPY+4+0f31hNpytHNySUpWjvY4wP0Nz2/Qt5VkcYGfzNz+xavXFeIGGEuF1sMBVzjJ8s+GwP3Vm34tHI4RdRLRrIDpbToYEqdXYE47faPCuy90d97qy5/Jk+bEnBGZ7k4IwR88/ceFYr38m4/I2/pFz/jPWK4X2ebLtlqauScVe4SW4gMMckfPkYaoLmQEOeYuTH056ht4V1s1UrtgJ5yewkBPbtyYc99u1Ul0ZzdIpcfE7lTqW3iB6txaXn0sauw8cDP2CtVkbmS5nOIUyiSNzFuIgCMpqGtSfZUZPbpHiTTXohw+SDHORQG18qTWmY1ZyeVgMV6tmDJnPY4IBM1JEGuZFYZDWwUgd8F5AR/bWd10Z3XRB20txIFYerhWTWrsbhVK7b5ZNs6gRqwSCMDFPcIglS9PNMeTbDHLZiMc/x1AHOaQaBpbFVaZjHrESK0CCRyshiEb5k05JXGQV8CSMEF30cKtJBoYuvqEYDEYJAmC5IycHpORnvmpbbQcm0Keq3UdyWjDmORpBLJywJUUnKAAuUnGcANpyqg1NcYY5tMkk+sJnO2TyZsnHh9lKQ8MYWrxNbOVaSUhPmmwpk1IcM+ltjnSx+jg+R8yWzQw2Cy6VKTIpPYDEU4G57bYzvjPbbFVKmzjFist1bEJHIIXczbxkqrQuqAhjk7nPu3NRttd6+Gr1xuyzRBzG8bAH1tCoJjOnOkqfD31K6ws8zq1viRIlGZVBJUuGJwD9FwAcndfDvUTexcq0lAeNuu2aOHnB9IR4coGO51MpO42zRBfBPcS+emNpIitDNDIT1HJw6KVxjYdY3B7159H+NidjpXSgI5YIYFow7JrBOFwWUgAZI2z3FRN7xF3eUyWtuWiQrJm8GUjbqOrCdIOnOf8Ad77V5teIzLDJLb2cAULJhluVIDJrZsDR4MWJUY3z57K0K0bOHw6uHWgKhhmLJ1srJmXAdCu+oE7YI8c7VtjmjivljBlLiNUaR3kYfOlnjj8V1MULZbA2AG5FQyqkYgtpbi5SP1eOZXBttIYBn5f5nVq6WZck5xjuBXvgghlKSc+5ild8YK2xKvrlEYZhb6VZiJCoPbJA8KmiaJuCwE13eo2cFbM5GRghZGB7jsQDjttUC9ojWNvIugS4ViBIkeoK8kz6Q2U1GVdWNJ3Uj7JPh/o8kkUrE5lM0ytM2SzKkzqMhSqHCDSBgAZ7ea3AOGxPHEJI0laSOKY4+bCK22w1EPhgTnYj3mgsc4fphlLrFKsXq8YOQo0u8jysCGYaT85nbYEkDtS2hntRFHFLoa4Zta8lgsQn1DYyESdP0DkeY8C3xPhqi1v4k0IHTGXYhQWiA1MzZ0jsfgai5YZI4C8dxCiymbEonVFkeSNRbt0jTqjZSvT3C58SKfZC+SQDOIrOExS8xJEY4RBlY9Wsga8DYqdI23IHat37qIJ5ZFRyGjjRirxZDcx18ZenAIx232G9SU4/KLfPfRP7/oJ99VROE62uWV4HGqcEiVfmNcqyEkqv0kXfV7JRSDucQh2PcODWkFxzVmK4CqeVGuQE0a2AkPU7EaiT3GcDsC44ikYsYpImE0TQ5BMAZQEKOV1SDVk4HT3xWy+kLcOnbmCVWkYxuH15iNwpjGrxIGx+zvTPGbWKXiKpIyYMLLytZ1M3NEi5UDqX5snBO+nyBqQI20Za/wCYEnVlXXJGRAzBnjESDIfWE0qWwenUMgbGtD8UglsruPXDrkmudMckkSHUX2JDt04Izv5U/wCi2TcylpY5JBFDHJpkZm1o8mtyGA0hiew7EEHetfolb6rOfSsfMNxd6WZVOG5rBScgk474oSzRxq4guJY2FzDGQVUnn25AQPHKT7RZXLLpyvgN9sV7ueIRy8XszHJHIBBc50MrYJ07dJIFe7LhM8U8UR64V1dQReoFmIVshjsD4tnGnBJLAauPQP8AurZCDlRuYbndo8j6J3Clc+Q3oDaHhSe9EiW78sRFByoQxaSOQtHkDLklcb5PfPespe83h12SoDrG4dl5elmMKsCrR7MAGA3JIxgk1i1vrtwXR7Xl63UymBh7GoM5HPzp1KRqJz2OMb0rc3txNaXZSW10RCWMhbeUZwgY6fnds6vEd80BM8dZefaJJy2R2kDI6Rt7MEjhgWBZdwo2xWjgHE0kvHCxxhSW5bxiLdEEWWYqNfWGUqfZKgY7ZPviE9zFyy0lqQ7KmeTJ05VjqOZe2FPavXC7qabqguLJwCAWWCTyBXOJc9iCPcagj0aJ+HvLbWwRAxR7d8nAwqMrNgkdyBj++sPwmZ7lJSNIUqdIbUpCrKmdJX2zrGGGMAkHUe6n7gRCzidLWKSZtGrpGTlutlVmUM2NwuoZ8z2rTwlbGTlKbRCXZUL6Ao5hR3wULl12jYEb4I2yMGu7/KVdFMPsb4nxuKMzwm5FvIX9rQzFQUjOQMYOR41GSX1m0axteJhY2i6YGUctlUOAAuxOkb748jUtFwO3VrrTBD0uNOpVwPyeI7nfAyf76g4rlEdhLbxnlxu8icm3U7LERoZSyyDqbAyDuoO+56FNySl8kUv7RuWO1nuZjGi3CssbnSDlG3Q51ldiEU+O+qvVtaWch0pAjtgnSpiJGMZ2EtWC3so45vm40QGLJCqFz1nvj7qiSmsTywzwiNpo21rIuOWkapIhYDEZOkH7AKiXAntlo8zWkKQcLiS7IEAQG3zhlQ5POxnuR2rfPZp6zCNC4KS5HLGCRo056cfysZrfMmm5QFmYizALE5JPN9okAZJ88b1FQFmhkXF1GHkUjXHKxRRo2xq1NnBJ0nu5xgA1FKKpHq8Er4kxf5RLZF4fKQiA5j3CKD7Y8QM1x2PuPt/+a696a6v3JYOAHHKyAScHWPMk+/ck1yKPuPtFYcv5FOf8kfQbGMsjFl1JnSdfbIwds4O3nWmzs4IjmMqOkL+cz0gswG52wWY/E1ruLW2j0aoYhq2zyo8DCliTt0jCk591e4LC3dQRDENQyAYkBx7wRn7xXRu/R17v0Xj5Nj+Rtj6xc/4z0Vj5NEAsiAAALi5AAGABznwMeFYrifZ50u2Ws1QvSe2MjXCrpJE8D6SQNQQW7smT21KpG+3ntV9Irmfp1Zwhb6dooDIgJV5I42ORBFpGXBzvtj31SXRnPojeI8Cmkt1iCoukyEYlQj5wlgrKRjQuQDpy3YrjFStxxAR3Zysj5gT81G74PMfuFzp92ap5liSQZtrOQfP5hMcCv0tDy1BWMiSRg7MunpYMu+xNXPh/DoobtxFHHEDAhIRFXJ5j7kKMHHxrNmTIa3KBRGGvCYpDJgWhykpl5oYqFzsSwCnGVb7K0TcLjkmtIY0kTTFOmZ4JMMq6HGzFctqycjtqPmKIrOZV1RMYodWHk12xYDns0pWUe1GAze11BmAHZqsN2wN3ZkEEFbkgjGD83GQcjY/aO9Og3XRXeIcGWF9LcvqUlCLcHmOCByl+dyXOQcEYIyc7HDE3ouIpbVm5LAzgFREB3ilO5LsDgj39hUvJILhmIjk12U50oCmZH5Ww8QAVlx3GPHyrTJxLnpaSaCn5XpIJDbqlwpww2cEjYjuN6WxkxLi1hGbpVX5pUCPIQg0kZOmJVCdbOd2J9lceLbE6rLw/nPBDG7GMgJHjSOcgA3Gc7f3VLxyutxP+dZeXEVB1adZMgKqcYUHKZ8gST22hZryU2Ny1wroyyqSXxjTriJ04z0Lhsf8AycmhCGuOcEaWefRLHHPIhEftHMWgxypIMbqSykYJIYKR40tw/gphF2dat0XmQhkOrmEyAOGGgNHuvTk9ZzjIy3fekUDTrIl1ANCSqNUcrdTmMg7YGAUG3jk71GcOltolnUXaMZVlUbTbtIZGDvnI1AvpBUDK5zTZO6JGS1TTZOY1cSC0jOpm6SiF4mVfZyp1bnzI7UtZWsMd9yFiYYbOpmkKuypzVck9DOrSMAp6gN9xjC9nxeWS3tmNmGCLGY2M8o6ggCkYhwT7iT8a22tzJG4KWCKwzgCeXbYKWAMJ6sYUt3xgE4pTFMZubt4uH3ckbBGSS8YEhTkiWXC4Oxz8aOM3bK8PIRGxoUKohJDl4ywII1Kmhi2U7ZBONqRtrm6S2nuOcIlSa4LQi3SRl+ebV1OyatyTuBTFnxGdxk38cZLtGA9pEMspVdmWUqykkAMDgkgd9qAk7/iKI1yvNt1kPLKLPIqqToGliCc4yP8AXhCzODa8gT8NOotrJufaDszTYOnpLk+AGAzgDYVIzQTpDdnK3FwukqwhQHGheyZIJA1EeZqMv+JGFtdtqngKdXMj1ETaulVBCMWK51IDsQMDVhahEImZuN2/Pt/n7bZJs6Zo9IJVBjJbYZzjNI23EtLTMZuF5fCqPWBpCLzCikYGepsk+Opu21TE8C+sW/QoykxxpA+inh+NRfHLpop25SqTyosIyMY9T3AQsQg3KocnfsDRBCVzeRJw+VHntDKza25U6trZpkZm3wcnfbGAAKluI8Sje4V1u7IIpYhWkTJkwVDkiQZwDgDG2pj3xj36UWyiykyqagI86VA35keceI+Pga8+lXDy7wrGCpaSQMy8wKAYn0sxjx2fTjJG+N8E0Q0zXZcTiSWSaW6s2yuFCSoCqKSwQAuRuSST3JPuFR3DmntrRleKHE8kjKxuABm4YmNMcs5PUB+FSXBLeTlXKXGHMbyKjGEIWjEY0vkbNq75HYk/BXjNossUKySOicgAaEY6ZHCRpIzAkADOMYz1E5FSDzDwy6D27GFMwIiMFuVw+hSB7UWV3JJwRnYHOK0tftLxa01Jy2jW7RhqDDIWM5DADIww8KcXh/5bCHmjMqnnlVhZSxEIhkbVrwgOVbTgnPwqr23Of0inWN1HKEjKHVmUFkjV9lZCM7ePhQlFnh4Yrvd24EwjUauUJEKuZxIek6NUWWGrTqO5B91aYQ3qN+zA5fmksZBIHYRKrsCI4wBldOMYypxtSFtxF3lVhNCJLktqA19AgV/bC3WUXBbbfvTXEp5F4dPypbR4oomQrHFKCAFwVyZjpbHmO/egomeOdUtrEQ4V3Yh1ZBhlhkbBUqxYac77YzWj0ftzBctCqdHLj6jKGYLEFjhLKIwFLqD9I50E489PGONRo0Uk9vdpoLaDmEDJQoTtLvs2B9tZ4FxuPr9Xtbt+teYWMZbUEUKCWl1Z0hf7fOo9EejzfXPLsbY5jwZYFIdVOVaUK2NWykAk5rFzf6b2GONYjCWQMVEZIfEy40+3tpA5i7J1A99vM8jwWlvJzJSHMK6SYVCmTxzym9k98ZwPOvPB+L819MklxA5KqgZYstrj5mNXJAUkaiFJ6gM+6gJCRuq8OoLhgdRAIH5NDuQdj8fOoSS+b1KCSNUaUxK5VFh1cxosphWGMMykEKNWFGOxxNWXCmaW4zcTfnEH8Vv8xDucx/D4Com144Hk5ZluFbWF9u3O7TGLf5vI3XPvyOxruh+oioKO+jPF3olrm8RJF5rxoWh7OyqCdRyNzuPvqFjlBhuEeew13CyBmWbbJQJHscYVVztv7I8TUtcejsUlyiz5uAIXKiUIdJ5kYJGFHce/wqs8N4XCdchgtHi9YlgBZUChueFiYlRlUVB1Fu+pceYl/qk3pCMB7ik8TSQOLgZ0NE4t5A7dg6EBVZmAZSD0/SB8KxrT9Nff1JP/AA/62qS4Zwu20W1xFaxwO7fRG4ysgI1eIOMg+IIO2axxwztKrQjJt9EgTxlLEq6DDbDl53bxYdtOatFeVOe16o1jyyh+1Fa9J7ZJbSVBLeMdOoB0lKkr1AH5oeXntXIUHUPtFfQ0fMFtdiQvnVdFdRB6TrKYwTsFIGPA7eFfPEZ3HwrPlhjRpDkc27O+8U4StwsauelW1YHfOhlBBBypGrIPgVHvziy4WUkaR35jskaFiqgnRq6iR4tq394rK8NO3z8/2Zj8v5nxoHDj9Yn+DR/5P9Zrprd0evW7ou/ybfwNv6Rc/wCM9FefkzTFkRknE9zue5+efvRXC+zzZdstZqhelNwyG4YEgc+DUw+jGfVhK3Y4wmrfG258KvprmvpFDcm8ujFciGNOUxyIsDMK6jlomIGFzufOqS6M59ERxLjMot05bkyDm5JBBIy/I0tpIdyvsp2bcHFWBXAuznbNumxwP4x9qr1tNeP/ALbIilQweSGONWU7ZVntxnOexwcY91bH9HJpLhRcXJf5pipWO2JGHTbqgx4//us6MqQ7bcOdIYoxygI5zNtIMEC5Mqx4xjGlu/gVA3BpGeQWCWBcq4hWaNirKAGePK7se3SQM+AFQsEK82RHMoVDOoKw2mXMUqphdVuFckHJAPTtnvU7w7g6I9nPHI7rI4K6o4E6WhkIPzcSN28M1LSJpCn76bYc0gSKZmLPi5QZYoEzs23SB27YB8BS196RxvFDDAXDrNDyy06NjLiPBK5bGlyOkbVNy30kFzeuI7ly6wmILHKysRCxfBxoHVjO4J8M1mS+mlsQbhSr+swKRpdQQLyIK2l98FcH8NwGhojbya6jeRGlyYoec2JZyNGWG3RknpO3upTiPrUtrc/OAokOXzLL2aPUFwV3Okqd9urGdqn+JcKWe7mRiQ0tnoGqMEKvMbLq2oEsC+4wPDeo8FfVOIqNWtYurVGqnAtwi9nbuI9WGwRntuKWLM+kPozCnIMarGJJYomAAbOs4LZcnBAG2POt3BeG2U8jxi2UmPT16nw/U6McagV64293vNS3EZMTWoLDQ3M1KyqRlYiytkjKkH3+NLcIdvXX6g8Ugdl0aNKaWj2YCMHU2SQS7Z6jiot0RbFbW3L8Kt1Tl8wRwtEHIC8xHDIN/PSR57164LYrBdMkksJYD5kF05pMuHnOk9Qy67AZ2J8q1cOlRrCzAeDUhgYh5EXSEfLd8nOBjG3epBZY2nEkj2qhAdOmSMsznKqzMd+lAMDPd28AMwQJXKqbG91BynOuy4QqG0iV2bBcEdh5UtxCxtreWIs0mAodULR6QhlToRXBJxIdQVTkatsDArEXEtaXcHIllRp7gM8U0KgrI2vAJYEZVxW+S81FS9ncuFZWCvPblQyqoU4L+7OO2rJ3OMTTLUyYupAvrRIkbBQkRAlz0DZcbkntt5moS5vX9TC/l3MydLCO51JqMhTO3MkEQHj7RC52atUt28t22r1m2EkYZQJwNRTpk2jYjIBQ779/Km/UG+sXf/MSfjUqLolQZMTNm4tjv7E3cYPsJ3Hgfd4VF2XEcNcZW+0nYBo5ixIEhaRSdl1YCgL5Ie7Cozits0Zil9YusI+lszybJJ0Fgc9OG0k+7NP+ot9Yu/8AmJPxpgx42eJWY8Ml1c32tllDhkUzIVTLgM4UHGo9znwqQ4uxF4jLFctp1FnQkoRpcCMLqC5JOSSPBQD5RPEeDNLE6esXOWU41TyEau65BO41AV6sAZo0kE92NYBINxJkH6S9/A5HwqcGTgx7hyHnXLaLiNTGQBJqKu3UWcZc4JyAFAHSN/AUjNxq3lS2xerGsaxsyclnDsoQjJK7YxtjIyc+FbxZN9Yu/wDmJPxrTwPMavBlsQthCSTmNuqPfxxkp+oKnH5HjCPiNoLiO4N7qZEdWHKkAcuFBY4GF2RdgMbVAejF4snpHcvG2pWjbSd99o8bEA1ceYfM/eahJYRBxGO60SScyGSJlTRqLDDK3WygjSCDv9GjjSDhSHbnhcD2zcufPqouE1SY0hpE61fCDUAHGCvn40vd2xThV4OYZBiYgsOsHYSCQ6VJfmBicqCNgc4rIvyeeHtp3S4kZ2Vki9kxJGFyJ/NA2R7/AHEJ8QvRFw24hEF3lklZpHWLGpyWZjiVmx/WOB41WmVplm9JgsierB0WaYgxhtW+hg7bhTjpQ1jhDgXd11KTLIrgDVty44kkGSoUkMVyATjWM0lxD0jtnkhcXCjks7YMU+5aJ4/BB21Z+FKcN4laR3BnNwuttesrFcDXqMeMgqQAmjbAyc7nbeK0Vp0SF/gWVuzJrCNbHGsphtaBH2B1aSwOnYbV44ldRxXqAoS0skXdpN3YPGrquNBKIuGJIOGG3iUrPiD3FrGphheMYxmWVTmNtIJAQEEFc4PYgU2k8gYMLeDILEfPSnBYkuQCmxOT2x38BtUqLLKLol+Gk825wMnmpj3n1eDxqszrbi3t7lg4LMXj1z4WNgXnK6tOOp12GNzgbbUzacXuBPcJy4QzGOT87JupjWPKkJnYxHfbesR2zBAghi0BQunn3BBUEnSRjqGSTvnIwDkACiiwotEzDcB5onGVD2zMM+ALxkZ+zPaoaw42pilxPJIC6BdatqCLoEzHoAUEZcDwHl7I18R4hc8+A6o4AwaLUiiTc4eMEOoCg6CBjx0jtTZa7+uN/wAvBTFkqDGLKZ3hiLkt+USBGPdog0oib39GN8bjB8a1JYMLlpRCg2IDKyBn1FNbMe+wUaV7DSfPaN4zFcNEWefnCMiTlmCJdejJK5XfJGrHv+2m4+HwMAyxxlWAIOBuCAQfuNdfDyeONNe7Kvhbd2eorBora6UqFDNcuoUjGlwSuw7fZXzxH3Hwr6GbhMJBBjTBBB2HYjB/srhHF+Gm3uXhbvG+AfMfRP2EYNOTkzo044Y3Z2vjVi8sarHhXHUsh+gQDtsQ3XnSceBJ74rxwuKcSHWojjA6EXSVAwoCZDd1IbfTvnv4U0GmwNoe3m/l9lZzP5Q/e/8Alrprdnr1uy5/Jt/A2/pFz/jPRXn5NM+pHOM8+5zjt+eeiuF9nnS7ZazXPPSMRcziInJERSNXxnOlocHGPHfb34robGufeklgXmu43guXjnWLDRRlhsmDgjsVYA4x4VSXRlPoguKQGS1w8kpETMpKRASRmNXRy3zwUkLkeKnyIIqcSTM0TYb+DOcEANjVGdx2B93nSPqZOzw37Kz8x19XAWR9TOxIG+GYrlQcYRR55OJ3t1zo5ILSdsI6tzIZNiWRlxpOTnB+yqUzKm9EbYWqSwvL6tGzyrBOAquTmUiR8AtqYqV1HTp1YX3U/wAKmDQ2elQqrcOqBQQCiLcLGwBJKhgAcZ2+ykQlyBgcMQDqOPVpvpDD+PiNiO2KxxN76VUU2MgVHRsRx3CNgbEKdQx0k0xZbBkoLSVJ7xkjkxKsIjbbGsJIGfdtgGKk7fYDUe9o8NpKzoyqJbOTT3I0G29YbAPi6u3vwT41n9zX+q8R++5/8teZeEsylTbcRwwI/wBoPcY7GTB+NTiTgSVxcoZuaPWUblmPaIdi2onqB3yP9ZpW4hjZLgYuDJcQmIu0QG2H05xjJy5yxyTXmxNzyk5tpd8wKA+ISQWGxPfx7/HHhW/Mv1S8/YH8anBFsEeOHcRnkiRzJpZlGQYkyrDZh3zscj4Uz61N+m/9tPxqNsILhGlBtLvQz60+ZORqAMinfbDAsP51OZl+qXn7E/jVsUTivgjOFcNjXmRNHE2hyVJjTJR+tc7bYYuv6tP/ALmQ/oYv2afhS8ttPz0kW0u8FWjk+ZI6fajbvvpbI+xzTmqX6pefsT+NSWElgWG4XThVmQrpAAGuPLKQBtnQzD9UeVSVR3Frad4+i0u+YjK8eYT7anIGc7AjKn3MaczL9UvP2J+7vQCnGcKiynPzDCTb+Tusnw0M33DyqQrSwkIINpdkHYjkHcHuO/iKV4XBcRxKj2t2SmVB5J3UHoJ376cZ94NAN3NsJEZG9l1Kn7CMGtHCbsyRKW2cZVx5Op0uPvGa35m+qXn7A/jSttbTJLKwtLzTJpbHJOzgFX8fEBD9oNAPGkbGQrNNEcdxKnvR/b+6QN/WFNZl+qXn7A/jStzbTGSKRbS8yhYH5k7ow6vHfDBG89j50A9UfduY54nz0yfMv5BiS0Tf1tSfrinMzfVLz9ifxpbiME8kTqtpd6sZTMJwHXqQ9/5QG9AO0jxmFjFqQZeIiRB5suen9ZSy/EUyrTYBNneAnGRySce7Od8dqzqm+qXn7E/jQHqGVXVWU5VgGU+YIyD91EkYYFWGQwII8wRgikuGxXCIUa0u8KzBDyTvHnKeOxAOnH+7nxpvM31S8/Yn8aAX4NK4iEbk6oiYycnqC40N3+khQ/aTT3MPmfvNRsdvOs7sLS70SIufmTtIpwDjO4ZT/wBHvpzMv1S8/Yn8aAUtkKXEq/RlAlG/0hhJR/2N+sakKjuI207NE6Wl3rjf9CRlG6ZR38iGHvQDxpzM31S8/Yn8aAU4goWSKXOMNy296yYC/dIE395qQpS9tpJY3ja0vMOpXPIO2ex7+BwR7xWbRrjQnMtLsSaRqxCSNW2d87g0BjilpzImUe1gMuO+tSGT/qArbaXYljSRezqGH2H/AFj7QazmX6pefsT+NJ8Otp4+Yvql3oLlkxAdg2Gde/8ALLEe4+6gJGo/gzBVeHGOS5UD/cPVGfs0kD9U+VN5m+qXn7E/jSptphOJBaXeChR/mTvg6oz38CXH2N7qAfrl/wArHCiJ4px7LgIx/wB5TkZ+1T/010vVL9UvP2B/Gof0s4PNdWrxLZ3ZfpZMwkDUpyN87ZGR8aA0ek17KnJEJfLCXITTnCoCrYZTnSctpGC2MDcimOF8aaV8dBQl1DrqyxVUYMQRhQwJ291SgSbH8Fu/2LV60zH/AGW7/YtXbau7PQyV3kWr5Nv4G39Iuf8AGeitvoBbPHaYlRo2aad9LjDBWlZlyPDYiiuN9nBLtlloooqCAooooAooooAooooAooooAooooAooooAooooAooooAooooAooooAooooAooooAooooAooooAooooAooooAooooAooooAooooAooooAoooo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679575" y="-860425"/>
            <a:ext cx="4114800" cy="1800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2" name="Picture 4" descr="http://www.kentchemistry.com/links/bonding/electronegativit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1" y="1752600"/>
            <a:ext cx="8360229" cy="3657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76400" y="22860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HINT #1: The Periodic Trend of Pauling’ </a:t>
            </a:r>
            <a:r>
              <a:rPr lang="en-US" sz="2800" b="1" dirty="0" err="1"/>
              <a:t>Electronegativity</a:t>
            </a:r>
            <a:r>
              <a:rPr lang="en-US" sz="2800" b="1" dirty="0"/>
              <a:t> (=electron </a:t>
            </a:r>
            <a:r>
              <a:rPr lang="en-US" sz="2800" b="1" dirty="0" err="1"/>
              <a:t>suckativity</a:t>
            </a:r>
            <a:r>
              <a:rPr lang="en-US" sz="2800" b="1" dirty="0"/>
              <a:t>) scale reveals a </a:t>
            </a:r>
            <a:r>
              <a:rPr lang="en-US" sz="2800" b="1" dirty="0">
                <a:solidFill>
                  <a:srgbClr val="FF0000"/>
                </a:solidFill>
              </a:rPr>
              <a:t>cliff….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12192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1      2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2800" y="1219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3  4   5  6    7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25000" y="15240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???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686800" y="990600"/>
            <a:ext cx="914400" cy="609600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31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HINT #2:  the curious case of column </a:t>
            </a:r>
            <a:r>
              <a:rPr lang="en-US" b="1" dirty="0" smtClean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1752600" y="1524001"/>
            <a:ext cx="8305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latin typeface="Arial" charset="0"/>
              </a:rPr>
              <a:t>1  2                          3 4  5  6 7 </a:t>
            </a: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304699"/>
            <a:ext cx="83058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267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>
            <p:extLst/>
          </p:nvPr>
        </p:nvGraphicFramePr>
        <p:xfrm>
          <a:off x="1952408" y="1538264"/>
          <a:ext cx="681038" cy="4633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Bitmap Image" r:id="rId3" imgW="266737" imgH="1638529" progId="PBrush">
                  <p:embed/>
                </p:oleObj>
              </mc:Choice>
              <mc:Fallback>
                <p:oleObj name="Bitmap Image" r:id="rId3" imgW="266737" imgH="163852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408" y="1538264"/>
                        <a:ext cx="681038" cy="46339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8337550" y="1422975"/>
            <a:ext cx="2971800" cy="518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u="sng" dirty="0">
                <a:solidFill>
                  <a:srgbClr val="009900"/>
                </a:solidFill>
              </a:rPr>
              <a:t>Noble gas chemistry</a:t>
            </a:r>
          </a:p>
          <a:p>
            <a:pPr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50000"/>
              </a:spcBef>
            </a:pPr>
            <a:r>
              <a:rPr lang="en-US" sz="5400" b="1" dirty="0">
                <a:solidFill>
                  <a:srgbClr val="FF0066"/>
                </a:solidFill>
              </a:rPr>
              <a:t>None</a:t>
            </a:r>
          </a:p>
          <a:p>
            <a:pPr>
              <a:spcBef>
                <a:spcPct val="50000"/>
              </a:spcBef>
            </a:pPr>
            <a:r>
              <a:rPr lang="en-US" sz="5400" b="1" dirty="0" smtClean="0">
                <a:solidFill>
                  <a:srgbClr val="FF0066"/>
                </a:solidFill>
              </a:rPr>
              <a:t>Nada</a:t>
            </a:r>
            <a:r>
              <a:rPr lang="en-US" sz="2000" b="1" dirty="0" smtClean="0">
                <a:solidFill>
                  <a:srgbClr val="00259C"/>
                </a:solidFill>
              </a:rPr>
              <a:t>            </a:t>
            </a:r>
            <a:endParaRPr lang="en-US" sz="2000" b="1" dirty="0"/>
          </a:p>
        </p:txBody>
      </p: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8153400" y="4392614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 b="1"/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7467601" y="4419601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3078" name="Text Box 12"/>
          <p:cNvSpPr txBox="1">
            <a:spLocks noChangeArrowheads="1"/>
          </p:cNvSpPr>
          <p:nvPr/>
        </p:nvSpPr>
        <p:spPr bwMode="auto">
          <a:xfrm>
            <a:off x="1752600" y="505177"/>
            <a:ext cx="762000" cy="76944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079" name="Rectangle 13"/>
          <p:cNvSpPr>
            <a:spLocks noGrp="1" noChangeArrowheads="1"/>
          </p:cNvSpPr>
          <p:nvPr>
            <p:ph type="title"/>
          </p:nvPr>
        </p:nvSpPr>
        <p:spPr>
          <a:xfrm>
            <a:off x="2289464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What’s so curious ??</a:t>
            </a:r>
          </a:p>
        </p:txBody>
      </p:sp>
      <p:sp>
        <p:nvSpPr>
          <p:cNvPr id="96270" name="Text Box 14"/>
          <p:cNvSpPr txBox="1">
            <a:spLocks noChangeArrowheads="1"/>
          </p:cNvSpPr>
          <p:nvPr/>
        </p:nvSpPr>
        <p:spPr bwMode="auto">
          <a:xfrm>
            <a:off x="3153118" y="3617655"/>
            <a:ext cx="4841823" cy="255454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Noble</a:t>
            </a:r>
            <a:r>
              <a:rPr lang="en-US" sz="3200" b="1" dirty="0">
                <a:latin typeface="Arial" charset="0"/>
              </a:rPr>
              <a:t>…because like all aristocrats they have nothing to do with any of the lower class elements.</a:t>
            </a:r>
            <a:endParaRPr lang="en-US" sz="3200" b="1" dirty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auto">
          <a:xfrm>
            <a:off x="3352800" y="838200"/>
            <a:ext cx="83540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66"/>
                </a:solidFill>
                <a:latin typeface="Arial" charset="0"/>
              </a:rPr>
              <a:t>The “Noble” Elements are utterly stable …</a:t>
            </a:r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4585514" y="1433707"/>
            <a:ext cx="292330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…And what’s with this number </a:t>
            </a:r>
            <a:r>
              <a:rPr lang="en-US" sz="4000" b="1" dirty="0">
                <a:solidFill>
                  <a:srgbClr val="FF0000"/>
                </a:solidFill>
              </a:rPr>
              <a:t>8</a:t>
            </a:r>
            <a:r>
              <a:rPr lang="en-US" sz="4000" dirty="0"/>
              <a:t> ??</a:t>
            </a:r>
          </a:p>
        </p:txBody>
      </p:sp>
    </p:spTree>
    <p:extLst>
      <p:ext uri="{BB962C8B-B14F-4D97-AF65-F5344CB8AC3E}">
        <p14:creationId xmlns:p14="http://schemas.microsoft.com/office/powerpoint/2010/main" val="4852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6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0" grpId="0" animBg="1"/>
      <p:bldP spid="96271" grpId="0"/>
      <p:bldP spid="962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1477106" y="675250"/>
            <a:ext cx="9115865" cy="255454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70C0"/>
                </a:solidFill>
              </a:rPr>
              <a:t>d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</a:rPr>
              <a:t>switch rule</a:t>
            </a:r>
            <a:r>
              <a:rPr lang="en-US" sz="4000" dirty="0">
                <a:solidFill>
                  <a:srgbClr val="000000"/>
                </a:solidFill>
              </a:rPr>
              <a:t>: </a:t>
            </a:r>
            <a:r>
              <a:rPr lang="en-US" sz="4000" b="1" dirty="0">
                <a:solidFill>
                  <a:srgbClr val="FF0000"/>
                </a:solidFill>
              </a:rPr>
              <a:t>s</a:t>
            </a:r>
            <a:r>
              <a:rPr lang="en-US" sz="4000" b="1" dirty="0">
                <a:solidFill>
                  <a:srgbClr val="000000"/>
                </a:solidFill>
              </a:rPr>
              <a:t> and </a:t>
            </a:r>
            <a:r>
              <a:rPr lang="en-US" sz="4000" b="1" dirty="0">
                <a:solidFill>
                  <a:srgbClr val="0070C0"/>
                </a:solidFill>
              </a:rPr>
              <a:t>d</a:t>
            </a:r>
            <a:r>
              <a:rPr lang="en-US" sz="4000" b="1" dirty="0">
                <a:solidFill>
                  <a:srgbClr val="000000"/>
                </a:solidFill>
              </a:rPr>
              <a:t> electrons in valence shell move around to produce </a:t>
            </a:r>
            <a:r>
              <a:rPr lang="en-US" sz="4000" b="1" u="sng" dirty="0">
                <a:solidFill>
                  <a:srgbClr val="000000"/>
                </a:solidFill>
              </a:rPr>
              <a:t>filled,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i="1" u="sng" dirty="0">
                <a:solidFill>
                  <a:srgbClr val="000000"/>
                </a:solidFill>
              </a:rPr>
              <a:t>half-filled</a:t>
            </a:r>
            <a:r>
              <a:rPr lang="en-US" sz="4000" b="1" dirty="0">
                <a:solidFill>
                  <a:srgbClr val="000000"/>
                </a:solidFill>
              </a:rPr>
              <a:t> and/or </a:t>
            </a:r>
            <a:r>
              <a:rPr lang="en-US" sz="4000" b="1" i="1" u="sng" dirty="0">
                <a:solidFill>
                  <a:srgbClr val="FF0000"/>
                </a:solidFill>
              </a:rPr>
              <a:t>empty</a:t>
            </a:r>
            <a:r>
              <a:rPr lang="en-US" sz="4000" b="1" dirty="0">
                <a:solidFill>
                  <a:srgbClr val="000000"/>
                </a:solidFill>
              </a:rPr>
              <a:t> orbitals in order to attain a more stable atom.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0736" y="3857509"/>
            <a:ext cx="55286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If element only has s and p….it means no switching….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4698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1905001" y="1081594"/>
            <a:ext cx="771166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</a:rPr>
              <a:t>Write the correct, pigeonhole diagrams for the transition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</a:rPr>
              <a:t>       metal species below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a)  Cr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lphaLcParenR" startAt="2"/>
            </a:pPr>
            <a:r>
              <a:rPr lang="en-US" sz="2400" dirty="0">
                <a:solidFill>
                  <a:srgbClr val="000000"/>
                </a:solidFill>
              </a:rPr>
              <a:t>Ni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lphaLcParenR" startAt="2"/>
            </a:pPr>
            <a:endParaRPr lang="en-US" sz="2400" dirty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lphaLcParenR" startAt="2"/>
            </a:pPr>
            <a:r>
              <a:rPr lang="en-US" sz="2400" dirty="0">
                <a:solidFill>
                  <a:srgbClr val="000000"/>
                </a:solidFill>
              </a:rPr>
              <a:t>Ag</a:t>
            </a:r>
            <a:r>
              <a:rPr lang="en-US" sz="2400" baseline="30000" dirty="0">
                <a:solidFill>
                  <a:srgbClr val="000000"/>
                </a:solidFill>
              </a:rPr>
              <a:t>+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4876801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 remember…rule is applied ONLY with the s &amp; d electron combos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(e.g. transition elements only)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057401"/>
            <a:ext cx="65151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1" y="2590801"/>
            <a:ext cx="6524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581400"/>
            <a:ext cx="64008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757268" y="1"/>
            <a:ext cx="7529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Write </a:t>
            </a:r>
            <a:r>
              <a:rPr lang="en-US" sz="2400" b="1" dirty="0">
                <a:solidFill>
                  <a:srgbClr val="000000"/>
                </a:solidFill>
              </a:rPr>
              <a:t>the correct, pigeonhole diagrams for the transition metal species below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26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515600" cy="1325563"/>
          </a:xfrm>
        </p:spPr>
        <p:txBody>
          <a:bodyPr/>
          <a:lstStyle/>
          <a:p>
            <a:r>
              <a:rPr lang="en-US" dirty="0" smtClean="0"/>
              <a:t>What is the correct, abbreviated, d-switched configuration for Cu</a:t>
            </a:r>
            <a:r>
              <a:rPr lang="en-US" baseline="30000" dirty="0" smtClean="0"/>
              <a:t>+1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5638800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sz="4000" b="1" dirty="0" smtClean="0"/>
              <a:t>[</a:t>
            </a:r>
            <a:r>
              <a:rPr lang="en-US" sz="4000" b="1" dirty="0" err="1" smtClean="0"/>
              <a:t>Ar</a:t>
            </a:r>
            <a:r>
              <a:rPr lang="en-US" sz="4000" b="1" dirty="0" smtClean="0"/>
              <a:t>] </a:t>
            </a:r>
            <a:r>
              <a:rPr lang="en-US" sz="4000" b="1" dirty="0" smtClean="0">
                <a:solidFill>
                  <a:srgbClr val="FF0000"/>
                </a:solidFill>
              </a:rPr>
              <a:t>4s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0</a:t>
            </a:r>
            <a:r>
              <a:rPr lang="en-US" sz="4000" b="1" dirty="0" smtClean="0">
                <a:solidFill>
                  <a:srgbClr val="FF0000"/>
                </a:solidFill>
              </a:rPr>
              <a:t> 3d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10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sz="4000" b="1" dirty="0" smtClean="0"/>
              <a:t>[</a:t>
            </a:r>
            <a:r>
              <a:rPr lang="en-US" sz="4000" b="1" dirty="0" err="1" smtClean="0"/>
              <a:t>Ar</a:t>
            </a:r>
            <a:r>
              <a:rPr lang="en-US" sz="4000" b="1" dirty="0" smtClean="0"/>
              <a:t>] </a:t>
            </a:r>
            <a:r>
              <a:rPr lang="en-US" sz="4000" b="1" dirty="0" smtClean="0">
                <a:solidFill>
                  <a:srgbClr val="FF0000"/>
                </a:solidFill>
              </a:rPr>
              <a:t>3d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9 </a:t>
            </a:r>
            <a:r>
              <a:rPr lang="en-US" sz="4000" b="1" dirty="0" smtClean="0">
                <a:solidFill>
                  <a:srgbClr val="FF0000"/>
                </a:solidFill>
              </a:rPr>
              <a:t>4s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1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sz="4000" b="1" dirty="0" smtClean="0"/>
              <a:t>[</a:t>
            </a:r>
            <a:r>
              <a:rPr lang="en-US" sz="4000" b="1" dirty="0" err="1" smtClean="0"/>
              <a:t>Ar</a:t>
            </a:r>
            <a:r>
              <a:rPr lang="en-US" sz="4000" b="1" dirty="0" smtClean="0"/>
              <a:t>] </a:t>
            </a:r>
            <a:r>
              <a:rPr lang="en-US" sz="4000" b="1" dirty="0" smtClean="0">
                <a:solidFill>
                  <a:srgbClr val="FF0000"/>
                </a:solidFill>
              </a:rPr>
              <a:t>4s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1</a:t>
            </a:r>
            <a:r>
              <a:rPr lang="en-US" sz="4000" b="1" dirty="0" smtClean="0">
                <a:solidFill>
                  <a:srgbClr val="FF0000"/>
                </a:solidFill>
              </a:rPr>
              <a:t>3d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10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sz="4000" b="1" dirty="0" smtClean="0"/>
              <a:t>[</a:t>
            </a:r>
            <a:r>
              <a:rPr lang="en-US" sz="4000" b="1" dirty="0" err="1" smtClean="0"/>
              <a:t>Ar</a:t>
            </a:r>
            <a:r>
              <a:rPr lang="en-US" sz="4000" b="1" dirty="0" smtClean="0"/>
              <a:t>] </a:t>
            </a:r>
            <a:r>
              <a:rPr lang="en-US" sz="4000" b="1" dirty="0" smtClean="0">
                <a:solidFill>
                  <a:srgbClr val="FF0000"/>
                </a:solidFill>
              </a:rPr>
              <a:t>3d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10</a:t>
            </a:r>
            <a:r>
              <a:rPr lang="en-US" sz="4000" b="1" dirty="0" smtClean="0">
                <a:solidFill>
                  <a:srgbClr val="FF0000"/>
                </a:solidFill>
              </a:rPr>
              <a:t> 4s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0</a:t>
            </a:r>
            <a:endParaRPr lang="en-US" sz="4000" b="1" baseline="30000" dirty="0">
              <a:solidFill>
                <a:srgbClr val="FF0000"/>
              </a:solidFill>
            </a:endParaRP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314789159"/>
              </p:ext>
            </p:extLst>
          </p:nvPr>
        </p:nvGraphicFramePr>
        <p:xfrm>
          <a:off x="6032500" y="1600200"/>
          <a:ext cx="6096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Chart" r:id="rId7" imgW="6096075" imgH="5143584" progId="MSGraph.Chart.8">
                  <p:embed followColorScheme="full"/>
                </p:oleObj>
              </mc:Choice>
              <mc:Fallback>
                <p:oleObj name="Chart" r:id="rId7" imgW="6096075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32500" y="1600200"/>
                        <a:ext cx="6096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1"/>
          <p:cNvSpPr/>
          <p:nvPr>
            <p:custDataLst>
              <p:tags r:id="rId5"/>
            </p:custDataLst>
          </p:nvPr>
        </p:nvSpPr>
        <p:spPr>
          <a:xfrm>
            <a:off x="1037590" y="3718560"/>
            <a:ext cx="2578164" cy="731520"/>
          </a:xfrm>
          <a:prstGeom prst="roundRect">
            <a:avLst/>
          </a:prstGeom>
          <a:noFill/>
          <a:ln w="25400" cap="flat" cmpd="sng" algn="ctr">
            <a:solidFill>
              <a:schemeClr val="folHlink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375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752602" y="554490"/>
            <a:ext cx="891539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electrons utterly rule how elements react to make compounds. 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What kind of electronic orbitals they possess decides how they behave chemically.</a:t>
            </a:r>
          </a:p>
        </p:txBody>
      </p:sp>
      <p:pic>
        <p:nvPicPr>
          <p:cNvPr id="22533" name="Picture 5" descr="orangekitte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862815"/>
            <a:ext cx="2057400" cy="2804561"/>
          </a:xfrm>
          <a:prstGeom prst="rect">
            <a:avLst/>
          </a:prstGeom>
          <a:noFill/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286000" y="5411450"/>
            <a:ext cx="2133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</a:rPr>
              <a:t>s</a:t>
            </a:r>
            <a:r>
              <a:rPr lang="en-US" sz="4400" dirty="0">
                <a:solidFill>
                  <a:srgbClr val="FF0000"/>
                </a:solidFill>
              </a:rPr>
              <a:t> is for</a:t>
            </a:r>
            <a:r>
              <a:rPr lang="en-US" sz="4400" b="1" dirty="0">
                <a:solidFill>
                  <a:srgbClr val="FF0000"/>
                </a:solidFill>
              </a:rPr>
              <a:t> s</a:t>
            </a:r>
            <a:r>
              <a:rPr lang="en-US" sz="4400" dirty="0">
                <a:solidFill>
                  <a:srgbClr val="FF0000"/>
                </a:solidFill>
              </a:rPr>
              <a:t>illy cow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4953000" y="5638800"/>
            <a:ext cx="2667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70C0"/>
                </a:solidFill>
              </a:rPr>
              <a:t>p</a:t>
            </a:r>
            <a:r>
              <a:rPr lang="en-US" sz="3600" dirty="0">
                <a:solidFill>
                  <a:srgbClr val="0070C0"/>
                </a:solidFill>
              </a:rPr>
              <a:t> is for </a:t>
            </a:r>
            <a:r>
              <a:rPr lang="en-US" sz="3600" b="1" dirty="0">
                <a:solidFill>
                  <a:srgbClr val="0070C0"/>
                </a:solidFill>
              </a:rPr>
              <a:t>p</a:t>
            </a:r>
            <a:r>
              <a:rPr lang="en-US" sz="3600" dirty="0">
                <a:solidFill>
                  <a:srgbClr val="0070C0"/>
                </a:solidFill>
              </a:rPr>
              <a:t>retty kitty</a:t>
            </a:r>
          </a:p>
        </p:txBody>
      </p:sp>
      <p:pic>
        <p:nvPicPr>
          <p:cNvPr id="22537" name="Picture 9" descr="ist2_604985_pooping_d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4819" y="2825666"/>
            <a:ext cx="1976371" cy="2969828"/>
          </a:xfrm>
          <a:prstGeom prst="rect">
            <a:avLst/>
          </a:prstGeom>
          <a:noFill/>
        </p:spPr>
      </p:pic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7467600" y="5671128"/>
            <a:ext cx="251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d</a:t>
            </a:r>
            <a:r>
              <a:rPr lang="en-US" sz="3600" dirty="0"/>
              <a:t> is for </a:t>
            </a:r>
            <a:r>
              <a:rPr lang="en-US" sz="3600" b="1" dirty="0"/>
              <a:t>d</a:t>
            </a:r>
            <a:r>
              <a:rPr lang="en-US" sz="3600" dirty="0"/>
              <a:t>umb </a:t>
            </a:r>
            <a:r>
              <a:rPr lang="en-US" sz="3600" b="1" dirty="0"/>
              <a:t>d</a:t>
            </a:r>
            <a:r>
              <a:rPr lang="en-US" sz="3600" dirty="0"/>
              <a:t>og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9431481" y="3303021"/>
            <a:ext cx="276051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00"/>
                </a:solidFill>
              </a:rPr>
              <a:t>Dogs drool, cats rule</a:t>
            </a:r>
          </a:p>
        </p:txBody>
      </p:sp>
      <p:pic>
        <p:nvPicPr>
          <p:cNvPr id="22540" name="Picture 12" descr="Co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3124201"/>
            <a:ext cx="3473190" cy="24352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745673" y="76201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Why (really) the </a:t>
            </a:r>
            <a:r>
              <a:rPr lang="en-US" sz="3600" b="1" dirty="0" err="1">
                <a:solidFill>
                  <a:srgbClr val="000000"/>
                </a:solidFill>
              </a:rPr>
              <a:t>spdf</a:t>
            </a:r>
            <a:r>
              <a:rPr lang="en-US" sz="3600" b="1" dirty="0">
                <a:solidFill>
                  <a:srgbClr val="000000"/>
                </a:solidFill>
              </a:rPr>
              <a:t> song is sung…..</a:t>
            </a:r>
          </a:p>
        </p:txBody>
      </p:sp>
    </p:spTree>
    <p:extLst>
      <p:ext uri="{BB962C8B-B14F-4D97-AF65-F5344CB8AC3E}">
        <p14:creationId xmlns:p14="http://schemas.microsoft.com/office/powerpoint/2010/main" val="157013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  <p:bldP spid="22538" grpId="0"/>
      <p:bldP spid="225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The specific combo of orbits </a:t>
            </a:r>
            <a:br>
              <a:rPr lang="en-US" sz="4000" b="1" dirty="0"/>
            </a:br>
            <a:r>
              <a:rPr lang="en-US" sz="4000" b="1" dirty="0"/>
              <a:t>creates the unique chemistry of an element</a:t>
            </a:r>
          </a:p>
        </p:txBody>
      </p:sp>
      <p:pic>
        <p:nvPicPr>
          <p:cNvPr id="27653" name="Picture 5" descr="cowc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1" y="2133600"/>
            <a:ext cx="2070171" cy="2667000"/>
          </a:xfrm>
          <a:prstGeom prst="rect">
            <a:avLst/>
          </a:prstGeom>
          <a:noFill/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495800" y="4876801"/>
            <a:ext cx="327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00"/>
                </a:solidFill>
              </a:rPr>
              <a:t>Cl</a:t>
            </a:r>
            <a:r>
              <a:rPr lang="en-US" sz="3200" b="1" dirty="0">
                <a:solidFill>
                  <a:srgbClr val="000000"/>
                </a:solidFill>
              </a:rPr>
              <a:t>=[Ne]</a:t>
            </a:r>
            <a:r>
              <a:rPr lang="en-US" sz="3200" b="1" dirty="0">
                <a:solidFill>
                  <a:srgbClr val="FF0000"/>
                </a:solidFill>
              </a:rPr>
              <a:t>3s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CC"/>
                </a:solidFill>
              </a:rPr>
              <a:t>3p</a:t>
            </a:r>
            <a:r>
              <a:rPr lang="en-US" sz="3200" b="1" baseline="30000" dirty="0">
                <a:solidFill>
                  <a:srgbClr val="0000CC"/>
                </a:solidFill>
              </a:rPr>
              <a:t>4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4876801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Be= [He]</a:t>
            </a:r>
            <a:r>
              <a:rPr lang="en-US" sz="3200" b="1" dirty="0">
                <a:solidFill>
                  <a:srgbClr val="FF0000"/>
                </a:solidFill>
              </a:rPr>
              <a:t>2s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12" descr="C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1" y="2286000"/>
            <a:ext cx="3369039" cy="2362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33600" y="5410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100% </a:t>
            </a:r>
            <a:r>
              <a:rPr lang="en-US" b="1" dirty="0">
                <a:solidFill>
                  <a:srgbClr val="FF0000"/>
                </a:solidFill>
              </a:rPr>
              <a:t>cow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8200" y="5410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33% </a:t>
            </a:r>
            <a:r>
              <a:rPr lang="en-US" b="1" dirty="0">
                <a:solidFill>
                  <a:srgbClr val="FF0000"/>
                </a:solidFill>
              </a:rPr>
              <a:t>cow</a:t>
            </a:r>
            <a:r>
              <a:rPr lang="en-US" dirty="0">
                <a:solidFill>
                  <a:srgbClr val="000000"/>
                </a:solidFill>
              </a:rPr>
              <a:t>+66% </a:t>
            </a:r>
            <a:r>
              <a:rPr lang="en-US" b="1" dirty="0">
                <a:solidFill>
                  <a:srgbClr val="0000CC"/>
                </a:solidFill>
              </a:rPr>
              <a:t>kitty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43800" y="4953001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Ti = [</a:t>
            </a:r>
            <a:r>
              <a:rPr lang="en-US" sz="3200" b="1" dirty="0" err="1">
                <a:solidFill>
                  <a:srgbClr val="000000"/>
                </a:solidFill>
              </a:rPr>
              <a:t>Ar</a:t>
            </a:r>
            <a:r>
              <a:rPr lang="en-US" sz="3200" b="1" dirty="0">
                <a:solidFill>
                  <a:srgbClr val="000000"/>
                </a:solidFill>
              </a:rPr>
              <a:t>] </a:t>
            </a:r>
            <a:r>
              <a:rPr lang="en-US" sz="3200" b="1" dirty="0">
                <a:solidFill>
                  <a:srgbClr val="7030A0"/>
                </a:solidFill>
              </a:rPr>
              <a:t>3d</a:t>
            </a:r>
            <a:r>
              <a:rPr lang="en-US" sz="3200" b="1" baseline="30000" dirty="0">
                <a:solidFill>
                  <a:srgbClr val="7030A0"/>
                </a:solidFill>
              </a:rPr>
              <a:t>2</a:t>
            </a:r>
            <a:r>
              <a:rPr lang="en-US" sz="3200" b="1" dirty="0">
                <a:solidFill>
                  <a:srgbClr val="FF0000"/>
                </a:solidFill>
              </a:rPr>
              <a:t>4s</a:t>
            </a:r>
            <a:r>
              <a:rPr lang="en-US" sz="3200" b="1" baseline="300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10" name="Picture 9" descr="Dog-Co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77200" y="2209800"/>
            <a:ext cx="1828800" cy="25757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0" y="5486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50% </a:t>
            </a:r>
            <a:r>
              <a:rPr lang="en-US" b="1" dirty="0">
                <a:solidFill>
                  <a:srgbClr val="FF0000"/>
                </a:solidFill>
              </a:rPr>
              <a:t>cow</a:t>
            </a:r>
            <a:r>
              <a:rPr lang="en-US" dirty="0">
                <a:solidFill>
                  <a:srgbClr val="000000"/>
                </a:solidFill>
              </a:rPr>
              <a:t> +50% </a:t>
            </a:r>
            <a:r>
              <a:rPr lang="en-US" b="1" dirty="0">
                <a:solidFill>
                  <a:srgbClr val="000000"/>
                </a:solidFill>
              </a:rPr>
              <a:t>dog</a:t>
            </a:r>
          </a:p>
        </p:txBody>
      </p:sp>
    </p:spTree>
    <p:extLst>
      <p:ext uri="{BB962C8B-B14F-4D97-AF65-F5344CB8AC3E}">
        <p14:creationId xmlns:p14="http://schemas.microsoft.com/office/powerpoint/2010/main" val="4422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5" grpId="0"/>
      <p:bldP spid="7" grpId="0"/>
      <p:bldP spid="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" y="796844"/>
            <a:ext cx="12194540" cy="54713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25769" y="296214"/>
            <a:ext cx="8847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What’s Periodic about the Periodic Table 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6180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36525"/>
            <a:ext cx="7772400" cy="1143000"/>
          </a:xfrm>
        </p:spPr>
        <p:txBody>
          <a:bodyPr/>
          <a:lstStyle/>
          <a:p>
            <a:r>
              <a:rPr lang="en-US" sz="4000" dirty="0"/>
              <a:t>Periodic Commonalities: </a:t>
            </a:r>
            <a:r>
              <a:rPr lang="en-US" sz="4000" b="1" dirty="0">
                <a:solidFill>
                  <a:srgbClr val="00259C"/>
                </a:solidFill>
              </a:rPr>
              <a:t>halogens</a:t>
            </a:r>
            <a:r>
              <a:rPr lang="en-US" dirty="0"/>
              <a:t/>
            </a:r>
            <a:br>
              <a:rPr lang="en-US" dirty="0"/>
            </a:br>
            <a:endParaRPr lang="en-US" sz="2000" b="1" dirty="0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2057400" y="22860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4495800" y="2286001"/>
            <a:ext cx="11430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-</a:t>
            </a:r>
            <a:r>
              <a:rPr lang="en-US" sz="3200"/>
              <a:t>220</a:t>
            </a:r>
          </a:p>
          <a:p>
            <a:pPr>
              <a:spcBef>
                <a:spcPct val="50000"/>
              </a:spcBef>
            </a:pPr>
            <a:r>
              <a:rPr lang="en-US" sz="3200"/>
              <a:t>-101</a:t>
            </a:r>
          </a:p>
          <a:p>
            <a:pPr>
              <a:spcBef>
                <a:spcPct val="50000"/>
              </a:spcBef>
            </a:pPr>
            <a:r>
              <a:rPr lang="en-US" sz="3200"/>
              <a:t>-7</a:t>
            </a:r>
          </a:p>
          <a:p>
            <a:pPr>
              <a:spcBef>
                <a:spcPct val="50000"/>
              </a:spcBef>
            </a:pPr>
            <a:r>
              <a:rPr lang="en-US" sz="3200"/>
              <a:t>114</a:t>
            </a:r>
          </a:p>
          <a:p>
            <a:pPr>
              <a:spcBef>
                <a:spcPct val="50000"/>
              </a:spcBef>
            </a:pPr>
            <a:r>
              <a:rPr lang="en-US" sz="3200"/>
              <a:t>302</a:t>
            </a:r>
          </a:p>
          <a:p>
            <a:pPr>
              <a:spcBef>
                <a:spcPct val="50000"/>
              </a:spcBef>
            </a:pPr>
            <a:endParaRPr lang="en-US" sz="3200"/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5867400" y="2286000"/>
            <a:ext cx="121920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-188</a:t>
            </a:r>
          </a:p>
          <a:p>
            <a:pPr>
              <a:spcBef>
                <a:spcPct val="50000"/>
              </a:spcBef>
            </a:pPr>
            <a:r>
              <a:rPr lang="en-US" sz="3200"/>
              <a:t> -35</a:t>
            </a:r>
          </a:p>
          <a:p>
            <a:pPr>
              <a:spcBef>
                <a:spcPct val="50000"/>
              </a:spcBef>
            </a:pPr>
            <a:r>
              <a:rPr lang="en-US" sz="3200"/>
              <a:t>  59</a:t>
            </a:r>
          </a:p>
          <a:p>
            <a:pPr>
              <a:spcBef>
                <a:spcPct val="50000"/>
              </a:spcBef>
            </a:pPr>
            <a:r>
              <a:rPr lang="en-US" sz="3200"/>
              <a:t>184 </a:t>
            </a:r>
          </a:p>
          <a:p>
            <a:pPr>
              <a:spcBef>
                <a:spcPct val="50000"/>
              </a:spcBef>
            </a:pPr>
            <a:r>
              <a:rPr lang="en-US" sz="3200"/>
              <a:t>337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4191000" y="1828800"/>
            <a:ext cx="358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/>
              <a:t>MP (</a:t>
            </a:r>
            <a:r>
              <a:rPr lang="en-US" sz="2400" b="1" u="sng" baseline="30000" dirty="0"/>
              <a:t>O</a:t>
            </a:r>
            <a:r>
              <a:rPr lang="en-US" sz="2400" b="1" u="sng" dirty="0"/>
              <a:t>C)         BP ( </a:t>
            </a:r>
            <a:r>
              <a:rPr lang="en-US" sz="2400" b="1" u="sng" baseline="30000" dirty="0"/>
              <a:t>O</a:t>
            </a:r>
            <a:r>
              <a:rPr lang="en-US" sz="2400" b="1" u="sng" dirty="0"/>
              <a:t> C)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1981200" y="2286001"/>
            <a:ext cx="15240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sz="3200"/>
              <a:t>3   7</a:t>
            </a:r>
          </a:p>
          <a:p>
            <a:pPr>
              <a:spcBef>
                <a:spcPct val="50000"/>
              </a:spcBef>
            </a:pPr>
            <a:r>
              <a:rPr lang="en-US" sz="3200"/>
              <a:t>11  23</a:t>
            </a:r>
          </a:p>
          <a:p>
            <a:pPr>
              <a:spcBef>
                <a:spcPct val="50000"/>
              </a:spcBef>
            </a:pPr>
            <a:r>
              <a:rPr lang="en-US" sz="3200"/>
              <a:t>19  40</a:t>
            </a:r>
          </a:p>
          <a:p>
            <a:pPr>
              <a:spcBef>
                <a:spcPct val="50000"/>
              </a:spcBef>
            </a:pPr>
            <a:r>
              <a:rPr lang="en-US" sz="3200"/>
              <a:t>37  85</a:t>
            </a:r>
          </a:p>
          <a:p>
            <a:pPr>
              <a:spcBef>
                <a:spcPct val="50000"/>
              </a:spcBef>
            </a:pPr>
            <a:r>
              <a:rPr lang="en-US" sz="3200"/>
              <a:t>55 133</a:t>
            </a:r>
          </a:p>
          <a:p>
            <a:pPr>
              <a:spcBef>
                <a:spcPct val="50000"/>
              </a:spcBef>
            </a:pPr>
            <a:endParaRPr lang="en-US" sz="3200"/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1697899" y="1798022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dirty="0"/>
              <a:t> </a:t>
            </a:r>
            <a:r>
              <a:rPr lang="en-US" sz="2800" b="1" u="sng" dirty="0"/>
              <a:t>p      mass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7086600" y="1983553"/>
            <a:ext cx="5334001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solidFill>
                  <a:schemeClr val="accent2"/>
                </a:solidFill>
              </a:rPr>
              <a:t>Halogen chemistry !!!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b="1" dirty="0">
                <a:solidFill>
                  <a:srgbClr val="CC0000"/>
                </a:solidFill>
              </a:rPr>
              <a:t>2Na + X</a:t>
            </a:r>
            <a:r>
              <a:rPr lang="en-US" sz="2800" b="1" baseline="-25000" dirty="0">
                <a:solidFill>
                  <a:srgbClr val="CC0000"/>
                </a:solidFill>
              </a:rPr>
              <a:t>2 </a:t>
            </a:r>
            <a:r>
              <a:rPr lang="en-US" sz="2800" b="1" dirty="0">
                <a:solidFill>
                  <a:srgbClr val="CC0000"/>
                </a:solidFill>
                <a:sym typeface="Wingdings" pitchFamily="2" charset="2"/>
              </a:rPr>
              <a:t> 2NaX (high melting white salts)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b="1" dirty="0">
                <a:solidFill>
                  <a:srgbClr val="009900"/>
                </a:solidFill>
                <a:sym typeface="Wingdings" pitchFamily="2" charset="2"/>
              </a:rPr>
              <a:t>X</a:t>
            </a:r>
            <a:r>
              <a:rPr lang="en-US" sz="2800" b="1" baseline="-25000" dirty="0">
                <a:solidFill>
                  <a:srgbClr val="009900"/>
                </a:solidFill>
                <a:sym typeface="Wingdings" pitchFamily="2" charset="2"/>
              </a:rPr>
              <a:t>2</a:t>
            </a:r>
            <a:r>
              <a:rPr lang="en-US" sz="2800" b="1" dirty="0">
                <a:solidFill>
                  <a:srgbClr val="009900"/>
                </a:solidFill>
                <a:sym typeface="Wingdings" pitchFamily="2" charset="2"/>
              </a:rPr>
              <a:t>(colored) + </a:t>
            </a:r>
            <a:r>
              <a:rPr lang="en-US" sz="2800" b="1" dirty="0" err="1">
                <a:solidFill>
                  <a:srgbClr val="009900"/>
                </a:solidFill>
                <a:sym typeface="Wingdings" pitchFamily="2" charset="2"/>
              </a:rPr>
              <a:t>ethene</a:t>
            </a:r>
            <a:r>
              <a:rPr lang="en-US" sz="2800" b="1" dirty="0">
                <a:solidFill>
                  <a:srgbClr val="009900"/>
                </a:solidFill>
                <a:sym typeface="Wingdings" pitchFamily="2" charset="2"/>
              </a:rPr>
              <a:t> colorless </a:t>
            </a:r>
            <a:r>
              <a:rPr lang="en-US" sz="2800" b="1" dirty="0" err="1">
                <a:solidFill>
                  <a:srgbClr val="009900"/>
                </a:solidFill>
                <a:sym typeface="Wingdings" pitchFamily="2" charset="2"/>
              </a:rPr>
              <a:t>dihalides</a:t>
            </a:r>
            <a:endParaRPr lang="en-US" sz="2800" b="1" dirty="0">
              <a:solidFill>
                <a:srgbClr val="009900"/>
              </a:solidFill>
              <a:sym typeface="Wingdings" pitchFamily="2" charset="2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b="1" dirty="0">
                <a:solidFill>
                  <a:srgbClr val="CC00FF"/>
                </a:solidFill>
                <a:sym typeface="Wingdings" pitchFamily="2" charset="2"/>
              </a:rPr>
              <a:t>Breathing X</a:t>
            </a:r>
            <a:r>
              <a:rPr lang="en-US" sz="2800" b="1" baseline="-25000" dirty="0">
                <a:solidFill>
                  <a:srgbClr val="CC00FF"/>
                </a:solidFill>
                <a:sym typeface="Wingdings" pitchFamily="2" charset="2"/>
              </a:rPr>
              <a:t>2</a:t>
            </a:r>
            <a:r>
              <a:rPr lang="en-US" sz="2800" b="1" dirty="0">
                <a:solidFill>
                  <a:srgbClr val="CC00FF"/>
                </a:solidFill>
                <a:sym typeface="Wingdings" pitchFamily="2" charset="2"/>
              </a:rPr>
              <a:t> kills you</a:t>
            </a:r>
          </a:p>
          <a:p>
            <a:pPr indent="-571500">
              <a:buFont typeface="Arial" panose="020B0604020202020204" pitchFamily="34" charset="0"/>
              <a:buChar char="•"/>
            </a:pPr>
            <a:r>
              <a:rPr lang="en-US" sz="4000" b="1" dirty="0" smtClean="0">
                <a:sym typeface="Wingdings" pitchFamily="2" charset="2"/>
              </a:rPr>
              <a:t>Chemistry=</a:t>
            </a:r>
          </a:p>
          <a:p>
            <a:r>
              <a:rPr lang="en-US" sz="4000" b="1" dirty="0" smtClean="0">
                <a:sym typeface="Wingdings" pitchFamily="2" charset="2"/>
              </a:rPr>
              <a:t>    [inert gas] ns</a:t>
            </a:r>
            <a:r>
              <a:rPr lang="en-US" sz="4000" b="1" baseline="30000" dirty="0" smtClean="0">
                <a:sym typeface="Wingdings" pitchFamily="2" charset="2"/>
              </a:rPr>
              <a:t>2</a:t>
            </a:r>
            <a:r>
              <a:rPr lang="en-US" sz="4000" b="1" dirty="0" smtClean="0">
                <a:sym typeface="Wingdings" pitchFamily="2" charset="2"/>
              </a:rPr>
              <a:t>np</a:t>
            </a:r>
            <a:r>
              <a:rPr lang="en-US" sz="4000" b="1" baseline="30000" dirty="0" smtClean="0">
                <a:sym typeface="Wingdings" pitchFamily="2" charset="2"/>
              </a:rPr>
              <a:t>5</a:t>
            </a:r>
            <a:endParaRPr lang="en-US" sz="4000" b="1" dirty="0"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endParaRPr lang="en-US" dirty="0"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3490913" y="1697619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>
                <a:latin typeface="Comic Sans MS" pitchFamily="66" charset="0"/>
              </a:rPr>
              <a:t>X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3505201" y="1127091"/>
            <a:ext cx="4835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MP and BP very different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77199" y="751582"/>
            <a:ext cx="28956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So what’s common ???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288" y="2028160"/>
            <a:ext cx="73342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1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0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0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70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70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70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0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0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utoUpdateAnimBg="0"/>
      <p:bldP spid="70661" grpId="0" autoUpdateAnimBg="0"/>
      <p:bldP spid="70662" grpId="0" autoUpdateAnimBg="0"/>
      <p:bldP spid="70663" grpId="0" autoUpdateAnimBg="0"/>
      <p:bldP spid="70664" grpId="0" autoUpdateAnimBg="0"/>
      <p:bldP spid="70665" grpId="0" autoUpdateAnimBg="0"/>
      <p:bldP spid="70667" grpId="0" autoUpdateAnimBg="0"/>
      <p:bldP spid="70668" grpId="0" autoUpdateAnimBg="0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04F714E9C79C4163AF902623B23E1F9C"/>
  <p:tag name="TPVERSION" val="5"/>
  <p:tag name="TPFULLVERSION" val="5.0.0.2212"/>
  <p:tag name="PPTVERSION" val="15"/>
  <p:tag name="TPOS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9EE17039F2E940D8A77A018A328B36B0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8C37E4C814249C68EA7961468B11642&lt;/guid&gt;&#10;            &lt;repollguid&gt;754E91DAC25F4D60AB695D464EFCFEA3&lt;/repollguid&gt;&#10;            &lt;sourceid&gt;EA14DB728BF2489B8DCAE2B1F2345B28&lt;/sourceid&gt;&#10;            &lt;questiontext&gt;What is the correct, abbreviated, d-switched configuration for Cu+1 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409E92E2A9A84D2D94663C5622FFC572&lt;/guid&gt;&#10;                    &lt;answertext&gt;[Ar] 4s0 3d10&lt;/answertext&gt;&#10;                    &lt;valuetype&gt;-1&lt;/valuetype&gt;&#10;                &lt;/answer&gt;&#10;                &lt;answer&gt;&#10;                    &lt;guid&gt;B2DDFC5D85E6411F87C10C2EC9C6B1D7&lt;/guid&gt;&#10;                    &lt;answertext&gt;[Ar] 3d9 4s1&lt;/answertext&gt;&#10;                    &lt;valuetype&gt;-1&lt;/valuetype&gt;&#10;                &lt;/answer&gt;&#10;                &lt;answer&gt;&#10;                    &lt;guid&gt;70A17FEB1EDD4FB59E8610F2C8BF62C8&lt;/guid&gt;&#10;                    &lt;answertext&gt;[Ar] 4s13d10&lt;/answertext&gt;&#10;                    &lt;valuetype&gt;-1&lt;/valuetype&gt;&#10;                &lt;/answer&gt;&#10;                &lt;answer&gt;&#10;                    &lt;guid&gt;52A8C330AC084C2BA015730C376DD70A&lt;/guid&gt;&#10;                    &lt;answertext&gt;[Ar] 3d10 4s0&lt;/answertext&gt;&#10;                    &lt;valuetype&gt;1&lt;/valuetype&gt;&#10;                &lt;/answer&gt;&#10;            &lt;/answers&gt;&#10;        &lt;/multichoice&gt;&#10;    &lt;/questions&gt;&#10;&lt;/questionlist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978</Words>
  <Application>Microsoft Office PowerPoint</Application>
  <PresentationFormat>Widescreen</PresentationFormat>
  <Paragraphs>214</Paragraphs>
  <Slides>27</Slides>
  <Notes>12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Comic Sans MS</vt:lpstr>
      <vt:lpstr>Symbol</vt:lpstr>
      <vt:lpstr>Wingdings</vt:lpstr>
      <vt:lpstr>Office Theme</vt:lpstr>
      <vt:lpstr>Chart</vt:lpstr>
      <vt:lpstr>Packager Shell Object</vt:lpstr>
      <vt:lpstr>Bitmap Image</vt:lpstr>
      <vt:lpstr>PowerPoint Presentation</vt:lpstr>
      <vt:lpstr>Pigeonhole1 representation of  electrons  </vt:lpstr>
      <vt:lpstr>PowerPoint Presentation</vt:lpstr>
      <vt:lpstr>PowerPoint Presentation</vt:lpstr>
      <vt:lpstr>What is the correct, abbreviated, d-switched configuration for Cu+1 ?</vt:lpstr>
      <vt:lpstr>PowerPoint Presentation</vt:lpstr>
      <vt:lpstr>The specific combo of orbits  creates the unique chemistry of an element</vt:lpstr>
      <vt:lpstr>PowerPoint Presentation</vt:lpstr>
      <vt:lpstr>Periodic Commonalities: halogens </vt:lpstr>
      <vt:lpstr>Another example of periodic commonality  inert (noble) gases</vt:lpstr>
      <vt:lpstr>PowerPoint Presentation</vt:lpstr>
      <vt:lpstr>PowerPoint Presentation</vt:lpstr>
      <vt:lpstr>Where we’ve been so far on the chemistry bus trip…</vt:lpstr>
      <vt:lpstr>Where we’ve been….</vt:lpstr>
      <vt:lpstr>Where we’ve been ……</vt:lpstr>
      <vt:lpstr>In the land of the spectroscopists: </vt:lpstr>
      <vt:lpstr>Where we’ve been…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HINT #2:  the curious case of column 8</vt:lpstr>
      <vt:lpstr>What’s so curious ??</vt:lpstr>
    </vt:vector>
  </TitlesOfParts>
  <Company>Alfred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Fong, Jerry</dc:creator>
  <cp:lastModifiedBy>Fong, Jerry</cp:lastModifiedBy>
  <cp:revision>46</cp:revision>
  <dcterms:created xsi:type="dcterms:W3CDTF">2014-11-10T19:12:44Z</dcterms:created>
  <dcterms:modified xsi:type="dcterms:W3CDTF">2014-11-21T20:34:08Z</dcterms:modified>
</cp:coreProperties>
</file>