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5" r:id="rId2"/>
    <p:sldId id="317" r:id="rId3"/>
    <p:sldId id="318" r:id="rId4"/>
    <p:sldId id="322" r:id="rId5"/>
    <p:sldId id="323" r:id="rId6"/>
    <p:sldId id="324" r:id="rId7"/>
    <p:sldId id="319" r:id="rId8"/>
    <p:sldId id="326" r:id="rId9"/>
    <p:sldId id="320" r:id="rId10"/>
    <p:sldId id="321" r:id="rId11"/>
    <p:sldId id="327" r:id="rId12"/>
    <p:sldId id="328" r:id="rId13"/>
    <p:sldId id="329" r:id="rId14"/>
    <p:sldId id="331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886FC-1796-4641-A4FD-445DC44441B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8C2FF-AE74-42DB-A751-FB2A5E69D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07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61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DB8F4-40B9-44E6-A2BB-D524CD1C5E6A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04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1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1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8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0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3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6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8C29-F4F3-4956-8513-3454AD91AD23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E5C6-C966-451B-8F78-660E0AE9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4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0635"/>
            <a:ext cx="12194540" cy="5471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14411" y="412124"/>
            <a:ext cx="4430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For Mini-quiz 31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423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828800" y="313541"/>
            <a:ext cx="799969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 dirty="0"/>
              <a:t>2.3.  Write the correct, abbreviated d-switched</a:t>
            </a:r>
          </a:p>
          <a:p>
            <a:r>
              <a:rPr lang="en-US" sz="2800" b="1" dirty="0"/>
              <a:t>         configurations for the transition metals below</a:t>
            </a:r>
          </a:p>
          <a:p>
            <a:endParaRPr lang="en-US" sz="2800" dirty="0"/>
          </a:p>
          <a:p>
            <a:r>
              <a:rPr lang="en-US" sz="2800" dirty="0"/>
              <a:t>a)  Cu</a:t>
            </a:r>
          </a:p>
          <a:p>
            <a:endParaRPr lang="en-US" sz="2800" dirty="0"/>
          </a:p>
          <a:p>
            <a:r>
              <a:rPr lang="en-US" sz="2800" dirty="0"/>
              <a:t>b)  Fe </a:t>
            </a:r>
            <a:r>
              <a:rPr lang="en-US" sz="2800" baseline="30000" dirty="0"/>
              <a:t>2+</a:t>
            </a:r>
          </a:p>
          <a:p>
            <a:endParaRPr lang="en-US" sz="2800" dirty="0"/>
          </a:p>
          <a:p>
            <a:r>
              <a:rPr lang="en-US" sz="2800" dirty="0"/>
              <a:t>c)  Zn </a:t>
            </a:r>
            <a:r>
              <a:rPr lang="en-US" sz="2800" baseline="30000" dirty="0"/>
              <a:t>2+</a:t>
            </a:r>
            <a:r>
              <a:rPr lang="en-US" sz="2800" dirty="0"/>
              <a:t>   </a:t>
            </a:r>
          </a:p>
          <a:p>
            <a:pPr eaLnBrk="0" hangingPunct="0"/>
            <a:endParaRPr lang="en-US" sz="2800" dirty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352800" y="1676400"/>
            <a:ext cx="6934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ym typeface="Wingdings" pitchFamily="2" charset="2"/>
              </a:rPr>
              <a:t> </a:t>
            </a:r>
            <a:r>
              <a:rPr lang="en-US" sz="3200" b="1" dirty="0">
                <a:sym typeface="Wingdings" pitchFamily="2" charset="2"/>
              </a:rPr>
              <a:t>[</a:t>
            </a:r>
            <a:r>
              <a:rPr lang="en-US" sz="3200" b="1" dirty="0" err="1"/>
              <a:t>Ar</a:t>
            </a:r>
            <a:r>
              <a:rPr lang="en-US" sz="3200" b="1" dirty="0"/>
              <a:t>]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3d</a:t>
            </a:r>
            <a:r>
              <a:rPr lang="en-US" sz="3200" b="1" baseline="30000" dirty="0">
                <a:solidFill>
                  <a:srgbClr val="FF0000"/>
                </a:solidFill>
              </a:rPr>
              <a:t>9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 (3d and 4s switch order)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505200" y="2438400"/>
            <a:ext cx="64008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[</a:t>
            </a:r>
            <a:r>
              <a:rPr lang="en-US" sz="3200" b="1" dirty="0" err="1"/>
              <a:t>Ar</a:t>
            </a:r>
            <a:r>
              <a:rPr lang="en-US" sz="3200" b="1" dirty="0"/>
              <a:t>]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3d</a:t>
            </a:r>
            <a:r>
              <a:rPr lang="en-US" sz="3200" b="1" baseline="30000" dirty="0">
                <a:solidFill>
                  <a:srgbClr val="FF0000"/>
                </a:solidFill>
              </a:rPr>
              <a:t>6</a:t>
            </a:r>
            <a:r>
              <a:rPr lang="en-US" sz="3200" baseline="30000" dirty="0">
                <a:solidFill>
                  <a:srgbClr val="FF0000"/>
                </a:solidFill>
              </a:rPr>
              <a:t>   </a:t>
            </a:r>
            <a:r>
              <a:rPr lang="en-US" sz="3200" dirty="0">
                <a:solidFill>
                  <a:srgbClr val="FF0000"/>
                </a:solidFill>
              </a:rPr>
              <a:t>(outer 4s electrons lost first)</a:t>
            </a:r>
            <a:endParaRPr 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657600" y="3200400"/>
            <a:ext cx="6629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[</a:t>
            </a:r>
            <a:r>
              <a:rPr lang="en-US" sz="3200" b="1" dirty="0" err="1"/>
              <a:t>Ar</a:t>
            </a:r>
            <a:r>
              <a:rPr lang="en-US" sz="3200" b="1" dirty="0"/>
              <a:t>]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3d</a:t>
            </a:r>
            <a:r>
              <a:rPr lang="en-US" sz="3200" b="1" baseline="30000" dirty="0">
                <a:solidFill>
                  <a:srgbClr val="FF0000"/>
                </a:solidFill>
              </a:rPr>
              <a:t>10</a:t>
            </a:r>
            <a:r>
              <a:rPr lang="en-US" sz="3200" baseline="30000" dirty="0">
                <a:solidFill>
                  <a:srgbClr val="FF0000"/>
                </a:solidFill>
              </a:rPr>
              <a:t>   </a:t>
            </a:r>
            <a:r>
              <a:rPr lang="en-US" sz="3200" dirty="0">
                <a:solidFill>
                  <a:srgbClr val="FF0000"/>
                </a:solidFill>
              </a:rPr>
              <a:t>(outer 4s electrons lost first)</a:t>
            </a:r>
            <a:endParaRPr lang="en-US" sz="32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85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nimBg="1"/>
      <p:bldP spid="72710" grpId="0" animBg="1"/>
      <p:bldP spid="727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Which is the correct, abbreviated d-switched configuration for </a:t>
            </a:r>
            <a:r>
              <a:rPr lang="en-US" dirty="0" smtClean="0"/>
              <a:t>Cr</a:t>
            </a:r>
            <a:endParaRPr lang="en-US" baseline="300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5400" b="1" dirty="0" smtClean="0"/>
              <a:t>[</a:t>
            </a:r>
            <a:r>
              <a:rPr lang="en-US" sz="5400" b="1" dirty="0" err="1" smtClean="0"/>
              <a:t>Ar</a:t>
            </a:r>
            <a:r>
              <a:rPr lang="en-US" sz="5400" b="1" dirty="0" smtClean="0"/>
              <a:t>] </a:t>
            </a:r>
            <a:r>
              <a:rPr lang="en-US" sz="5400" b="1" dirty="0" smtClean="0">
                <a:solidFill>
                  <a:srgbClr val="FF0000"/>
                </a:solidFill>
              </a:rPr>
              <a:t>4s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5400" b="1" dirty="0" smtClean="0">
                <a:solidFill>
                  <a:srgbClr val="FF0000"/>
                </a:solidFill>
              </a:rPr>
              <a:t>3d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5400" b="1" dirty="0" smtClean="0"/>
              <a:t>[</a:t>
            </a:r>
            <a:r>
              <a:rPr lang="en-US" sz="5400" b="1" dirty="0" err="1" smtClean="0"/>
              <a:t>Ar</a:t>
            </a:r>
            <a:r>
              <a:rPr lang="en-US" sz="5400" b="1" dirty="0" smtClean="0"/>
              <a:t>]</a:t>
            </a:r>
            <a:r>
              <a:rPr lang="en-US" sz="5400" b="1" dirty="0" smtClean="0">
                <a:solidFill>
                  <a:srgbClr val="FF0000"/>
                </a:solidFill>
              </a:rPr>
              <a:t>4s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5400" b="1" dirty="0" smtClean="0">
                <a:solidFill>
                  <a:srgbClr val="FF0000"/>
                </a:solidFill>
              </a:rPr>
              <a:t>4d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5400" b="1" dirty="0" smtClean="0"/>
              <a:t>[</a:t>
            </a:r>
            <a:r>
              <a:rPr lang="en-US" sz="5400" b="1" dirty="0" err="1" smtClean="0"/>
              <a:t>Ar</a:t>
            </a:r>
            <a:r>
              <a:rPr lang="en-US" sz="5400" b="1" dirty="0" smtClean="0"/>
              <a:t>]</a:t>
            </a:r>
            <a:r>
              <a:rPr lang="en-US" sz="5400" b="1" dirty="0" smtClean="0">
                <a:solidFill>
                  <a:srgbClr val="FF0000"/>
                </a:solidFill>
              </a:rPr>
              <a:t>4s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5400" b="1" dirty="0" smtClean="0">
                <a:solidFill>
                  <a:srgbClr val="FF0000"/>
                </a:solidFill>
              </a:rPr>
              <a:t>3d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5400" b="1" dirty="0" smtClean="0"/>
              <a:t>[</a:t>
            </a:r>
            <a:r>
              <a:rPr lang="en-US" sz="5400" b="1" dirty="0" err="1" smtClean="0"/>
              <a:t>Ar</a:t>
            </a:r>
            <a:r>
              <a:rPr lang="en-US" sz="5400" b="1" dirty="0" smtClean="0"/>
              <a:t>]</a:t>
            </a:r>
            <a:r>
              <a:rPr lang="en-US" sz="5400" b="1" dirty="0" smtClean="0">
                <a:solidFill>
                  <a:srgbClr val="FF0000"/>
                </a:solidFill>
              </a:rPr>
              <a:t>4s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5400" b="1" dirty="0" smtClean="0">
                <a:solidFill>
                  <a:srgbClr val="FF0000"/>
                </a:solidFill>
              </a:rPr>
              <a:t>4d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4</a:t>
            </a:r>
            <a:endParaRPr lang="en-US" sz="54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43981124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5665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458200" cy="1143000"/>
          </a:xfrm>
        </p:spPr>
        <p:txBody>
          <a:bodyPr/>
          <a:lstStyle/>
          <a:p>
            <a:pPr algn="l"/>
            <a:r>
              <a:rPr lang="en-US" sz="3600" b="1" dirty="0"/>
              <a:t> 2) s and d undergo filled/half-filled/empty</a:t>
            </a:r>
            <a:br>
              <a:rPr lang="en-US" sz="3600" b="1" dirty="0"/>
            </a:br>
            <a:r>
              <a:rPr lang="en-US" sz="3600" b="1" dirty="0"/>
              <a:t>      rearrangements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981200" y="1676400"/>
            <a:ext cx="1143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</a:rPr>
              <a:t>Cr</a:t>
            </a:r>
            <a:r>
              <a:rPr lang="en-US" sz="3600" b="1" baseline="30000" dirty="0">
                <a:solidFill>
                  <a:srgbClr val="000000"/>
                </a:solidFill>
              </a:rPr>
              <a:t>+1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495800" y="2514601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</a:rPr>
              <a:t>[</a:t>
            </a:r>
            <a:r>
              <a:rPr lang="en-US" sz="3200" dirty="0" err="1">
                <a:solidFill>
                  <a:srgbClr val="000000"/>
                </a:solidFill>
              </a:rPr>
              <a:t>Ar</a:t>
            </a:r>
            <a:r>
              <a:rPr lang="en-US" sz="3200" dirty="0">
                <a:solidFill>
                  <a:srgbClr val="000000"/>
                </a:solidFill>
              </a:rPr>
              <a:t>] </a:t>
            </a:r>
            <a:r>
              <a:rPr lang="en-US" sz="3200" b="1" dirty="0">
                <a:solidFill>
                  <a:srgbClr val="3333CC"/>
                </a:solidFill>
              </a:rPr>
              <a:t>3d</a:t>
            </a:r>
            <a:r>
              <a:rPr lang="en-US" sz="3200" b="1" baseline="30000" dirty="0">
                <a:solidFill>
                  <a:srgbClr val="3333CC"/>
                </a:solidFill>
              </a:rPr>
              <a:t>4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4876800" y="2209800"/>
            <a:ext cx="9144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4724400" y="2133600"/>
            <a:ext cx="106680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7010400" y="2514600"/>
            <a:ext cx="2667000" cy="579438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</a:rPr>
              <a:t>[</a:t>
            </a:r>
            <a:r>
              <a:rPr lang="en-US" sz="3200" dirty="0" err="1">
                <a:solidFill>
                  <a:srgbClr val="000000"/>
                </a:solidFill>
              </a:rPr>
              <a:t>Ar</a:t>
            </a:r>
            <a:r>
              <a:rPr lang="en-US" sz="3200" dirty="0">
                <a:solidFill>
                  <a:srgbClr val="000000"/>
                </a:solidFill>
              </a:rPr>
              <a:t>] </a:t>
            </a:r>
            <a:r>
              <a:rPr lang="en-US" sz="3200" b="1" dirty="0">
                <a:solidFill>
                  <a:srgbClr val="3333CC"/>
                </a:solidFill>
              </a:rPr>
              <a:t>3d</a:t>
            </a:r>
            <a:r>
              <a:rPr lang="en-US" sz="3200" b="1" baseline="30000" dirty="0">
                <a:solidFill>
                  <a:srgbClr val="3333CC"/>
                </a:solidFill>
              </a:rPr>
              <a:t>5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4495800" y="5181600"/>
            <a:ext cx="2514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</a:rPr>
              <a:t>STILL WRONG </a:t>
            </a:r>
            <a:r>
              <a:rPr lang="en-US" sz="3200" b="1" dirty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7239000" y="3200400"/>
            <a:ext cx="3276600" cy="2123658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RIGHT based on chemistry </a:t>
            </a:r>
            <a:r>
              <a:rPr lang="en-US" sz="3200" b="1" i="1" dirty="0">
                <a:solidFill>
                  <a:srgbClr val="000000"/>
                </a:solidFill>
              </a:rPr>
              <a:t>and </a:t>
            </a:r>
            <a:r>
              <a:rPr lang="en-US" sz="3200" b="1" dirty="0">
                <a:solidFill>
                  <a:srgbClr val="000000"/>
                </a:solidFill>
              </a:rPr>
              <a:t>spectroscopy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76400" y="2590801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</a:rPr>
              <a:t>[</a:t>
            </a:r>
            <a:r>
              <a:rPr lang="en-US" sz="3200" dirty="0" err="1">
                <a:solidFill>
                  <a:srgbClr val="000000"/>
                </a:solidFill>
              </a:rPr>
              <a:t>Ar</a:t>
            </a:r>
            <a:r>
              <a:rPr lang="en-US" sz="3200" dirty="0">
                <a:solidFill>
                  <a:srgbClr val="000000"/>
                </a:solidFill>
              </a:rPr>
              <a:t>]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2 </a:t>
            </a:r>
            <a:r>
              <a:rPr lang="en-US" sz="3200" b="1" dirty="0">
                <a:solidFill>
                  <a:srgbClr val="3333CC"/>
                </a:solidFill>
              </a:rPr>
              <a:t>3d</a:t>
            </a:r>
            <a:r>
              <a:rPr lang="en-US" sz="3200" b="1" baseline="30000" dirty="0">
                <a:solidFill>
                  <a:srgbClr val="3333CC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733800" y="2895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2438400" y="2286000"/>
            <a:ext cx="0" cy="457200"/>
          </a:xfrm>
          <a:prstGeom prst="line">
            <a:avLst/>
          </a:prstGeom>
          <a:noFill/>
          <a:ln w="793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1981200" y="3200400"/>
            <a:ext cx="16764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</a:rPr>
              <a:t>Periodic Table predicts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4419600" y="3657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4191000" y="3505200"/>
            <a:ext cx="28956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3333CC"/>
                </a:solidFill>
              </a:rPr>
              <a:t>Corrected for chemistry by d-switching 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286000" y="5638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294" y="-83612"/>
            <a:ext cx="7407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d-electron variations (continued)</a:t>
            </a:r>
          </a:p>
        </p:txBody>
      </p:sp>
    </p:spTree>
    <p:extLst>
      <p:ext uri="{BB962C8B-B14F-4D97-AF65-F5344CB8AC3E}">
        <p14:creationId xmlns:p14="http://schemas.microsoft.com/office/powerpoint/2010/main" val="189998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0" grpId="0"/>
      <p:bldP spid="60421" grpId="0" animBg="1"/>
      <p:bldP spid="60422" grpId="0" animBg="1"/>
      <p:bldP spid="60423" grpId="0" animBg="1"/>
      <p:bldP spid="60424" grpId="0"/>
      <p:bldP spid="60425" grpId="0" animBg="1"/>
      <p:bldP spid="60426" grpId="0"/>
      <p:bldP spid="60427" grpId="0" animBg="1"/>
      <p:bldP spid="60428" grpId="0" animBg="1"/>
      <p:bldP spid="60429" grpId="0" animBg="1"/>
      <p:bldP spid="604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-152400"/>
            <a:ext cx="7772400" cy="1143000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Pigeonhole</a:t>
            </a:r>
            <a:r>
              <a:rPr lang="en-US" sz="2800" b="1" baseline="30000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FF0000"/>
                </a:solidFill>
              </a:rPr>
              <a:t> representation of  electrons 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429000" y="1828801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</a:rPr>
              <a:t>[</a:t>
            </a:r>
            <a:r>
              <a:rPr lang="en-US" sz="3200" dirty="0" err="1">
                <a:solidFill>
                  <a:srgbClr val="000000"/>
                </a:solidFill>
              </a:rPr>
              <a:t>Ar</a:t>
            </a:r>
            <a:r>
              <a:rPr lang="en-US" sz="3200" dirty="0">
                <a:solidFill>
                  <a:srgbClr val="000000"/>
                </a:solidFill>
              </a:rPr>
              <a:t>] </a:t>
            </a:r>
            <a:r>
              <a:rPr lang="en-US" sz="3200" b="1" dirty="0">
                <a:solidFill>
                  <a:srgbClr val="3333CC"/>
                </a:solidFill>
              </a:rPr>
              <a:t>3d</a:t>
            </a:r>
            <a:r>
              <a:rPr lang="en-US" sz="3200" b="1" baseline="30000" dirty="0">
                <a:solidFill>
                  <a:srgbClr val="3333CC"/>
                </a:solidFill>
              </a:rPr>
              <a:t>4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014946" y="1642152"/>
            <a:ext cx="1447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dirty="0">
                <a:solidFill>
                  <a:srgbClr val="000000"/>
                </a:solidFill>
              </a:rPr>
              <a:t>Cr</a:t>
            </a:r>
            <a:r>
              <a:rPr lang="en-US" sz="4400" baseline="30000" dirty="0">
                <a:solidFill>
                  <a:srgbClr val="000000"/>
                </a:solidFill>
              </a:rPr>
              <a:t>+</a:t>
            </a:r>
            <a:r>
              <a:rPr lang="en-US" sz="4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  =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514600" y="838201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sz="2800" b="1" i="1" dirty="0">
                <a:solidFill>
                  <a:srgbClr val="000000"/>
                </a:solidFill>
              </a:rPr>
              <a:t>As implied by Table</a:t>
            </a:r>
          </a:p>
          <a:p>
            <a:pPr fontAlgn="base">
              <a:spcAft>
                <a:spcPct val="0"/>
              </a:spcAft>
            </a:pPr>
            <a:r>
              <a:rPr lang="en-US" sz="2800" b="1" i="1" dirty="0">
                <a:solidFill>
                  <a:srgbClr val="000000"/>
                </a:solidFill>
              </a:rPr>
              <a:t> + chemical reversal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8686800" y="2819401"/>
            <a:ext cx="609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4s</a:t>
            </a:r>
            <a:r>
              <a:rPr lang="en-US" sz="24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6400800" y="2895601"/>
            <a:ext cx="685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3333CC"/>
                </a:solidFill>
              </a:rPr>
              <a:t>3d</a:t>
            </a: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V="1">
            <a:off x="8991600" y="3581400"/>
            <a:ext cx="0" cy="304800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1828800" y="3276601"/>
            <a:ext cx="1828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Pigeonhole representation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V="1">
            <a:off x="7391400" y="3581400"/>
            <a:ext cx="0" cy="3048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V="1">
            <a:off x="5638800" y="3505200"/>
            <a:ext cx="0" cy="3810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V="1">
            <a:off x="6248400" y="3505200"/>
            <a:ext cx="0" cy="3810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V="1">
            <a:off x="6781800" y="3505200"/>
            <a:ext cx="0" cy="3810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4098925" y="3546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1981200" y="4038600"/>
            <a:ext cx="8229600" cy="126188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D switch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rule</a:t>
            </a:r>
            <a:r>
              <a:rPr lang="en-US" sz="2400" dirty="0">
                <a:solidFill>
                  <a:srgbClr val="000000"/>
                </a:solidFill>
              </a:rPr>
              <a:t>: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>
                <a:solidFill>
                  <a:srgbClr val="000000"/>
                </a:solidFill>
              </a:rPr>
              <a:t> and </a:t>
            </a:r>
            <a:r>
              <a:rPr lang="en-US" sz="2400" b="1" dirty="0">
                <a:solidFill>
                  <a:srgbClr val="0070C0"/>
                </a:solidFill>
              </a:rPr>
              <a:t>d</a:t>
            </a:r>
            <a:r>
              <a:rPr lang="en-US" sz="2400" b="1" dirty="0">
                <a:solidFill>
                  <a:srgbClr val="000000"/>
                </a:solidFill>
              </a:rPr>
              <a:t> electrons in valence shell move around to produce </a:t>
            </a:r>
            <a:r>
              <a:rPr lang="en-US" sz="2800" b="1" u="sng" dirty="0">
                <a:solidFill>
                  <a:srgbClr val="000000"/>
                </a:solidFill>
              </a:rPr>
              <a:t>filled,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800" b="1" i="1" u="sng" dirty="0">
                <a:solidFill>
                  <a:srgbClr val="000000"/>
                </a:solidFill>
              </a:rPr>
              <a:t>half-filled</a:t>
            </a:r>
            <a:r>
              <a:rPr lang="en-US" sz="2400" b="1" dirty="0">
                <a:solidFill>
                  <a:srgbClr val="000000"/>
                </a:solidFill>
              </a:rPr>
              <a:t> and/or </a:t>
            </a:r>
            <a:r>
              <a:rPr lang="en-US" sz="2800" b="1" i="1" u="sng" dirty="0">
                <a:solidFill>
                  <a:srgbClr val="FF0000"/>
                </a:solidFill>
              </a:rPr>
              <a:t>empty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orbitals in order to attain a more stable atom.</a:t>
            </a:r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V="1">
            <a:off x="5257800" y="5715000"/>
            <a:ext cx="0" cy="3810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 flipV="1">
            <a:off x="5791200" y="5715000"/>
            <a:ext cx="0" cy="3810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 flipV="1">
            <a:off x="6324600" y="5715000"/>
            <a:ext cx="0" cy="3810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1828800" y="5562601"/>
            <a:ext cx="2057400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Corrected for </a:t>
            </a:r>
            <a:r>
              <a:rPr lang="en-US" sz="2000" b="1" dirty="0" err="1">
                <a:solidFill>
                  <a:srgbClr val="000000"/>
                </a:solidFill>
              </a:rPr>
              <a:t>filled,half</a:t>
            </a:r>
            <a:r>
              <a:rPr lang="en-US" sz="2000" b="1" dirty="0">
                <a:solidFill>
                  <a:srgbClr val="000000"/>
                </a:solidFill>
              </a:rPr>
              <a:t>-filled, empty rule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705600" y="1828801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3200" b="1" dirty="0" err="1">
                <a:solidFill>
                  <a:srgbClr val="000000"/>
                </a:solidFill>
              </a:rPr>
              <a:t>Ar</a:t>
            </a:r>
            <a:r>
              <a:rPr lang="en-US" sz="3200" b="1" dirty="0">
                <a:solidFill>
                  <a:srgbClr val="000000"/>
                </a:solidFill>
              </a:rPr>
              <a:t>]3</a:t>
            </a:r>
            <a:r>
              <a:rPr lang="en-US" sz="3200" b="1" dirty="0">
                <a:solidFill>
                  <a:srgbClr val="0000FF"/>
                </a:solidFill>
              </a:rPr>
              <a:t>d</a:t>
            </a:r>
            <a:r>
              <a:rPr lang="en-US" sz="3200" b="1" baseline="30000" dirty="0">
                <a:solidFill>
                  <a:srgbClr val="0000FF"/>
                </a:solidFill>
              </a:rPr>
              <a:t>5</a:t>
            </a:r>
            <a:r>
              <a:rPr lang="en-US" sz="3200" baseline="30000" dirty="0">
                <a:solidFill>
                  <a:srgbClr val="00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4s</a:t>
            </a:r>
            <a:r>
              <a:rPr lang="en-US" sz="3200" b="1" baseline="30000" dirty="0">
                <a:solidFill>
                  <a:srgbClr val="FF0000"/>
                </a:solidFill>
              </a:rPr>
              <a:t>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62200" y="2362201"/>
            <a:ext cx="8153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</a:rPr>
              <a:t>*</a:t>
            </a:r>
            <a:r>
              <a:rPr lang="en-US" sz="2400" b="1" dirty="0">
                <a:solidFill>
                  <a:srgbClr val="FF0000"/>
                </a:solidFill>
              </a:rPr>
              <a:t>This final moving around applies only for transition metals</a:t>
            </a:r>
          </a:p>
        </p:txBody>
      </p:sp>
      <p:sp>
        <p:nvSpPr>
          <p:cNvPr id="27" name="Oval 26"/>
          <p:cNvSpPr/>
          <p:nvPr/>
        </p:nvSpPr>
        <p:spPr>
          <a:xfrm>
            <a:off x="7239000" y="35052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8839200" y="3581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29400" y="35052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096000" y="35052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486400" y="35052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53000" y="35052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105400" y="57150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6096000" y="57150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629400" y="57150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086600" y="5715000"/>
            <a:ext cx="3810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8839200" y="5715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48400" y="914401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u="sng" dirty="0">
                <a:solidFill>
                  <a:srgbClr val="000000"/>
                </a:solidFill>
              </a:rPr>
              <a:t>After</a:t>
            </a:r>
            <a:r>
              <a:rPr lang="en-US" sz="2800" b="1" i="1" dirty="0">
                <a:solidFill>
                  <a:srgbClr val="000000"/>
                </a:solidFill>
              </a:rPr>
              <a:t>  fill, half-filled, empty correction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638800" y="2133600"/>
            <a:ext cx="9906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4876800" y="1752600"/>
            <a:ext cx="450078" cy="253526"/>
          </a:xfrm>
          <a:custGeom>
            <a:avLst/>
            <a:gdLst>
              <a:gd name="connsiteX0" fmla="*/ 427290 w 450078"/>
              <a:gd name="connsiteY0" fmla="*/ 202251 h 253526"/>
              <a:gd name="connsiteX1" fmla="*/ 418744 w 450078"/>
              <a:gd name="connsiteY1" fmla="*/ 65518 h 253526"/>
              <a:gd name="connsiteX2" fmla="*/ 239283 w 450078"/>
              <a:gd name="connsiteY2" fmla="*/ 31335 h 253526"/>
              <a:gd name="connsiteX3" fmla="*/ 0 w 450078"/>
              <a:gd name="connsiteY3" fmla="*/ 253526 h 25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078" h="253526">
                <a:moveTo>
                  <a:pt x="427290" y="202251"/>
                </a:moveTo>
                <a:cubicBezTo>
                  <a:pt x="438684" y="148127"/>
                  <a:pt x="450078" y="94004"/>
                  <a:pt x="418744" y="65518"/>
                </a:cubicBezTo>
                <a:cubicBezTo>
                  <a:pt x="387410" y="37032"/>
                  <a:pt x="309074" y="0"/>
                  <a:pt x="239283" y="31335"/>
                </a:cubicBezTo>
                <a:cubicBezTo>
                  <a:pt x="169492" y="62670"/>
                  <a:pt x="0" y="253526"/>
                  <a:pt x="0" y="253526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38600" y="4572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>
                <a:solidFill>
                  <a:srgbClr val="FF0000"/>
                </a:solidFill>
              </a:rPr>
              <a:t>1</a:t>
            </a:r>
            <a:r>
              <a:rPr lang="en-US" sz="3200" b="1" dirty="0">
                <a:solidFill>
                  <a:srgbClr val="000000"/>
                </a:solidFill>
              </a:rPr>
              <a:t>Called orbital diagrams in text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0" y="3414714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[</a:t>
            </a:r>
            <a:r>
              <a:rPr lang="en-US" sz="3600" dirty="0" err="1" smtClean="0"/>
              <a:t>Ar</a:t>
            </a:r>
            <a:r>
              <a:rPr lang="en-US" sz="3600" dirty="0" smtClean="0"/>
              <a:t>]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134403" y="5562601"/>
            <a:ext cx="894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[</a:t>
            </a:r>
            <a:r>
              <a:rPr lang="en-US" sz="3600" dirty="0" err="1"/>
              <a:t>Ar</a:t>
            </a:r>
            <a:r>
              <a:rPr lang="en-US" sz="36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5697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74 -0.00138 C 0.03568 -0.003 0.02435 -0.00463 0.01341 -0.00023 C 0.00456 0.00787 0.01758 -0.00347 0.00677 0.00371 C -0.00833 0.01389 0.00417 0.00764 -0.00378 0.01135 C -0.00794 0.01899 -0.01419 0.02338 -0.02083 0.02662 C -0.0224 0.03218 -0.02513 0.03658 -0.0276 0.04167 C -0.02943 0.05047 -0.02682 0.03982 -0.03138 0.05186 C -0.03203 0.05371 -0.03294 0.06088 -0.03333 0.06204 C -0.03398 0.06482 -0.03711 0.0713 -0.03802 0.07338 C -0.03867 0.0801 -0.03984 0.08612 -0.04076 0.0926 C -0.04036 0.12176 -0.03984 0.15093 -0.03984 0.17987 C -0.03984 0.21621 -0.0375 0.20649 -0.0418 0.22176 C -0.04284 0.23287 -0.04245 0.25186 -0.04948 0.25996 C -0.05495 0.26667 -0.06224 0.27037 -0.06745 0.27778 C -0.07214 0.27454 -0.07682 0.27223 -0.08177 0.27014 C -0.08437 0.26899 -0.08932 0.26621 -0.08932 0.26644 C -0.09232 0.2632 -0.0944 0.25834 -0.09805 0.25741 C -0.10326 0.25602 -0.10781 0.25487 -0.11224 0.25093 C -0.12266 0.25186 -0.13125 0.25209 -0.13984 0.25996 C -0.14232 0.26991 -0.13984 0.29237 -0.13984 0.30186 " pathEditMode="relative" rAng="0" ptsTypes="AAAAAAAAAAAAAAAAAAAA">
                                      <p:cBhvr>
                                        <p:cTn id="123" dur="2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62469" grpId="0"/>
      <p:bldP spid="62471" grpId="0" animBg="1"/>
      <p:bldP spid="62472" grpId="0" animBg="1"/>
      <p:bldP spid="62473" grpId="0" animBg="1"/>
      <p:bldP spid="62473" grpId="1" animBg="1"/>
      <p:bldP spid="62474" grpId="0"/>
      <p:bldP spid="62475" grpId="0" animBg="1"/>
      <p:bldP spid="62476" grpId="0" animBg="1"/>
      <p:bldP spid="62477" grpId="0" animBg="1"/>
      <p:bldP spid="62478" grpId="0" animBg="1"/>
      <p:bldP spid="62481" grpId="0" animBg="1"/>
      <p:bldP spid="62482" grpId="0" animBg="1"/>
      <p:bldP spid="62483" grpId="0" animBg="1"/>
      <p:bldP spid="62484" grpId="0" animBg="1"/>
      <p:bldP spid="62485" grpId="0" animBg="1"/>
      <p:bldP spid="62487" grpId="0" animBg="1"/>
      <p:bldP spid="62489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/>
      <p:bldP spid="46" grpId="0" animBg="1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1477106" y="675250"/>
            <a:ext cx="9115865" cy="255454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70C0"/>
                </a:solidFill>
              </a:rPr>
              <a:t>d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</a:rPr>
              <a:t>switch rule</a:t>
            </a:r>
            <a:r>
              <a:rPr lang="en-US" sz="4000" dirty="0">
                <a:solidFill>
                  <a:srgbClr val="000000"/>
                </a:solidFill>
              </a:rPr>
              <a:t>: </a:t>
            </a:r>
            <a:r>
              <a:rPr lang="en-US" sz="4000" b="1" dirty="0">
                <a:solidFill>
                  <a:srgbClr val="FF0000"/>
                </a:solidFill>
              </a:rPr>
              <a:t>s</a:t>
            </a:r>
            <a:r>
              <a:rPr lang="en-US" sz="4000" b="1" dirty="0">
                <a:solidFill>
                  <a:srgbClr val="000000"/>
                </a:solidFill>
              </a:rPr>
              <a:t> and </a:t>
            </a:r>
            <a:r>
              <a:rPr lang="en-US" sz="4000" b="1" dirty="0">
                <a:solidFill>
                  <a:srgbClr val="0070C0"/>
                </a:solidFill>
              </a:rPr>
              <a:t>d</a:t>
            </a:r>
            <a:r>
              <a:rPr lang="en-US" sz="4000" b="1" dirty="0">
                <a:solidFill>
                  <a:srgbClr val="000000"/>
                </a:solidFill>
              </a:rPr>
              <a:t> electrons in valence shell move around to produce </a:t>
            </a:r>
            <a:r>
              <a:rPr lang="en-US" sz="4000" b="1" u="sng" dirty="0">
                <a:solidFill>
                  <a:srgbClr val="000000"/>
                </a:solidFill>
              </a:rPr>
              <a:t>filled,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i="1" u="sng" dirty="0">
                <a:solidFill>
                  <a:srgbClr val="000000"/>
                </a:solidFill>
              </a:rPr>
              <a:t>half-filled</a:t>
            </a:r>
            <a:r>
              <a:rPr lang="en-US" sz="4000" b="1" dirty="0">
                <a:solidFill>
                  <a:srgbClr val="000000"/>
                </a:solidFill>
              </a:rPr>
              <a:t> and/or </a:t>
            </a:r>
            <a:r>
              <a:rPr lang="en-US" sz="4000" b="1" i="1" u="sng" dirty="0">
                <a:solidFill>
                  <a:srgbClr val="FF0000"/>
                </a:solidFill>
              </a:rPr>
              <a:t>empty</a:t>
            </a:r>
            <a:r>
              <a:rPr lang="en-US" sz="4000" b="1" dirty="0">
                <a:solidFill>
                  <a:srgbClr val="000000"/>
                </a:solidFill>
              </a:rPr>
              <a:t> orbitals in order to attain a more stable atom.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0736" y="3857509"/>
            <a:ext cx="55286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If element only has s and p….it means no switching….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4698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2000"/>
            <a:ext cx="8382000" cy="3760788"/>
          </a:xfrm>
          <a:prstGeom prst="rect">
            <a:avLst/>
          </a:prstGeom>
          <a:noFill/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905000" y="228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s		d				p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505200" y="2438401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</a:rPr>
              <a:t>3d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505200" y="2895601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</a:rPr>
              <a:t>4d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505200" y="3352801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</a:rPr>
              <a:t>5d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581400" y="3886201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</a:rPr>
              <a:t>6d</a:t>
            </a: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V="1">
            <a:off x="26670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V="1">
            <a:off x="70866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9829800" y="304801"/>
            <a:ext cx="1323304" cy="95410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He</a:t>
            </a:r>
            <a:r>
              <a:rPr lang="en-US" sz="2400" dirty="0">
                <a:solidFill>
                  <a:srgbClr val="000000"/>
                </a:solidFill>
              </a:rPr>
              <a:t> is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not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H="1">
            <a:off x="9753600" y="762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6552" y="4419601"/>
            <a:ext cx="10425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IN-CLASS </a:t>
            </a:r>
            <a:r>
              <a:rPr lang="en-US" sz="4000" b="1" dirty="0" smtClean="0">
                <a:solidFill>
                  <a:srgbClr val="000000"/>
                </a:solidFill>
              </a:rPr>
              <a:t>EXERCISES : </a:t>
            </a:r>
            <a:endParaRPr lang="en-US" sz="4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COMPLETE ELECTRONIC </a:t>
            </a:r>
            <a:r>
              <a:rPr lang="en-US" sz="4000" b="1" dirty="0" smtClean="0">
                <a:solidFill>
                  <a:srgbClr val="000000"/>
                </a:solidFill>
              </a:rPr>
              <a:t>CONFIGURATIONS  (Doing the `</a:t>
            </a:r>
            <a:r>
              <a:rPr lang="en-US" sz="4000" b="1" dirty="0" err="1" smtClean="0">
                <a:solidFill>
                  <a:srgbClr val="000000"/>
                </a:solidFill>
              </a:rPr>
              <a:t>Aufbau</a:t>
            </a:r>
            <a:r>
              <a:rPr lang="en-US" sz="4000" b="1" dirty="0" smtClean="0">
                <a:solidFill>
                  <a:srgbClr val="000000"/>
                </a:solidFill>
              </a:rPr>
              <a:t>’=building up)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5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/>
      <p:bldP spid="58376" grpId="0" animBg="1"/>
      <p:bldP spid="58377" grpId="0" animBg="1"/>
      <p:bldP spid="583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362200" y="-48398"/>
            <a:ext cx="76962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r>
              <a:rPr lang="en-US" sz="2400" b="1">
                <a:solidFill>
                  <a:srgbClr val="000000"/>
                </a:solidFill>
              </a:rPr>
              <a:t>IN </a:t>
            </a:r>
            <a:r>
              <a:rPr lang="en-US" sz="2400" b="1" smtClean="0">
                <a:solidFill>
                  <a:srgbClr val="000000"/>
                </a:solidFill>
              </a:rPr>
              <a:t>–CLASS EXERCISE</a:t>
            </a:r>
            <a:r>
              <a:rPr lang="en-US" sz="2400" b="1" dirty="0">
                <a:solidFill>
                  <a:srgbClr val="000000"/>
                </a:solidFill>
              </a:rPr>
              <a:t>	CHEM 1114		</a:t>
            </a:r>
            <a:endParaRPr lang="en-US" sz="24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r>
              <a:rPr lang="en-US" sz="2400" b="1" dirty="0">
                <a:solidFill>
                  <a:srgbClr val="000000"/>
                </a:solidFill>
              </a:rPr>
              <a:t>1.  Write the complete electron configuration for the elements below</a:t>
            </a:r>
            <a:endParaRPr lang="en-US" sz="24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  <a:tabLst>
                <a:tab pos="465138" algn="l"/>
              </a:tabLst>
            </a:pPr>
            <a:r>
              <a:rPr lang="pt-BR" sz="3600" dirty="0">
                <a:solidFill>
                  <a:srgbClr val="000000"/>
                </a:solidFill>
              </a:rPr>
              <a:t>Cl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endParaRPr lang="pt-BR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r>
              <a:rPr lang="pt-BR" sz="2800" dirty="0">
                <a:solidFill>
                  <a:srgbClr val="000000"/>
                </a:solidFill>
              </a:rPr>
              <a:t>	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lphaLcParenR" startAt="2"/>
              <a:tabLst>
                <a:tab pos="465138" algn="l"/>
              </a:tabLst>
            </a:pPr>
            <a:r>
              <a:rPr lang="pt-BR" sz="3600" dirty="0">
                <a:solidFill>
                  <a:srgbClr val="000000"/>
                </a:solidFill>
              </a:rPr>
              <a:t>K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endParaRPr lang="pt-BR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r>
              <a:rPr lang="pt-BR" sz="2800" dirty="0">
                <a:solidFill>
                  <a:srgbClr val="000000"/>
                </a:solidFill>
              </a:rPr>
              <a:t>c)   </a:t>
            </a:r>
            <a:r>
              <a:rPr lang="pt-BR" sz="3600" dirty="0">
                <a:solidFill>
                  <a:srgbClr val="000000"/>
                </a:solidFill>
              </a:rPr>
              <a:t>Mn</a:t>
            </a:r>
            <a:endParaRPr lang="en-US" sz="36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endParaRPr lang="pt-BR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endParaRPr lang="pt-BR" sz="28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65138" algn="l"/>
              </a:tabLst>
            </a:pPr>
            <a:r>
              <a:rPr lang="pt-BR" sz="2800" dirty="0">
                <a:solidFill>
                  <a:srgbClr val="000000"/>
                </a:solidFill>
              </a:rPr>
              <a:t>d</a:t>
            </a:r>
            <a:r>
              <a:rPr lang="pt-BR" sz="4000" dirty="0">
                <a:solidFill>
                  <a:srgbClr val="000000"/>
                </a:solidFill>
              </a:rPr>
              <a:t>)  Se	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962400" y="1143000"/>
            <a:ext cx="4953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1s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2s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2p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3s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3p</a:t>
            </a:r>
            <a:r>
              <a:rPr lang="en-US" sz="4000" b="1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3910781" y="2389257"/>
            <a:ext cx="4953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1s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2s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2p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3s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3p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4s</a:t>
            </a:r>
            <a:r>
              <a:rPr lang="en-US" sz="4000" b="1" baseline="30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886200" y="3810000"/>
            <a:ext cx="64008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1s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2s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2p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3s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3p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4s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3333CC"/>
                </a:solidFill>
              </a:rPr>
              <a:t>3d</a:t>
            </a:r>
            <a:r>
              <a:rPr lang="en-US" sz="4000" b="1" baseline="30000" dirty="0">
                <a:solidFill>
                  <a:srgbClr val="3333CC"/>
                </a:solidFill>
              </a:rPr>
              <a:t>5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810000" y="5181600"/>
            <a:ext cx="68580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1s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2s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2p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3s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3p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4s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3333CC"/>
                </a:solidFill>
              </a:rPr>
              <a:t>3d</a:t>
            </a:r>
            <a:r>
              <a:rPr lang="en-US" sz="4000" b="1" baseline="30000" dirty="0">
                <a:solidFill>
                  <a:srgbClr val="3333CC"/>
                </a:solidFill>
              </a:rPr>
              <a:t>10</a:t>
            </a:r>
            <a:r>
              <a:rPr lang="en-US" sz="4000" b="1" dirty="0">
                <a:solidFill>
                  <a:srgbClr val="FF0000"/>
                </a:solidFill>
              </a:rPr>
              <a:t>4p</a:t>
            </a:r>
            <a:r>
              <a:rPr lang="en-US" sz="4000" b="1" baseline="30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492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3" grpId="0" animBg="1"/>
      <p:bldP spid="706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Which configuration is incorrect below ?</a:t>
            </a:r>
            <a:br>
              <a:rPr lang="en-US" dirty="0" smtClean="0"/>
            </a:br>
            <a:r>
              <a:rPr lang="en-US" dirty="0" smtClean="0"/>
              <a:t>(Use your Periodic Tables to figure out)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000" dirty="0" smtClean="0"/>
              <a:t>1s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3s</a:t>
            </a:r>
            <a:r>
              <a:rPr lang="en-US" sz="4000" baseline="30000" dirty="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000" dirty="0" smtClean="0"/>
              <a:t>1s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2p</a:t>
            </a:r>
            <a:r>
              <a:rPr lang="en-US" sz="4000" baseline="30000" dirty="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000" dirty="0" smtClean="0"/>
              <a:t>1s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2p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3s</a:t>
            </a:r>
            <a:r>
              <a:rPr lang="en-US" sz="4000" baseline="30000" dirty="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000" dirty="0" smtClean="0"/>
              <a:t>1s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2s</a:t>
            </a:r>
            <a:r>
              <a:rPr lang="en-US" sz="4000" baseline="30000" dirty="0" smtClean="0"/>
              <a:t>2 </a:t>
            </a:r>
            <a:r>
              <a:rPr lang="en-US" sz="4000" dirty="0" smtClean="0"/>
              <a:t>2p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3s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3p</a:t>
            </a:r>
            <a:r>
              <a:rPr lang="en-US" sz="4000" baseline="30000" dirty="0" smtClean="0"/>
              <a:t>5</a:t>
            </a:r>
            <a:endParaRPr lang="en-US" sz="4000" baseline="30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49741402"/>
              </p:ext>
            </p:extLst>
          </p:nvPr>
        </p:nvGraphicFramePr>
        <p:xfrm>
          <a:off x="6096000" y="1458533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458533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1982788" cy="6096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3810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What is the correct complete electronic configuration for Ca?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800" dirty="0" smtClean="0"/>
              <a:t>1s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3s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3p</a:t>
            </a:r>
            <a:r>
              <a:rPr lang="en-US" sz="4800" baseline="30000" dirty="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800" dirty="0" smtClean="0"/>
              <a:t>1s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3s</a:t>
            </a:r>
            <a:r>
              <a:rPr lang="en-US" sz="4800" baseline="30000" dirty="0" smtClean="0"/>
              <a:t>2</a:t>
            </a:r>
            <a:endParaRPr lang="en-US" sz="4800" dirty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800" dirty="0" smtClean="0"/>
              <a:t>1s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3s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3p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4p</a:t>
            </a:r>
            <a:r>
              <a:rPr lang="en-US" sz="4800" baseline="30000" dirty="0" smtClean="0"/>
              <a:t>1</a:t>
            </a:r>
            <a:endParaRPr lang="en-US" sz="4800" baseline="30000" dirty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800" dirty="0" smtClean="0"/>
              <a:t>1s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2p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3s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3p</a:t>
            </a:r>
            <a:r>
              <a:rPr lang="en-US" sz="4800" baseline="30000" dirty="0" smtClean="0"/>
              <a:t>6</a:t>
            </a:r>
            <a:r>
              <a:rPr lang="en-US" sz="4800" dirty="0" smtClean="0"/>
              <a:t>4s</a:t>
            </a:r>
            <a:r>
              <a:rPr lang="en-US" sz="4800" baseline="30000" dirty="0" smtClean="0"/>
              <a:t>2</a:t>
            </a:r>
            <a:endParaRPr lang="en-US" sz="4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59253833"/>
              </p:ext>
            </p:extLst>
          </p:nvPr>
        </p:nvGraphicFramePr>
        <p:xfrm>
          <a:off x="5877954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77954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51878" y="4133088"/>
            <a:ext cx="4714938" cy="87782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5882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0005" y="1676465"/>
            <a:ext cx="4326906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1s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2s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2p</a:t>
            </a:r>
            <a:r>
              <a:rPr lang="en-US" sz="4000" b="1" baseline="30000" dirty="0">
                <a:solidFill>
                  <a:srgbClr val="FF0000"/>
                </a:solidFill>
              </a:rPr>
              <a:t>6</a:t>
            </a:r>
            <a:r>
              <a:rPr lang="en-US" sz="4000" b="1" dirty="0">
                <a:solidFill>
                  <a:srgbClr val="FF0000"/>
                </a:solidFill>
              </a:rPr>
              <a:t> 3s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 3p</a:t>
            </a:r>
            <a:r>
              <a:rPr lang="en-US" sz="4000" b="1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688" y="-157"/>
            <a:ext cx="5297577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Abbreviated Configurations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7542" y="585951"/>
            <a:ext cx="6413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configuration for Cl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50" y="2713770"/>
            <a:ext cx="8382000" cy="376078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34850" y="2713770"/>
            <a:ext cx="8551573" cy="10468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58067" y="2813538"/>
            <a:ext cx="2672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=[Ne] `core’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851" y="3825786"/>
            <a:ext cx="7810344" cy="572218"/>
          </a:xfrm>
          <a:prstGeom prst="rect">
            <a:avLst/>
          </a:prstGeom>
          <a:noFill/>
          <a:ln w="698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16850" y="3825786"/>
            <a:ext cx="3475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Outermost `valence’ shell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2795" y="1719284"/>
            <a:ext cx="2286503" cy="635119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60797" y="979791"/>
            <a:ext cx="1659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[Ne]</a:t>
            </a:r>
            <a:endParaRPr lang="en-US" sz="4400" dirty="0"/>
          </a:p>
        </p:txBody>
      </p:sp>
      <p:sp>
        <p:nvSpPr>
          <p:cNvPr id="15" name="Rectangle 14"/>
          <p:cNvSpPr/>
          <p:nvPr/>
        </p:nvSpPr>
        <p:spPr>
          <a:xfrm>
            <a:off x="3179298" y="1719284"/>
            <a:ext cx="1603717" cy="665067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20785" y="1066328"/>
            <a:ext cx="341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Valence shell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6566" y="614009"/>
            <a:ext cx="644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Abbreviated configuration for Cl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6899" y="1505539"/>
            <a:ext cx="3277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[Ne] </a:t>
            </a:r>
            <a:r>
              <a:rPr lang="en-US" sz="4800" dirty="0" smtClean="0">
                <a:solidFill>
                  <a:srgbClr val="FF0000"/>
                </a:solidFill>
              </a:rPr>
              <a:t>3s</a:t>
            </a:r>
            <a:r>
              <a:rPr lang="en-US" sz="4800" baseline="30000" dirty="0" smtClean="0">
                <a:solidFill>
                  <a:srgbClr val="FF0000"/>
                </a:solidFill>
              </a:rPr>
              <a:t>2</a:t>
            </a:r>
            <a:r>
              <a:rPr lang="en-US" sz="4800" dirty="0" smtClean="0">
                <a:solidFill>
                  <a:srgbClr val="FF0000"/>
                </a:solidFill>
              </a:rPr>
              <a:t>3p</a:t>
            </a:r>
            <a:r>
              <a:rPr lang="en-US" sz="4800" baseline="30000" dirty="0" smtClean="0">
                <a:solidFill>
                  <a:srgbClr val="FF0000"/>
                </a:solidFill>
              </a:rPr>
              <a:t>5</a:t>
            </a:r>
            <a:endParaRPr lang="en-US" sz="4800" baseline="300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65801" y="1991156"/>
            <a:ext cx="1146014" cy="20524"/>
          </a:xfrm>
          <a:prstGeom prst="straightConnector1">
            <a:avLst/>
          </a:prstGeom>
          <a:ln w="857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13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61182" y="421481"/>
            <a:ext cx="1218429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</a:rPr>
              <a:t>Write </a:t>
            </a:r>
            <a:r>
              <a:rPr lang="en-US" sz="2800" b="1" dirty="0">
                <a:solidFill>
                  <a:srgbClr val="000000"/>
                </a:solidFill>
              </a:rPr>
              <a:t>the abbreviated electron configurations for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</a:rPr>
              <a:t>	the elements below, assuming </a:t>
            </a:r>
            <a:r>
              <a:rPr lang="en-US" sz="2800" b="1" dirty="0" smtClean="0">
                <a:solidFill>
                  <a:srgbClr val="000000"/>
                </a:solidFill>
              </a:rPr>
              <a:t>Periodic Table arrangement for filling</a:t>
            </a:r>
            <a:endParaRPr lang="en-US" sz="28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	</a:t>
            </a:r>
            <a:r>
              <a:rPr lang="en-US" sz="4000" dirty="0">
                <a:solidFill>
                  <a:srgbClr val="000000"/>
                </a:solidFill>
              </a:rPr>
              <a:t>a</a:t>
            </a:r>
            <a:r>
              <a:rPr lang="en-US" sz="3600" dirty="0">
                <a:solidFill>
                  <a:srgbClr val="000000"/>
                </a:solidFill>
              </a:rPr>
              <a:t>) Ca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000000"/>
                </a:solidFill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000000"/>
                </a:solidFill>
              </a:rPr>
              <a:t>	b) 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000000"/>
                </a:solidFill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000000"/>
                </a:solidFill>
              </a:rPr>
              <a:t>	c) As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495800" y="1600200"/>
            <a:ext cx="1905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6666"/>
                </a:solidFill>
              </a:rPr>
              <a:t>[</a:t>
            </a:r>
            <a:r>
              <a:rPr lang="en-US" sz="4000" b="1" dirty="0" err="1">
                <a:solidFill>
                  <a:srgbClr val="006666"/>
                </a:solidFill>
              </a:rPr>
              <a:t>Ar</a:t>
            </a:r>
            <a:r>
              <a:rPr lang="en-US" sz="4000" b="1" dirty="0">
                <a:solidFill>
                  <a:srgbClr val="006666"/>
                </a:solidFill>
              </a:rPr>
              <a:t>]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4s</a:t>
            </a:r>
            <a:r>
              <a:rPr lang="en-US" sz="4000" b="1" baseline="30000" dirty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4343400" y="2819400"/>
            <a:ext cx="29718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6666"/>
                </a:solidFill>
              </a:rPr>
              <a:t>[</a:t>
            </a:r>
            <a:r>
              <a:rPr lang="en-US" sz="4000" b="1" dirty="0">
                <a:solidFill>
                  <a:srgbClr val="006666"/>
                </a:solidFill>
              </a:rPr>
              <a:t>Ne]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3s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3p</a:t>
            </a:r>
            <a:r>
              <a:rPr lang="en-US" sz="4000" b="1" baseline="30000" dirty="0">
                <a:solidFill>
                  <a:srgbClr val="FF0000"/>
                </a:solidFill>
              </a:rPr>
              <a:t>1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4114800" y="4114800"/>
            <a:ext cx="3810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6666"/>
                </a:solidFill>
              </a:rPr>
              <a:t>[</a:t>
            </a:r>
            <a:r>
              <a:rPr lang="en-US" sz="4000" b="1" dirty="0" err="1">
                <a:solidFill>
                  <a:srgbClr val="006666"/>
                </a:solidFill>
              </a:rPr>
              <a:t>Ar</a:t>
            </a:r>
            <a:r>
              <a:rPr lang="en-US" sz="4000" b="1" dirty="0">
                <a:solidFill>
                  <a:srgbClr val="006666"/>
                </a:solidFill>
              </a:rPr>
              <a:t>]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4s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3333CC"/>
                </a:solidFill>
              </a:rPr>
              <a:t>3d</a:t>
            </a:r>
            <a:r>
              <a:rPr lang="en-US" sz="4000" b="1" baseline="30000" dirty="0">
                <a:solidFill>
                  <a:srgbClr val="3333CC"/>
                </a:solidFill>
              </a:rPr>
              <a:t>10</a:t>
            </a:r>
            <a:r>
              <a:rPr lang="en-US" sz="4000" b="1" dirty="0">
                <a:solidFill>
                  <a:srgbClr val="FF0000"/>
                </a:solidFill>
              </a:rPr>
              <a:t> 4p</a:t>
            </a:r>
            <a:r>
              <a:rPr lang="en-US" sz="4000" b="1" baseline="30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6605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  <p:bldP spid="71686" grpId="0" animBg="1"/>
      <p:bldP spid="71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734800" cy="1325563"/>
          </a:xfrm>
        </p:spPr>
        <p:txBody>
          <a:bodyPr/>
          <a:lstStyle/>
          <a:p>
            <a:r>
              <a:rPr lang="en-US" dirty="0" smtClean="0"/>
              <a:t>What is the correct, abbreviated configuration for Mg 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[</a:t>
            </a:r>
            <a:r>
              <a:rPr lang="en-US" sz="4400" b="1" dirty="0" smtClean="0"/>
              <a:t>Na]</a:t>
            </a:r>
            <a:r>
              <a:rPr lang="en-US" sz="4400" b="1" dirty="0" smtClean="0">
                <a:solidFill>
                  <a:srgbClr val="FF0000"/>
                </a:solidFill>
              </a:rPr>
              <a:t>3s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400" b="1" dirty="0" smtClean="0"/>
              <a:t>[He][Ne]</a:t>
            </a:r>
            <a:r>
              <a:rPr lang="en-US" sz="4400" b="1" dirty="0" smtClean="0">
                <a:solidFill>
                  <a:srgbClr val="FF0000"/>
                </a:solidFill>
              </a:rPr>
              <a:t>3s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400" b="1" dirty="0" smtClean="0"/>
              <a:t>[Ne]</a:t>
            </a:r>
            <a:r>
              <a:rPr lang="en-US" sz="4400" b="1" dirty="0" smtClean="0">
                <a:solidFill>
                  <a:srgbClr val="FF0000"/>
                </a:solidFill>
              </a:rPr>
              <a:t>3s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4400" b="1" dirty="0" smtClean="0"/>
              <a:t>[He]</a:t>
            </a:r>
            <a:r>
              <a:rPr lang="en-US" sz="4400" b="1" dirty="0" smtClean="0">
                <a:solidFill>
                  <a:srgbClr val="FF0000"/>
                </a:solidFill>
              </a:rPr>
              <a:t>2s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2p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6</a:t>
            </a:r>
            <a:r>
              <a:rPr lang="en-US" sz="4400" b="1" dirty="0" smtClean="0">
                <a:solidFill>
                  <a:srgbClr val="FF0000"/>
                </a:solidFill>
              </a:rPr>
              <a:t>3s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</a:t>
            </a:r>
            <a:endParaRPr lang="en-US" sz="44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95467498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71120" y="3282019"/>
            <a:ext cx="482600" cy="482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9465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382000" cy="914400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</a:rPr>
              <a:t>d</a:t>
            </a:r>
            <a:r>
              <a:rPr lang="en-US" sz="2800" dirty="0">
                <a:solidFill>
                  <a:srgbClr val="006666"/>
                </a:solidFill>
              </a:rPr>
              <a:t> </a:t>
            </a:r>
            <a:r>
              <a:rPr lang="en-US" sz="2800" b="1" dirty="0"/>
              <a:t>electron variations</a:t>
            </a:r>
            <a:endParaRPr lang="en-US" sz="4000" dirty="0">
              <a:solidFill>
                <a:srgbClr val="006666"/>
              </a:solidFill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886200" y="1828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905000" y="3048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Mn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2133600" y="914401"/>
            <a:ext cx="85725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solidFill>
                  <a:srgbClr val="000000"/>
                </a:solidFill>
              </a:rPr>
              <a:t> 1)  </a:t>
            </a:r>
            <a:r>
              <a:rPr lang="en-US" sz="3200" b="1" dirty="0">
                <a:solidFill>
                  <a:srgbClr val="000000"/>
                </a:solidFill>
              </a:rPr>
              <a:t>s      d electron configuration switching 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3124200" y="3124200"/>
            <a:ext cx="31242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[</a:t>
            </a:r>
            <a:r>
              <a:rPr lang="en-US" sz="3200" b="1" dirty="0" err="1">
                <a:solidFill>
                  <a:srgbClr val="000000"/>
                </a:solidFill>
              </a:rPr>
              <a:t>Ar</a:t>
            </a:r>
            <a:r>
              <a:rPr lang="en-US" sz="3200" b="1" dirty="0">
                <a:solidFill>
                  <a:srgbClr val="000000"/>
                </a:solidFill>
              </a:rPr>
              <a:t>]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b="1" dirty="0">
                <a:solidFill>
                  <a:srgbClr val="D60093"/>
                </a:solidFill>
              </a:rPr>
              <a:t>4s</a:t>
            </a:r>
            <a:r>
              <a:rPr lang="en-US" sz="3200" b="1" baseline="30000" dirty="0">
                <a:solidFill>
                  <a:srgbClr val="D60093"/>
                </a:solidFill>
              </a:rPr>
              <a:t>2</a:t>
            </a:r>
            <a:r>
              <a:rPr lang="en-US" sz="3200" b="1" baseline="300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3d</a:t>
            </a:r>
            <a:r>
              <a:rPr lang="en-US" sz="3200" b="1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>
            <a:off x="6248400" y="3429000"/>
            <a:ext cx="457200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7086600" y="3124200"/>
            <a:ext cx="2743200" cy="5794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[Ar]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3d</a:t>
            </a:r>
            <a:r>
              <a:rPr lang="en-US" sz="3200" b="1" baseline="30000">
                <a:solidFill>
                  <a:srgbClr val="FF0000"/>
                </a:solidFill>
              </a:rPr>
              <a:t>5 </a:t>
            </a:r>
            <a:r>
              <a:rPr lang="en-US" sz="3200" b="1">
                <a:solidFill>
                  <a:srgbClr val="D60093"/>
                </a:solidFill>
              </a:rPr>
              <a:t>4s</a:t>
            </a:r>
            <a:r>
              <a:rPr lang="en-US" sz="3200" b="1" baseline="30000">
                <a:solidFill>
                  <a:srgbClr val="D60093"/>
                </a:solidFill>
              </a:rPr>
              <a:t>2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7162800" y="4114800"/>
            <a:ext cx="2743200" cy="5794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[Ar]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3d</a:t>
            </a:r>
            <a:r>
              <a:rPr lang="en-US" sz="3200" b="1" baseline="30000">
                <a:solidFill>
                  <a:srgbClr val="FF0000"/>
                </a:solidFill>
              </a:rPr>
              <a:t>5</a:t>
            </a:r>
            <a:endParaRPr lang="en-US" sz="3200" b="1" baseline="30000">
              <a:solidFill>
                <a:srgbClr val="D60093"/>
              </a:solidFill>
            </a:endParaRP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1714500" y="2160221"/>
            <a:ext cx="4343400" cy="83099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>
                <a:solidFill>
                  <a:srgbClr val="000000"/>
                </a:solidFill>
              </a:rPr>
              <a:t>From  spectra of atomized elements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6591300" y="2183224"/>
            <a:ext cx="3810000" cy="83099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As it behaves </a:t>
            </a:r>
            <a:r>
              <a:rPr lang="en-US" sz="2400" b="1" dirty="0">
                <a:solidFill>
                  <a:srgbClr val="FF0000"/>
                </a:solidFill>
              </a:rPr>
              <a:t>chemically in solution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1905001" y="4191001"/>
            <a:ext cx="11320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Mn </a:t>
            </a:r>
            <a:r>
              <a:rPr lang="en-US" sz="3200" b="1" baseline="30000">
                <a:solidFill>
                  <a:srgbClr val="000000"/>
                </a:solidFill>
              </a:rPr>
              <a:t>2+</a:t>
            </a:r>
          </a:p>
        </p:txBody>
      </p:sp>
      <p:sp>
        <p:nvSpPr>
          <p:cNvPr id="67608" name="Line 24"/>
          <p:cNvSpPr>
            <a:spLocks noChangeShapeType="1"/>
          </p:cNvSpPr>
          <p:nvPr/>
        </p:nvSpPr>
        <p:spPr bwMode="auto">
          <a:xfrm>
            <a:off x="6400800" y="4572000"/>
            <a:ext cx="3810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905000" y="5334000"/>
            <a:ext cx="82296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</a:rPr>
              <a:t>Evidenced by fact that </a:t>
            </a:r>
            <a:r>
              <a:rPr lang="en-US" sz="3200" b="1" dirty="0">
                <a:solidFill>
                  <a:srgbClr val="000000"/>
                </a:solidFill>
              </a:rPr>
              <a:t>all </a:t>
            </a:r>
            <a:r>
              <a:rPr lang="en-US" sz="3200" dirty="0">
                <a:solidFill>
                  <a:srgbClr val="000000"/>
                </a:solidFill>
              </a:rPr>
              <a:t>transition metals have a stable </a:t>
            </a:r>
            <a:r>
              <a:rPr lang="en-US" sz="3200" b="1" dirty="0">
                <a:solidFill>
                  <a:srgbClr val="000000"/>
                </a:solidFill>
              </a:rPr>
              <a:t>2+ </a:t>
            </a:r>
            <a:r>
              <a:rPr lang="en-US" sz="3200" dirty="0">
                <a:solidFill>
                  <a:srgbClr val="000000"/>
                </a:solidFill>
              </a:rPr>
              <a:t>state… =&gt; outer </a:t>
            </a:r>
            <a:r>
              <a:rPr lang="en-US" sz="3200" b="1" dirty="0">
                <a:solidFill>
                  <a:srgbClr val="D60093"/>
                </a:solidFill>
              </a:rPr>
              <a:t>4s</a:t>
            </a:r>
            <a:r>
              <a:rPr lang="en-US" sz="3200" b="1" baseline="30000" dirty="0">
                <a:solidFill>
                  <a:srgbClr val="D60093"/>
                </a:solidFill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are removed first </a:t>
            </a:r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3124200" y="1237565"/>
            <a:ext cx="533400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4267200" y="1676401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</a:rPr>
              <a:t>Example: behavior of Mn</a:t>
            </a:r>
          </a:p>
        </p:txBody>
      </p:sp>
      <p:sp>
        <p:nvSpPr>
          <p:cNvPr id="2" name="Freeform 1"/>
          <p:cNvSpPr/>
          <p:nvPr/>
        </p:nvSpPr>
        <p:spPr>
          <a:xfrm>
            <a:off x="4325103" y="2798035"/>
            <a:ext cx="738511" cy="299127"/>
          </a:xfrm>
          <a:custGeom>
            <a:avLst/>
            <a:gdLst>
              <a:gd name="connsiteX0" fmla="*/ 738511 w 738511"/>
              <a:gd name="connsiteY0" fmla="*/ 299127 h 299127"/>
              <a:gd name="connsiteX1" fmla="*/ 620524 w 738511"/>
              <a:gd name="connsiteY1" fmla="*/ 48405 h 299127"/>
              <a:gd name="connsiteX2" fmla="*/ 237066 w 738511"/>
              <a:gd name="connsiteY2" fmla="*/ 4160 h 299127"/>
              <a:gd name="connsiteX3" fmla="*/ 30588 w 738511"/>
              <a:gd name="connsiteY3" fmla="*/ 107398 h 299127"/>
              <a:gd name="connsiteX4" fmla="*/ 1092 w 738511"/>
              <a:gd name="connsiteY4" fmla="*/ 299127 h 299127"/>
              <a:gd name="connsiteX5" fmla="*/ 1092 w 738511"/>
              <a:gd name="connsiteY5" fmla="*/ 299127 h 2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8511" h="299127">
                <a:moveTo>
                  <a:pt x="738511" y="299127"/>
                </a:moveTo>
                <a:cubicBezTo>
                  <a:pt x="721304" y="198346"/>
                  <a:pt x="704098" y="97566"/>
                  <a:pt x="620524" y="48405"/>
                </a:cubicBezTo>
                <a:cubicBezTo>
                  <a:pt x="536950" y="-756"/>
                  <a:pt x="335389" y="-5672"/>
                  <a:pt x="237066" y="4160"/>
                </a:cubicBezTo>
                <a:cubicBezTo>
                  <a:pt x="138743" y="13992"/>
                  <a:pt x="69917" y="58237"/>
                  <a:pt x="30588" y="107398"/>
                </a:cubicBezTo>
                <a:cubicBezTo>
                  <a:pt x="-8741" y="156559"/>
                  <a:pt x="1092" y="299127"/>
                  <a:pt x="1092" y="299127"/>
                </a:cubicBezTo>
                <a:lnTo>
                  <a:pt x="1092" y="299127"/>
                </a:lnTo>
              </a:path>
            </a:pathLst>
          </a:custGeom>
          <a:noFill/>
          <a:ln w="698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6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7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8" grpId="0"/>
      <p:bldP spid="67600" grpId="0" animBg="1"/>
      <p:bldP spid="67601" grpId="0" animBg="1"/>
      <p:bldP spid="67602" grpId="0" build="allAtOnce" animBg="1"/>
      <p:bldP spid="67603" grpId="0" animBg="1"/>
      <p:bldP spid="67604" grpId="0" animBg="1"/>
      <p:bldP spid="67605" grpId="0" animBg="1"/>
      <p:bldP spid="67607" grpId="0"/>
      <p:bldP spid="67608" grpId="0" animBg="1"/>
      <p:bldP spid="67610" grpId="0" animBg="1"/>
      <p:bldP spid="67612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B7EAF8D807024187BA1D53DB4863A18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C85817B07F241B68763FBFAAFE3605E&lt;/guid&gt;&#10;            &lt;repollguid&gt;CC824609EA6E49FC830860C724A6BD2C&lt;/repollguid&gt;&#10;            &lt;sourceid&gt;59795BF66DA0468F98B7A006DCF5F51B&lt;/sourceid&gt;&#10;            &lt;questiontext&gt;What is the correct, abbreviated configuration for Mg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8C55CB52CA04C4FB356B0CF80CB4A7B&lt;/guid&gt;&#10;                    &lt;answertext&gt;[Na]3s2&lt;/answertext&gt;&#10;                    &lt;valuetype&gt;-1&lt;/valuetype&gt;&#10;                &lt;/answer&gt;&#10;                &lt;answer&gt;&#10;                    &lt;guid&gt;B73FCC7C6ED64612AB2D5E68556F2D94&lt;/guid&gt;&#10;                    &lt;answertext&gt;[He][Ne]3s2&lt;/answertext&gt;&#10;                    &lt;valuetype&gt;-1&lt;/valuetype&gt;&#10;                &lt;/answer&gt;&#10;                &lt;answer&gt;&#10;                    &lt;guid&gt;5E16F61CA6B84C7E9BF5E8F28AB8B87C&lt;/guid&gt;&#10;                    &lt;answertext&gt;[Ne]3s2&lt;/answertext&gt;&#10;                    &lt;valuetype&gt;1&lt;/valuetype&gt;&#10;                &lt;/answer&gt;&#10;                &lt;answer&gt;&#10;                    &lt;guid&gt;5ED4A1A35DEE4F8B8D50E0DB46B49C26&lt;/guid&gt;&#10;                    &lt;answertext&gt;[He]2s22p63s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A4418C313294597A1E7C368157C906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0FF83AFAE634782A3121B8A9B6D3CB8&lt;/guid&gt;&#10;            &lt;repollguid&gt;DBE09E5FA8034AD09B0386F52B85BB06&lt;/repollguid&gt;&#10;            &lt;sourceid&gt;077B070A7D4D409583C748D7A3C5A494&lt;/sourceid&gt;&#10;            &lt;questiontext&gt;Which is the correct, abbreviated d-switched configuration for Cr+2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2F153F08C494A8F92FF4D8CEE88E757&lt;/guid&gt;&#10;                    &lt;answertext&gt;[Ar] 4s23d4&lt;/answertext&gt;&#10;                    &lt;valuetype&gt;-1&lt;/valuetype&gt;&#10;                &lt;/answer&gt;&#10;                &lt;answer&gt;&#10;                    &lt;guid&gt;8595471F8BC643C898D041D1D4754E1B&lt;/guid&gt;&#10;                    &lt;answertext&gt;[Ar]4s24d2&lt;/answertext&gt;&#10;                    &lt;valuetype&gt;-1&lt;/valuetype&gt;&#10;                &lt;/answer&gt;&#10;                &lt;answer&gt;&#10;                    &lt;guid&gt;0AE846C7CBCF4142A51B1F542870F3A0&lt;/guid&gt;&#10;                    &lt;answertext&gt;[Ar]4s23d2&lt;/answertext&gt;&#10;                    &lt;valuetype&gt;0&lt;/valuetype&gt;&#10;                &lt;/answer&gt;&#10;                &lt;answer&gt;&#10;                    &lt;guid&gt;83C17A29632A4A0687048C33BFE7B733&lt;/guid&gt;&#10;                    &lt;answertext&gt;[Ar]4s24d4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6C6621209434FCF892BE78CE071CA27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46199C522C4C95AA4E1732BFB12B15&lt;/guid&gt;&#10;            &lt;repollguid&gt;30A89B734438404A87EA9D0B5FE53676&lt;/repollguid&gt;&#10;            &lt;sourceid&gt;F38E03FAB1E44DFBA090CA9B93187679&lt;/sourceid&gt;&#10;            &lt;questiontext&gt;Which configuration is incorrect below ?(Use your Periodic Tables to figure out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11970805F0845638BABBC366040361C&lt;/guid&gt;&#10;                    &lt;answertext&gt;1s22s23s1&lt;/answertext&gt;&#10;                    &lt;valuetype&gt;1&lt;/valuetype&gt;&#10;                &lt;/answer&gt;&#10;                &lt;answer&gt;&#10;                    &lt;guid&gt;DEDBFDCAF8124C3B8840E0A10C064108&lt;/guid&gt;&#10;                    &lt;answertext&gt;1s22s22p3&lt;/answertext&gt;&#10;                    &lt;valuetype&gt;-1&lt;/valuetype&gt;&#10;                &lt;/answer&gt;&#10;                &lt;answer&gt;&#10;                    &lt;guid&gt;A04BE469BAA24E2185AF404BE098B1D6&lt;/guid&gt;&#10;                    &lt;answertext&gt;1s22s22p63s2&lt;/answertext&gt;&#10;                    &lt;valuetype&gt;-1&lt;/valuetype&gt;&#10;                &lt;/answer&gt;&#10;                &lt;answer&gt;&#10;                    &lt;guid&gt;894FBA0001464849ABA6C6D4F22C42B1&lt;/guid&gt;&#10;                    &lt;answertext&gt;1s22s2 2p63s23p5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BEAE083DF7824E60A9C6D1DA713884C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C48668F75BF418EBEDD8E9ADCA8357B&lt;/guid&gt;&#10;            &lt;repollguid&gt;FA1978FD37004B06B57AB86EF7B404AE&lt;/repollguid&gt;&#10;            &lt;sourceid&gt;E901D7047EE74CC886ABDAC922B402E0&lt;/sourceid&gt;&#10;            &lt;questiontext&gt;What is the correct complete electronic configuration for Ca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45115FDC4FE49A78CA8161A85839918&lt;/guid&gt;&#10;                    &lt;answertext&gt;1s22s22p63s23p6&lt;/answertext&gt;&#10;                    &lt;valuetype&gt;-1&lt;/valuetype&gt;&#10;                &lt;/answer&gt;&#10;                &lt;answer&gt;&#10;                    &lt;guid&gt;2F02CBD02BE24C5C9BCDDC9196690D15&lt;/guid&gt;&#10;                    &lt;answertext&gt;1s22s22p63s2&lt;/answertext&gt;&#10;                    &lt;valuetype&gt;-1&lt;/valuetype&gt;&#10;                &lt;/answer&gt;&#10;                &lt;answer&gt;&#10;                    &lt;guid&gt;472050FE70534FB7A76B021767D1AF4F&lt;/guid&gt;&#10;                    &lt;answertext&gt;1s22s22p63s23p64p1&lt;/answertext&gt;&#10;                    &lt;valuetype&gt;-1&lt;/valuetype&gt;&#10;                &lt;/answer&gt;&#10;                &lt;answer&gt;&#10;                    &lt;guid&gt;F24C7A3BE1CB4A3C8E24241B4D3FE9F1&lt;/guid&gt;&#10;                    &lt;answertext&gt;1s22s22p63s23p64s2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484</Words>
  <Application>Microsoft Office PowerPoint</Application>
  <PresentationFormat>Widescreen</PresentationFormat>
  <Paragraphs>118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Chart</vt:lpstr>
      <vt:lpstr>PowerPoint Presentation</vt:lpstr>
      <vt:lpstr>PowerPoint Presentation</vt:lpstr>
      <vt:lpstr>PowerPoint Presentation</vt:lpstr>
      <vt:lpstr>Which configuration is incorrect below ? (Use your Periodic Tables to figure out)</vt:lpstr>
      <vt:lpstr>What is the correct complete electronic configuration for Ca?</vt:lpstr>
      <vt:lpstr>PowerPoint Presentation</vt:lpstr>
      <vt:lpstr>PowerPoint Presentation</vt:lpstr>
      <vt:lpstr>What is the correct, abbreviated configuration for Mg ?</vt:lpstr>
      <vt:lpstr>d electron variations</vt:lpstr>
      <vt:lpstr>PowerPoint Presentation</vt:lpstr>
      <vt:lpstr>Which is the correct, abbreviated d-switched configuration for Cr</vt:lpstr>
      <vt:lpstr> 2) s and d undergo filled/half-filled/empty       rearrangements</vt:lpstr>
      <vt:lpstr>Pigeonhole1 representation of  electrons  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36</cp:revision>
  <dcterms:created xsi:type="dcterms:W3CDTF">2014-11-10T19:12:44Z</dcterms:created>
  <dcterms:modified xsi:type="dcterms:W3CDTF">2014-11-19T19:06:49Z</dcterms:modified>
</cp:coreProperties>
</file>