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6" r:id="rId3"/>
    <p:sldId id="304" r:id="rId4"/>
    <p:sldId id="305" r:id="rId5"/>
    <p:sldId id="306" r:id="rId6"/>
    <p:sldId id="307" r:id="rId7"/>
    <p:sldId id="298" r:id="rId8"/>
    <p:sldId id="299" r:id="rId9"/>
    <p:sldId id="300" r:id="rId10"/>
    <p:sldId id="301" r:id="rId11"/>
    <p:sldId id="302" r:id="rId12"/>
    <p:sldId id="303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86FC-1796-4641-A4FD-445DC44441BF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C2FF-AE74-42DB-A751-FB2A5E69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92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6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0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8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9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1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5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8C29-F4F3-4956-8513-3454AD91AD2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bd.psu.edu/jircitano/periodic4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docid=l29ePpW6tRjo8M&amp;tbnid=SEmfH4VAJPl37M:&amp;ved=0CAUQjRw&amp;url=http://favim.com/image/439541/&amp;ei=kYkqUtfJBISv2QWCtYCQBw&amp;bvm=bv.51773540,d.b2I&amp;psig=AFQjCNFTu82OGwC7tFQBul7Gbw4CvITMJA&amp;ust=1378605805645946" TargetMode="Externa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14" y="0"/>
            <a:ext cx="176745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5084" y="3183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the `</a:t>
            </a:r>
            <a:r>
              <a:rPr lang="en-US" sz="3200" b="1" dirty="0">
                <a:solidFill>
                  <a:srgbClr val="FF0000"/>
                </a:solidFill>
              </a:rPr>
              <a:t>kid</a:t>
            </a:r>
            <a:r>
              <a:rPr lang="en-US" sz="3200" dirty="0" smtClean="0"/>
              <a:t>’ Bohr </a:t>
            </a:r>
            <a:r>
              <a:rPr lang="en-US" sz="3200" dirty="0"/>
              <a:t>does: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6368" y="616607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Takes a dollop of </a:t>
            </a:r>
            <a:r>
              <a:rPr lang="en-US" sz="3200" dirty="0">
                <a:latin typeface="Cooper Black" pitchFamily="18" charset="0"/>
              </a:rPr>
              <a:t>Old School </a:t>
            </a:r>
            <a:r>
              <a:rPr lang="en-US" sz="3200" dirty="0"/>
              <a:t>physics </a:t>
            </a:r>
          </a:p>
          <a:p>
            <a:endParaRPr lang="en-US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56" y="1146742"/>
            <a:ext cx="4486275" cy="15065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58414" y="2653279"/>
            <a:ext cx="926198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Mixes in </a:t>
            </a:r>
            <a:r>
              <a:rPr lang="en-US" sz="3100" b="1" dirty="0">
                <a:solidFill>
                  <a:srgbClr val="C00000"/>
                </a:solidFill>
                <a:latin typeface="Aharoni" pitchFamily="2" charset="-79"/>
                <a:ea typeface="Dotum" pitchFamily="34" charset="-127"/>
                <a:cs typeface="Aharoni" pitchFamily="2" charset="-79"/>
              </a:rPr>
              <a:t>New School </a:t>
            </a:r>
            <a:r>
              <a:rPr lang="en-US" sz="3100" dirty="0"/>
              <a:t>Planck and </a:t>
            </a:r>
            <a:r>
              <a:rPr lang="en-US" sz="3100" dirty="0" err="1"/>
              <a:t>DeBroglie</a:t>
            </a:r>
            <a:r>
              <a:rPr lang="en-US" sz="3100" dirty="0"/>
              <a:t> equations: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98" y="3238053"/>
            <a:ext cx="30254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Symbol"/>
              </a:rPr>
              <a:t> = h/m</a:t>
            </a:r>
            <a:r>
              <a:rPr lang="en-US" sz="400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9545" y="3238053"/>
            <a:ext cx="2362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E= </a:t>
            </a:r>
            <a:r>
              <a:rPr lang="en-US" sz="4000" dirty="0" err="1"/>
              <a:t>h</a:t>
            </a:r>
            <a:r>
              <a:rPr lang="en-US" sz="4000" b="1" dirty="0" err="1">
                <a:solidFill>
                  <a:srgbClr val="FF0000"/>
                </a:solidFill>
              </a:rPr>
              <a:t>f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1692" y="3945939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Forces</a:t>
            </a:r>
            <a:r>
              <a:rPr lang="en-US" sz="3200" dirty="0"/>
              <a:t> the wavelength to fit a circular orbit around the nucleus:</a:t>
            </a:r>
          </a:p>
        </p:txBody>
      </p:sp>
      <p:pic>
        <p:nvPicPr>
          <p:cNvPr id="16" name="Picture 15" descr="C:\Users\fong\Desktop\2012-09 (Sep)\bohr wave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2142" y="4874266"/>
            <a:ext cx="7010399" cy="198373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68349" y="4484548"/>
            <a:ext cx="444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see Figure </a:t>
            </a:r>
            <a:r>
              <a:rPr lang="en-US" sz="2800" b="1" dirty="0" smtClean="0"/>
              <a:t>7.11  </a:t>
            </a:r>
            <a:r>
              <a:rPr lang="en-US" sz="2800" b="1" dirty="0"/>
              <a:t>pg. </a:t>
            </a:r>
            <a:r>
              <a:rPr lang="en-US" sz="2800" b="1" dirty="0" smtClean="0"/>
              <a:t>311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55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295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Link to atomic line spectra of elements…none of which Bohr can explain except 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350520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a typeface="Segoe UI" pitchFamily="34" charset="0"/>
                <a:cs typeface="Segoe UI" pitchFamily="34" charset="0"/>
                <a:hlinkClick r:id="rId2"/>
              </a:rPr>
              <a:t>http://chemistry.bd.psu.edu/jircitano/periodic4.html</a:t>
            </a:r>
            <a:endParaRPr lang="en-US" sz="2400" b="1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75" y="1866993"/>
            <a:ext cx="2813826" cy="26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068525" y="2203869"/>
            <a:ext cx="2139174" cy="735747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124040" y="3386551"/>
            <a:ext cx="67169" cy="73574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582" y="1971573"/>
            <a:ext cx="3120282" cy="2845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817060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Philosophical Magazine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44</a:t>
            </a:r>
            <a:r>
              <a:rPr lang="en-US" sz="2400" dirty="0">
                <a:solidFill>
                  <a:srgbClr val="000000"/>
                </a:solidFill>
              </a:rPr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4724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Magazine  </a:t>
            </a:r>
            <a:r>
              <a:rPr lang="en-US" sz="2400" dirty="0">
                <a:solidFill>
                  <a:srgbClr val="000000"/>
                </a:solidFill>
              </a:rPr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21</a:t>
            </a:r>
            <a:r>
              <a:rPr lang="en-US" sz="2400" dirty="0">
                <a:solidFill>
                  <a:srgbClr val="000000"/>
                </a:solidFill>
              </a:rPr>
              <a:t>,  669-688 (1911)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055" y="877175"/>
            <a:ext cx="302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Thomson Model    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91" y="745066"/>
            <a:ext cx="3432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54176" y="4724401"/>
            <a:ext cx="281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Philosophical Magazine Series 6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26</a:t>
            </a:r>
            <a:r>
              <a:rPr lang="en-US" sz="2400" dirty="0">
                <a:solidFill>
                  <a:srgbClr val="000000"/>
                </a:solidFill>
              </a:rPr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87717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Bohr Model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1913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676400" y="1866993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76400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47356" y="1866993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647356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56" y="1754311"/>
            <a:ext cx="3041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1"/>
            <a:ext cx="3932237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4000" b="1" dirty="0"/>
              <a:t>Model 4: The </a:t>
            </a:r>
            <a:r>
              <a:rPr lang="en-US" sz="4000" b="1" dirty="0" err="1"/>
              <a:t>spectroscopist’s</a:t>
            </a:r>
            <a:r>
              <a:rPr lang="en-US" sz="4000" b="1" dirty="0"/>
              <a:t>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8587" y="1981994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…</a:t>
            </a:r>
            <a:r>
              <a:rPr lang="en-US" sz="4000" b="1" dirty="0"/>
              <a:t>or why we sing the </a:t>
            </a:r>
            <a:r>
              <a:rPr lang="en-US" sz="4000" b="1" dirty="0" err="1"/>
              <a:t>spdf</a:t>
            </a:r>
            <a:r>
              <a:rPr lang="en-US" sz="4000" b="1" dirty="0"/>
              <a:t> song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129" y="1295400"/>
            <a:ext cx="5294671" cy="6463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My way or the highway…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85" y="3329706"/>
            <a:ext cx="2974975" cy="20542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09135" y="543555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</a:t>
            </a:r>
            <a:r>
              <a:rPr lang="en-US" sz="3600" b="1" dirty="0" err="1"/>
              <a:t>spectroscopists</a:t>
            </a:r>
            <a:r>
              <a:rPr lang="en-US" sz="3600" b="1" dirty="0"/>
              <a:t> description of what they deduce from </a:t>
            </a:r>
            <a:r>
              <a:rPr lang="en-US" sz="3600" b="1" dirty="0" err="1"/>
              <a:t>observingt</a:t>
            </a:r>
            <a:r>
              <a:rPr lang="en-US" sz="3600" b="1" dirty="0"/>
              <a:t> lines </a:t>
            </a:r>
            <a:r>
              <a:rPr lang="en-US" sz="3600" b="1" u="sng" dirty="0"/>
              <a:t>is</a:t>
            </a:r>
            <a:r>
              <a:rPr lang="en-US" sz="3600" b="1" dirty="0"/>
              <a:t> the `atom’</a:t>
            </a:r>
          </a:p>
        </p:txBody>
      </p:sp>
    </p:spTree>
    <p:extLst>
      <p:ext uri="{BB962C8B-B14F-4D97-AF65-F5344CB8AC3E}">
        <p14:creationId xmlns:p14="http://schemas.microsoft.com/office/powerpoint/2010/main" val="3021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219200"/>
            <a:ext cx="79577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observed spectra define the energy levels in the elements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43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main `line’ types are observed in atomic spectra: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Sharp lines (=&gt; very narrow)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667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/>
              <a:t>2. </a:t>
            </a:r>
            <a:r>
              <a:rPr lang="en-US" sz="2800" b="1" dirty="0">
                <a:solidFill>
                  <a:srgbClr val="FF0000"/>
                </a:solidFill>
              </a:rPr>
              <a:t>Principal</a:t>
            </a:r>
            <a:r>
              <a:rPr lang="en-US" sz="2800" b="1" dirty="0"/>
              <a:t> lines (=&gt; most intense)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657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/>
              <a:t>3. </a:t>
            </a:r>
            <a:r>
              <a:rPr lang="en-US" sz="2800" b="1" dirty="0">
                <a:solidFill>
                  <a:srgbClr val="0070C0"/>
                </a:solidFill>
              </a:rPr>
              <a:t>Diffuse </a:t>
            </a:r>
            <a:r>
              <a:rPr lang="en-US" sz="2800" b="1" dirty="0"/>
              <a:t>lines (=&gt; weak, broad 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572001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/>
              <a:t>4. </a:t>
            </a:r>
            <a:r>
              <a:rPr lang="en-US" sz="2800" b="1" dirty="0">
                <a:solidFill>
                  <a:srgbClr val="7030A0"/>
                </a:solidFill>
              </a:rPr>
              <a:t>Fundamental</a:t>
            </a:r>
            <a:r>
              <a:rPr lang="en-US" sz="2800" b="1" dirty="0"/>
              <a:t> lines (=&gt; family of lines terminating spectra at high energy)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10668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abbreviations</a:t>
            </a:r>
            <a:endParaRPr lang="en-U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839200" y="1752600"/>
            <a:ext cx="68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0070C0"/>
                </a:solidFill>
              </a:rPr>
              <a:t>d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7030A0"/>
                </a:solidFill>
              </a:rPr>
              <a:t>f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43200" y="60960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67000" y="5029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667000" y="3657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67000" y="1828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4648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4495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2971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2819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838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62400" y="1066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685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5334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58674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n=1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46482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32766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16002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15000" y="18288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5000" y="1752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16764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15000" y="16002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0" y="1524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81600" y="14478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505200" y="41910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27432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3505200" y="6096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19400" y="61501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14800" y="502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1981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33528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qualitative, general distribution of multi-electron atomic energy levels grouped by line type</a:t>
            </a:r>
            <a:endParaRPr lang="en-US" sz="3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819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15000" y="381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3048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1524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762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57800" y="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50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0" y="6019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34000" y="5181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57800" y="3505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05400" y="1600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84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838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5200" y="57150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n=1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5334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1722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28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53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05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15240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4958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27432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10668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629400" y="5715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58400" y="167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819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772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67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53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866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19600" y="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315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876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058400" y="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9800" y="45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96000" y="121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0" y="144780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OBSERVED ATOMIC ENERGY LEVEL ORDERING SIMPLIFIED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78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0" y="6019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34000" y="5181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57800" y="3505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05400" y="1600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84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838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5200" y="57150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n=1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5334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1722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28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53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05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15240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4958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27432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10668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629400" y="5715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58400" y="167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819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772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67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53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866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19600" y="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315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876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058400" y="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9800" y="45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96000" y="121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001000" y="3200401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Describing Carbon’s energy levels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229600" y="5105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 has </a:t>
            </a:r>
            <a:r>
              <a:rPr lang="en-US" sz="3200" b="1" u="sng" dirty="0"/>
              <a:t>6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/>
              <a:t> </a:t>
            </a:r>
            <a:endParaRPr lang="en-US" sz="32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6388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8674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28800" y="37338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C=1s</a:t>
            </a:r>
            <a:r>
              <a:rPr lang="en-US" sz="3200" b="1" baseline="30000" dirty="0"/>
              <a:t>2</a:t>
            </a:r>
            <a:endParaRPr lang="en-US" sz="3200" b="1" baseline="300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562600" y="48006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67400" y="48768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71800" y="3733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2s</a:t>
            </a:r>
            <a:r>
              <a:rPr lang="en-US" sz="3200" b="1" baseline="30000" dirty="0"/>
              <a:t>2</a:t>
            </a:r>
            <a:endParaRPr lang="en-US" sz="3200" b="1" baseline="30000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419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562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81400" y="3733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0" y="6019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34000" y="5181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57800" y="3505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05400" y="1600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84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38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838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5200" y="57150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n=1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5334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1722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28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53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05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15240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4958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27432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10668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629400" y="5715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58400" y="167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819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772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67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53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866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19600" y="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315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0" y="4572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058400" y="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9800" y="45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96000" y="121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endParaRPr lang="en-US" sz="4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001000" y="3200401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Describing Fluorine’s energy levels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229600" y="5105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 has </a:t>
            </a:r>
            <a:r>
              <a:rPr lang="en-US" sz="3200" b="1" u="sng" dirty="0"/>
              <a:t>9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/>
              <a:t> </a:t>
            </a:r>
            <a:endParaRPr lang="en-US" sz="32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6388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8674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28800" y="37338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F=1s</a:t>
            </a:r>
            <a:r>
              <a:rPr lang="en-US" sz="3200" b="1" baseline="30000" dirty="0"/>
              <a:t>2</a:t>
            </a:r>
            <a:endParaRPr lang="en-US" sz="3200" b="1" baseline="300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5562600" y="48006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67400" y="48768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71800" y="3733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2s</a:t>
            </a:r>
            <a:r>
              <a:rPr lang="en-US" sz="3200" b="1" baseline="30000" dirty="0"/>
              <a:t>2</a:t>
            </a:r>
            <a:endParaRPr lang="en-US" sz="3200" b="1" baseline="30000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419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562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81400" y="3733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</a:rPr>
              <a:t>5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724400" y="43434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705600" y="4343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67400" y="43434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286000" y="2057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How to sing the </a:t>
            </a:r>
            <a:r>
              <a:rPr lang="en-US" sz="3200" b="1" dirty="0" err="1"/>
              <a:t>spdf</a:t>
            </a:r>
            <a:r>
              <a:rPr lang="en-US" sz="3200" b="1" dirty="0"/>
              <a:t> </a:t>
            </a:r>
            <a:r>
              <a:rPr lang="en-US" sz="3200" b="1" dirty="0"/>
              <a:t>song without memorizing the energy levels: </a:t>
            </a:r>
            <a:br>
              <a:rPr lang="en-US" sz="3200" b="1" dirty="0"/>
            </a:br>
            <a:r>
              <a:rPr lang="en-US" sz="3200" b="1" dirty="0"/>
              <a:t> </a:t>
            </a:r>
            <a:r>
              <a:rPr lang="en-US" sz="3200" b="1" dirty="0"/>
              <a:t>electron neighborhoods: s, p, d and f 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819400" y="2057401"/>
            <a:ext cx="4572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s</a:t>
            </a: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1"/>
            <a:ext cx="7696200" cy="3452813"/>
          </a:xfrm>
          <a:prstGeom prst="rect">
            <a:avLst/>
          </a:prstGeom>
          <a:noFill/>
        </p:spPr>
      </p:pic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505200" y="2209800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7620000" y="2209800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8077200" y="2209800"/>
            <a:ext cx="5334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8915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76200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0058400" y="1752600"/>
            <a:ext cx="762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2590800" y="2438400"/>
            <a:ext cx="0" cy="4038600"/>
          </a:xfrm>
          <a:prstGeom prst="line">
            <a:avLst/>
          </a:prstGeom>
          <a:noFill/>
          <a:ln w="9525">
            <a:pattFill prst="pct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3276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2667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3505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66294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724400" y="2133600"/>
            <a:ext cx="6858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905000" y="2895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981200" y="2819400"/>
            <a:ext cx="457200" cy="3200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667000" y="2133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219826"/>
            <a:ext cx="7086600" cy="638175"/>
          </a:xfrm>
          <a:prstGeom prst="rect">
            <a:avLst/>
          </a:prstGeom>
          <a:noFill/>
        </p:spPr>
      </p:pic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2667000" y="6172200"/>
            <a:ext cx="701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5410200" y="5867400"/>
            <a:ext cx="762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4343400" y="41148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4419600" y="46482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4419600" y="51054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4495800" y="55626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2057400" y="60960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4f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2057400" y="6391276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5f</a:t>
            </a: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2895600" y="52578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2895600" y="57150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14" y="0"/>
            <a:ext cx="1870587" cy="266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886953"/>
            <a:ext cx="4424362" cy="424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0"/>
            <a:ext cx="7391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From pure theory  Bohr derives the Energy, E</a:t>
            </a:r>
            <a:r>
              <a:rPr lang="en-US" sz="3600" baseline="-25000" dirty="0"/>
              <a:t>H</a:t>
            </a:r>
            <a:r>
              <a:rPr lang="en-US" sz="3600" dirty="0"/>
              <a:t>, of the electron around Hydrogen and proposes the Bohr model</a:t>
            </a:r>
            <a:r>
              <a:rPr lang="en-US" sz="4000" dirty="0"/>
              <a:t> of the atom: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8414" y="3286722"/>
            <a:ext cx="4766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</a:t>
            </a:r>
            <a:r>
              <a:rPr lang="en-US" sz="4400" baseline="-25000" dirty="0"/>
              <a:t>H</a:t>
            </a:r>
            <a:r>
              <a:rPr lang="en-US" sz="4400" dirty="0"/>
              <a:t>(J)=-</a:t>
            </a:r>
            <a:r>
              <a:rPr lang="en-US" sz="4400" u="sng" dirty="0"/>
              <a:t>2.178*10</a:t>
            </a:r>
            <a:r>
              <a:rPr lang="en-US" sz="4400" u="sng" baseline="30000" dirty="0"/>
              <a:t>-18</a:t>
            </a:r>
            <a:r>
              <a:rPr lang="en-US" sz="4400" u="sng" dirty="0"/>
              <a:t> </a:t>
            </a:r>
          </a:p>
          <a:p>
            <a:r>
              <a:rPr lang="en-US" sz="4400" dirty="0"/>
              <a:t>                     n</a:t>
            </a:r>
            <a:r>
              <a:rPr lang="en-US" sz="4400" baseline="30000" dirty="0"/>
              <a:t>2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647903" y="193899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5819" y="2307387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0519" y="303066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7348" y="4800600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n=1,2,3…are integers defining circular orbits around positive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2852434"/>
            <a:ext cx="28808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Eq. </a:t>
            </a:r>
            <a:r>
              <a:rPr lang="en-US" sz="2800" dirty="0" smtClean="0"/>
              <a:t>7.1 </a:t>
            </a:r>
            <a:r>
              <a:rPr lang="en-US" sz="2800" dirty="0"/>
              <a:t>of text</a:t>
            </a:r>
          </a:p>
        </p:txBody>
      </p:sp>
    </p:spTree>
    <p:extLst>
      <p:ext uri="{BB962C8B-B14F-4D97-AF65-F5344CB8AC3E}">
        <p14:creationId xmlns:p14="http://schemas.microsoft.com/office/powerpoint/2010/main" val="25436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24000" y="1"/>
            <a:ext cx="8915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Singing the song…what is the complete electronic configuration of….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9448800" y="5181600"/>
            <a:ext cx="1219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FF"/>
                </a:solidFill>
              </a:rPr>
              <a:t>1s</a:t>
            </a:r>
            <a:r>
              <a:rPr lang="en-US" sz="3200" b="1" baseline="30000" dirty="0">
                <a:solidFill>
                  <a:srgbClr val="0066FF"/>
                </a:solidFill>
              </a:rPr>
              <a:t>2</a:t>
            </a:r>
            <a:endParaRPr lang="en-US" sz="3200" b="1" dirty="0">
              <a:solidFill>
                <a:srgbClr val="0066FF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800600" y="1295400"/>
            <a:ext cx="1524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1s</a:t>
            </a:r>
            <a:r>
              <a:rPr lang="en-US" sz="3200" b="1" baseline="30000">
                <a:solidFill>
                  <a:srgbClr val="D60093"/>
                </a:solidFill>
              </a:rPr>
              <a:t>2 </a:t>
            </a:r>
            <a:r>
              <a:rPr lang="en-US" sz="3200" b="1">
                <a:solidFill>
                  <a:srgbClr val="D60093"/>
                </a:solidFill>
              </a:rPr>
              <a:t>2s</a:t>
            </a:r>
            <a:r>
              <a:rPr lang="en-US" sz="3200" b="1" baseline="30000">
                <a:solidFill>
                  <a:srgbClr val="D60093"/>
                </a:solidFill>
              </a:rPr>
              <a:t>1</a:t>
            </a:r>
            <a:endParaRPr lang="en-US" sz="3200" b="1">
              <a:solidFill>
                <a:srgbClr val="D60093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819400" y="5867400"/>
            <a:ext cx="762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60093"/>
                </a:solidFill>
              </a:rPr>
              <a:t>1s</a:t>
            </a:r>
            <a:r>
              <a:rPr lang="en-US" sz="3200" b="1" baseline="30000" dirty="0">
                <a:solidFill>
                  <a:srgbClr val="D60093"/>
                </a:solidFill>
              </a:rPr>
              <a:t>2 </a:t>
            </a:r>
            <a:endParaRPr lang="en-US" sz="3200" b="1" dirty="0">
              <a:solidFill>
                <a:srgbClr val="D60093"/>
              </a:solidFill>
            </a:endParaRPr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7162800" cy="3352800"/>
          </a:xfrm>
          <a:prstGeom prst="rect">
            <a:avLst/>
          </a:prstGeom>
          <a:noFill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572001"/>
            <a:ext cx="7086600" cy="638175"/>
          </a:xfrm>
          <a:prstGeom prst="rect">
            <a:avLst/>
          </a:prstGeom>
          <a:noFill/>
        </p:spPr>
      </p:pic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581400" y="12192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7391400" y="12954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667000" y="8382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953000" y="19050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848600" y="1066800"/>
            <a:ext cx="457200" cy="457200"/>
          </a:xfrm>
          <a:prstGeom prst="rect">
            <a:avLst/>
          </a:prstGeom>
          <a:solidFill>
            <a:srgbClr val="FFFF99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905000" y="46482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3657600" y="2667001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581400" y="32004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3581400" y="36576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657600" y="41148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1981200" y="1371601"/>
            <a:ext cx="45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3048000" y="457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Will stay in first 5 rows so f </a:t>
            </a:r>
            <a:r>
              <a:rPr lang="en-US" sz="2400" dirty="0" err="1">
                <a:solidFill>
                  <a:srgbClr val="000000"/>
                </a:solidFill>
              </a:rPr>
              <a:t>orbitals</a:t>
            </a:r>
            <a:r>
              <a:rPr lang="en-US" sz="2400" dirty="0">
                <a:solidFill>
                  <a:srgbClr val="000000"/>
                </a:solidFill>
              </a:rPr>
              <a:t> can be dropped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1828800" y="5257801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H =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2819400" y="1219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9144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1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8610600" y="52578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He =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828800" y="5867401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Li=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3962400" y="5867400"/>
            <a:ext cx="8382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60093"/>
                </a:solidFill>
              </a:rPr>
              <a:t>2s</a:t>
            </a:r>
            <a:r>
              <a:rPr lang="en-US" sz="3200" b="1" baseline="30000" dirty="0">
                <a:solidFill>
                  <a:srgbClr val="D60093"/>
                </a:solidFill>
              </a:rPr>
              <a:t>1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2819400" y="990600"/>
            <a:ext cx="6705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2819400" y="20574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5105400" y="5867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Be=</a:t>
            </a:r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2895600" y="2133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5867400" y="5867400"/>
            <a:ext cx="8382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2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7162800" y="5867400"/>
            <a:ext cx="9906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2s</a:t>
            </a:r>
            <a:r>
              <a:rPr lang="en-US" sz="3200" b="1" baseline="30000" dirty="0">
                <a:solidFill>
                  <a:srgbClr val="000000"/>
                </a:solidFill>
              </a:rPr>
              <a:t>2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58674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6705600" y="58674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8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31 L -0.04583 0.002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0231 L -0.07083 0.0023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8" grpId="0" animBg="1"/>
      <p:bldP spid="39974" grpId="0"/>
      <p:bldP spid="39975" grpId="0" animBg="1"/>
      <p:bldP spid="39976" grpId="0" animBg="1"/>
      <p:bldP spid="39978" grpId="0"/>
      <p:bldP spid="39980" grpId="0"/>
      <p:bldP spid="39981" grpId="0" animBg="1"/>
      <p:bldP spid="39981" grpId="1" animBg="1"/>
      <p:bldP spid="39983" grpId="0" animBg="1"/>
      <p:bldP spid="39986" grpId="0"/>
      <p:bldP spid="39988" grpId="0" animBg="1"/>
      <p:bldP spid="39989" grpId="0" animBg="1"/>
      <p:bldP spid="39989" grpId="1" animBg="1"/>
      <p:bldP spid="32" grpId="0"/>
      <p:bldP spid="32" grpId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05000" y="381001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spdf</a:t>
            </a:r>
            <a:r>
              <a:rPr lang="en-US" sz="2400" b="1" dirty="0">
                <a:solidFill>
                  <a:srgbClr val="FF0000"/>
                </a:solidFill>
              </a:rPr>
              <a:t> song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–continued: YOU complete </a:t>
            </a:r>
            <a:r>
              <a:rPr lang="en-US" sz="2400" b="1" dirty="0">
                <a:solidFill>
                  <a:srgbClr val="000000"/>
                </a:solidFill>
              </a:rPr>
              <a:t>electronic configuration of: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76400" y="1295400"/>
            <a:ext cx="12192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FF"/>
                </a:solidFill>
              </a:rPr>
              <a:t>He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Li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Be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362200" y="1447800"/>
            <a:ext cx="9144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1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438400" y="2133600"/>
            <a:ext cx="1219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FF"/>
                </a:solidFill>
              </a:rPr>
              <a:t>1s</a:t>
            </a:r>
            <a:r>
              <a:rPr lang="en-US" sz="3200" b="1" baseline="30000">
                <a:solidFill>
                  <a:srgbClr val="0066FF"/>
                </a:solidFill>
              </a:rPr>
              <a:t>2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362200" y="2819400"/>
            <a:ext cx="1524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1s</a:t>
            </a:r>
            <a:r>
              <a:rPr lang="en-US" sz="3200" b="1" baseline="30000">
                <a:solidFill>
                  <a:srgbClr val="D60093"/>
                </a:solidFill>
              </a:rPr>
              <a:t>2 </a:t>
            </a:r>
            <a:r>
              <a:rPr lang="en-US" sz="3200" b="1">
                <a:solidFill>
                  <a:srgbClr val="D60093"/>
                </a:solidFill>
              </a:rPr>
              <a:t>2s</a:t>
            </a:r>
            <a:r>
              <a:rPr lang="en-US" sz="3200" b="1" baseline="30000">
                <a:solidFill>
                  <a:srgbClr val="D60093"/>
                </a:solidFill>
              </a:rPr>
              <a:t>1</a:t>
            </a:r>
            <a:endParaRPr lang="en-US" sz="3200" b="1">
              <a:solidFill>
                <a:srgbClr val="D60093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362200" y="3581400"/>
            <a:ext cx="1676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2 </a:t>
            </a:r>
            <a:r>
              <a:rPr lang="en-US" sz="3200" b="1">
                <a:solidFill>
                  <a:srgbClr val="000000"/>
                </a:solidFill>
              </a:rPr>
              <a:t>2s</a:t>
            </a:r>
            <a:r>
              <a:rPr lang="en-US" sz="3200" b="1" baseline="30000">
                <a:solidFill>
                  <a:srgbClr val="000000"/>
                </a:solidFill>
              </a:rPr>
              <a:t>2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362200" y="4343400"/>
            <a:ext cx="1905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1s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2p</a:t>
            </a:r>
            <a:r>
              <a:rPr lang="en-US" sz="3200" b="1" baseline="3000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362200" y="57150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1s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2p</a:t>
            </a:r>
            <a:r>
              <a:rPr lang="en-US" sz="3200" b="1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362200" y="5029200"/>
            <a:ext cx="21336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1s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2p</a:t>
            </a:r>
            <a:r>
              <a:rPr lang="en-US" sz="3200" b="1" baseline="30000">
                <a:solidFill>
                  <a:srgbClr val="006666"/>
                </a:solidFill>
              </a:rPr>
              <a:t>2</a:t>
            </a: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1"/>
            <a:ext cx="6248400" cy="2803525"/>
          </a:xfrm>
          <a:prstGeom prst="rect">
            <a:avLst/>
          </a:prstGeom>
          <a:noFill/>
        </p:spPr>
      </p:pic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572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p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4114800" y="1219201"/>
            <a:ext cx="381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D60093"/>
              </a:solidFill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2578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8534400" y="99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105400" y="4267201"/>
            <a:ext cx="990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</a:rPr>
              <a:t>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F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Ne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5638800" y="42672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</a:rPr>
              <a:t>1s</a:t>
            </a:r>
            <a:r>
              <a:rPr lang="en-US" sz="3200" b="1" baseline="30000">
                <a:solidFill>
                  <a:srgbClr val="3333CC"/>
                </a:solidFill>
              </a:rPr>
              <a:t>2 </a:t>
            </a:r>
            <a:r>
              <a:rPr lang="en-US" sz="3200" b="1">
                <a:solidFill>
                  <a:srgbClr val="3333CC"/>
                </a:solidFill>
              </a:rPr>
              <a:t>2s</a:t>
            </a:r>
            <a:r>
              <a:rPr lang="en-US" sz="3200" b="1" baseline="30000">
                <a:solidFill>
                  <a:srgbClr val="3333CC"/>
                </a:solidFill>
              </a:rPr>
              <a:t>2 </a:t>
            </a:r>
            <a:r>
              <a:rPr lang="en-US" sz="3200" b="1">
                <a:solidFill>
                  <a:srgbClr val="3333CC"/>
                </a:solidFill>
              </a:rPr>
              <a:t>2p</a:t>
            </a:r>
            <a:r>
              <a:rPr lang="en-US" sz="3200" b="1" baseline="30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5791200" y="51054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8080"/>
                </a:solidFill>
              </a:rPr>
              <a:t>1s</a:t>
            </a:r>
            <a:r>
              <a:rPr lang="en-US" sz="3200" b="1" baseline="30000">
                <a:solidFill>
                  <a:srgbClr val="008080"/>
                </a:solidFill>
              </a:rPr>
              <a:t>2 </a:t>
            </a:r>
            <a:r>
              <a:rPr lang="en-US" sz="3200" b="1">
                <a:solidFill>
                  <a:srgbClr val="008080"/>
                </a:solidFill>
              </a:rPr>
              <a:t>2s</a:t>
            </a:r>
            <a:r>
              <a:rPr lang="en-US" sz="3200" b="1" baseline="30000">
                <a:solidFill>
                  <a:srgbClr val="008080"/>
                </a:solidFill>
              </a:rPr>
              <a:t>2 </a:t>
            </a:r>
            <a:r>
              <a:rPr lang="en-US" sz="3200" b="1">
                <a:solidFill>
                  <a:srgbClr val="008080"/>
                </a:solidFill>
              </a:rPr>
              <a:t>2p</a:t>
            </a:r>
            <a:r>
              <a:rPr lang="en-US" sz="3200" b="1" baseline="30000">
                <a:solidFill>
                  <a:srgbClr val="008080"/>
                </a:solidFill>
              </a:rPr>
              <a:t>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5715000" y="57912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1s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2p</a:t>
            </a:r>
            <a:r>
              <a:rPr lang="en-US" sz="3200" b="1" baseline="3000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17" grpId="0" animBg="1"/>
      <p:bldP spid="55318" grpId="0" animBg="1"/>
      <p:bldP spid="553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8382000" cy="3760788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	p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505200" y="2438401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505200" y="28956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505200" y="33528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581400" y="3886201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26670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70866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9829800" y="304801"/>
            <a:ext cx="838200" cy="132343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He</a:t>
            </a:r>
            <a:r>
              <a:rPr lang="en-US" sz="2400">
                <a:solidFill>
                  <a:srgbClr val="000000"/>
                </a:solidFill>
              </a:rPr>
              <a:t> is 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not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97536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800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IN-CLASS </a:t>
            </a:r>
            <a:r>
              <a:rPr lang="en-US" sz="4000" b="1">
                <a:solidFill>
                  <a:srgbClr val="000000"/>
                </a:solidFill>
              </a:rPr>
              <a:t>EXERCISE 2.1: </a:t>
            </a:r>
            <a:endParaRPr lang="en-US" sz="4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COMPLETE ELECTRONIC CONFIGURATIONS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362200" y="-48398"/>
            <a:ext cx="7696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IN EXERCISE #2.1</a:t>
            </a:r>
            <a:r>
              <a:rPr lang="en-US" sz="2400" b="1" dirty="0">
                <a:solidFill>
                  <a:srgbClr val="000000"/>
                </a:solidFill>
              </a:rPr>
              <a:t>	CHEM 1114		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1.  </a:t>
            </a:r>
            <a:r>
              <a:rPr lang="en-US" sz="2400" b="1" dirty="0">
                <a:solidFill>
                  <a:srgbClr val="000000"/>
                </a:solidFill>
              </a:rPr>
              <a:t>Write the complete electron configuration for the elements below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Cl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K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c)   </a:t>
            </a:r>
            <a:r>
              <a:rPr lang="pt-BR" sz="3600" dirty="0">
                <a:solidFill>
                  <a:srgbClr val="000000"/>
                </a:solidFill>
              </a:rPr>
              <a:t>Mn</a:t>
            </a:r>
            <a:endParaRPr lang="en-US" sz="36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d</a:t>
            </a:r>
            <a:r>
              <a:rPr lang="pt-BR" sz="4000" dirty="0">
                <a:solidFill>
                  <a:srgbClr val="000000"/>
                </a:solidFill>
              </a:rPr>
              <a:t>)  Se	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962400" y="1143000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910781" y="2389257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86200" y="3810000"/>
            <a:ext cx="64008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5</a:t>
            </a:r>
            <a:endParaRPr lang="en-US" sz="4000" b="1" dirty="0">
              <a:solidFill>
                <a:srgbClr val="3333CC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810000" y="5181600"/>
            <a:ext cx="6858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4p</a:t>
            </a:r>
            <a:r>
              <a:rPr lang="en-US" sz="4000" b="1" baseline="30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9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676401" y="-46166"/>
            <a:ext cx="87396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2.2</a:t>
            </a:r>
            <a:r>
              <a:rPr lang="en-US" sz="2800" b="1" dirty="0">
                <a:solidFill>
                  <a:srgbClr val="000000"/>
                </a:solidFill>
              </a:rPr>
              <a:t>	Write the abbreviated electron configurations for </a:t>
            </a:r>
            <a:endParaRPr lang="en-US" sz="2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	the </a:t>
            </a:r>
            <a:r>
              <a:rPr lang="en-US" sz="2800" b="1" dirty="0">
                <a:solidFill>
                  <a:srgbClr val="000000"/>
                </a:solidFill>
              </a:rPr>
              <a:t>elements below, </a:t>
            </a:r>
            <a:r>
              <a:rPr lang="en-US" sz="2800" b="1" dirty="0">
                <a:solidFill>
                  <a:srgbClr val="000000"/>
                </a:solidFill>
              </a:rPr>
              <a:t>assuming </a:t>
            </a:r>
            <a:r>
              <a:rPr lang="en-US" sz="2800" b="1" dirty="0">
                <a:solidFill>
                  <a:srgbClr val="000000"/>
                </a:solidFill>
              </a:rPr>
              <a:t>they are in </a:t>
            </a:r>
            <a:r>
              <a:rPr lang="en-US" sz="2800" b="1" dirty="0">
                <a:solidFill>
                  <a:srgbClr val="000000"/>
                </a:solidFill>
              </a:rPr>
              <a:t>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	 </a:t>
            </a:r>
            <a:r>
              <a:rPr lang="en-US" sz="2800" b="1" dirty="0">
                <a:solidFill>
                  <a:srgbClr val="000000"/>
                </a:solidFill>
              </a:rPr>
              <a:t>gas </a:t>
            </a:r>
            <a:r>
              <a:rPr lang="en-US" sz="2800" b="1" dirty="0">
                <a:solidFill>
                  <a:srgbClr val="000000"/>
                </a:solidFill>
              </a:rPr>
              <a:t>phase.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4000" dirty="0">
                <a:solidFill>
                  <a:srgbClr val="000000"/>
                </a:solidFill>
              </a:rPr>
              <a:t>a</a:t>
            </a:r>
            <a:r>
              <a:rPr lang="en-US" sz="3600" dirty="0">
                <a:solidFill>
                  <a:srgbClr val="000000"/>
                </a:solidFill>
              </a:rPr>
              <a:t>) 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b) 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c) As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495800" y="1600200"/>
            <a:ext cx="1905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343400" y="2819400"/>
            <a:ext cx="29718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>
                <a:solidFill>
                  <a:srgbClr val="006666"/>
                </a:solidFill>
              </a:rPr>
              <a:t>Ne]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3s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114800" y="4114800"/>
            <a:ext cx="3810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 4p</a:t>
            </a:r>
            <a:r>
              <a:rPr lang="en-US" sz="40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60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3820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d</a:t>
            </a:r>
            <a:r>
              <a:rPr lang="en-US" sz="2800" dirty="0">
                <a:solidFill>
                  <a:srgbClr val="006666"/>
                </a:solidFill>
              </a:rPr>
              <a:t> </a:t>
            </a:r>
            <a:r>
              <a:rPr lang="en-US" sz="2800" b="1" dirty="0"/>
              <a:t>electron </a:t>
            </a:r>
            <a:r>
              <a:rPr lang="en-US" sz="2800" b="1" dirty="0"/>
              <a:t>variations</a:t>
            </a:r>
            <a:endParaRPr lang="en-US" sz="4000" dirty="0">
              <a:solidFill>
                <a:srgbClr val="006666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86200" y="182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905000" y="3048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Mn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133600" y="914401"/>
            <a:ext cx="857250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1)  </a:t>
            </a:r>
            <a:r>
              <a:rPr lang="en-US" sz="3200" b="1" dirty="0">
                <a:solidFill>
                  <a:srgbClr val="000000"/>
                </a:solidFill>
              </a:rPr>
              <a:t>s    </a:t>
            </a:r>
            <a:r>
              <a:rPr lang="en-US" sz="3200" b="1" dirty="0">
                <a:solidFill>
                  <a:srgbClr val="000000"/>
                </a:solidFill>
              </a:rPr>
              <a:t>  d </a:t>
            </a:r>
            <a:r>
              <a:rPr lang="en-US" sz="3200" b="1" dirty="0">
                <a:solidFill>
                  <a:srgbClr val="000000"/>
                </a:solidFill>
              </a:rPr>
              <a:t>electron configuration switching 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3124200" y="3124200"/>
            <a:ext cx="3124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[</a:t>
            </a:r>
            <a:r>
              <a:rPr lang="en-US" sz="3200" b="1" dirty="0" err="1">
                <a:solidFill>
                  <a:srgbClr val="000000"/>
                </a:solidFill>
              </a:rPr>
              <a:t>Ar</a:t>
            </a:r>
            <a:r>
              <a:rPr lang="en-US" sz="3200" b="1" dirty="0">
                <a:solidFill>
                  <a:srgbClr val="000000"/>
                </a:solidFill>
              </a:rPr>
              <a:t>]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D60093"/>
                </a:solidFill>
              </a:rPr>
              <a:t>4s</a:t>
            </a:r>
            <a:r>
              <a:rPr lang="en-US" sz="3200" b="1" baseline="30000" dirty="0">
                <a:solidFill>
                  <a:srgbClr val="D60093"/>
                </a:solidFill>
              </a:rPr>
              <a:t>2</a:t>
            </a:r>
            <a:r>
              <a:rPr lang="en-US" sz="3200" b="1" baseline="300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3d</a:t>
            </a:r>
            <a:r>
              <a:rPr lang="en-US" sz="32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6248400" y="3429000"/>
            <a:ext cx="4572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7086600" y="3124200"/>
            <a:ext cx="27432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[Ar]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3d</a:t>
            </a:r>
            <a:r>
              <a:rPr lang="en-US" sz="3200" b="1" baseline="30000">
                <a:solidFill>
                  <a:srgbClr val="FF0000"/>
                </a:solidFill>
              </a:rPr>
              <a:t>5 </a:t>
            </a:r>
            <a:r>
              <a:rPr lang="en-US" sz="3200" b="1">
                <a:solidFill>
                  <a:srgbClr val="D60093"/>
                </a:solidFill>
              </a:rPr>
              <a:t>4s</a:t>
            </a:r>
            <a:r>
              <a:rPr lang="en-US" sz="3200" b="1" baseline="300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7162800" y="4114800"/>
            <a:ext cx="27432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[Ar]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3d</a:t>
            </a:r>
            <a:r>
              <a:rPr lang="en-US" sz="3200" b="1" baseline="30000">
                <a:solidFill>
                  <a:srgbClr val="FF0000"/>
                </a:solidFill>
              </a:rPr>
              <a:t>5</a:t>
            </a:r>
            <a:endParaRPr lang="en-US" sz="3200" b="1" baseline="30000">
              <a:solidFill>
                <a:srgbClr val="D60093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714500" y="2160221"/>
            <a:ext cx="4343400" cy="8309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From  spectra of atomized elements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6591300" y="2183224"/>
            <a:ext cx="3810000" cy="8309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As it behaves </a:t>
            </a:r>
            <a:r>
              <a:rPr lang="en-US" sz="2400" b="1" dirty="0">
                <a:solidFill>
                  <a:srgbClr val="FF0000"/>
                </a:solidFill>
              </a:rPr>
              <a:t>chemically in solution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905001" y="4191001"/>
            <a:ext cx="11320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Mn </a:t>
            </a:r>
            <a:r>
              <a:rPr lang="en-US" sz="3200" b="1" baseline="30000">
                <a:solidFill>
                  <a:srgbClr val="000000"/>
                </a:solidFill>
              </a:rPr>
              <a:t>2+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6400800" y="4572000"/>
            <a:ext cx="38100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905000" y="5334000"/>
            <a:ext cx="8229600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Evidenced by fact that </a:t>
            </a:r>
            <a:r>
              <a:rPr lang="en-US" sz="3200" b="1" dirty="0">
                <a:solidFill>
                  <a:srgbClr val="000000"/>
                </a:solidFill>
              </a:rPr>
              <a:t>all </a:t>
            </a:r>
            <a:r>
              <a:rPr lang="en-US" sz="3200" dirty="0">
                <a:solidFill>
                  <a:srgbClr val="000000"/>
                </a:solidFill>
              </a:rPr>
              <a:t>transition metals have a stable </a:t>
            </a:r>
            <a:r>
              <a:rPr lang="en-US" sz="3200" b="1" dirty="0">
                <a:solidFill>
                  <a:srgbClr val="000000"/>
                </a:solidFill>
              </a:rPr>
              <a:t>2+ </a:t>
            </a:r>
            <a:r>
              <a:rPr lang="en-US" sz="3200" dirty="0">
                <a:solidFill>
                  <a:srgbClr val="000000"/>
                </a:solidFill>
              </a:rPr>
              <a:t>state… =&gt; outer </a:t>
            </a:r>
            <a:r>
              <a:rPr lang="en-US" sz="3200" b="1" dirty="0">
                <a:solidFill>
                  <a:srgbClr val="D60093"/>
                </a:solidFill>
              </a:rPr>
              <a:t>4s</a:t>
            </a:r>
            <a:r>
              <a:rPr lang="en-US" sz="3200" b="1" baseline="30000" dirty="0">
                <a:solidFill>
                  <a:srgbClr val="D60093"/>
                </a:solidFill>
              </a:rPr>
              <a:t>2</a:t>
            </a:r>
            <a:r>
              <a:rPr lang="en-US" sz="3200" baseline="300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are removed first 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3124200" y="1237565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267200" y="1676401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Example: behavior of Mn</a:t>
            </a:r>
          </a:p>
        </p:txBody>
      </p:sp>
      <p:sp>
        <p:nvSpPr>
          <p:cNvPr id="2" name="Freeform 1"/>
          <p:cNvSpPr/>
          <p:nvPr/>
        </p:nvSpPr>
        <p:spPr>
          <a:xfrm>
            <a:off x="4325103" y="2798035"/>
            <a:ext cx="738511" cy="299127"/>
          </a:xfrm>
          <a:custGeom>
            <a:avLst/>
            <a:gdLst>
              <a:gd name="connsiteX0" fmla="*/ 738511 w 738511"/>
              <a:gd name="connsiteY0" fmla="*/ 299127 h 299127"/>
              <a:gd name="connsiteX1" fmla="*/ 620524 w 738511"/>
              <a:gd name="connsiteY1" fmla="*/ 48405 h 299127"/>
              <a:gd name="connsiteX2" fmla="*/ 237066 w 738511"/>
              <a:gd name="connsiteY2" fmla="*/ 4160 h 299127"/>
              <a:gd name="connsiteX3" fmla="*/ 30588 w 738511"/>
              <a:gd name="connsiteY3" fmla="*/ 107398 h 299127"/>
              <a:gd name="connsiteX4" fmla="*/ 1092 w 738511"/>
              <a:gd name="connsiteY4" fmla="*/ 299127 h 299127"/>
              <a:gd name="connsiteX5" fmla="*/ 1092 w 738511"/>
              <a:gd name="connsiteY5" fmla="*/ 299127 h 2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511" h="299127">
                <a:moveTo>
                  <a:pt x="738511" y="299127"/>
                </a:moveTo>
                <a:cubicBezTo>
                  <a:pt x="721304" y="198346"/>
                  <a:pt x="704098" y="97566"/>
                  <a:pt x="620524" y="48405"/>
                </a:cubicBezTo>
                <a:cubicBezTo>
                  <a:pt x="536950" y="-756"/>
                  <a:pt x="335389" y="-5672"/>
                  <a:pt x="237066" y="4160"/>
                </a:cubicBezTo>
                <a:cubicBezTo>
                  <a:pt x="138743" y="13992"/>
                  <a:pt x="69917" y="58237"/>
                  <a:pt x="30588" y="107398"/>
                </a:cubicBezTo>
                <a:cubicBezTo>
                  <a:pt x="-8741" y="156559"/>
                  <a:pt x="1092" y="299127"/>
                  <a:pt x="1092" y="299127"/>
                </a:cubicBezTo>
                <a:lnTo>
                  <a:pt x="1092" y="299127"/>
                </a:lnTo>
              </a:path>
            </a:pathLst>
          </a:custGeom>
          <a:noFill/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600" grpId="0" animBg="1"/>
      <p:bldP spid="67601" grpId="0" animBg="1"/>
      <p:bldP spid="67602" grpId="0" build="allAtOnce" animBg="1"/>
      <p:bldP spid="67603" grpId="0" animBg="1"/>
      <p:bldP spid="67604" grpId="0" animBg="1"/>
      <p:bldP spid="67605" grpId="0" animBg="1"/>
      <p:bldP spid="67607" grpId="0"/>
      <p:bldP spid="67608" grpId="0" animBg="1"/>
      <p:bldP spid="67610" grpId="0" animBg="1"/>
      <p:bldP spid="67612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828800" y="313541"/>
            <a:ext cx="79996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/>
              <a:t>.3</a:t>
            </a:r>
            <a:r>
              <a:rPr lang="en-US" sz="2800" b="1" dirty="0"/>
              <a:t>.  Write the correct, abbreviated </a:t>
            </a:r>
            <a:r>
              <a:rPr lang="en-US" sz="2800" b="1" dirty="0"/>
              <a:t>d-switched</a:t>
            </a:r>
          </a:p>
          <a:p>
            <a:r>
              <a:rPr lang="en-US" sz="2800" b="1" dirty="0"/>
              <a:t>         configurations </a:t>
            </a:r>
            <a:r>
              <a:rPr lang="en-US" sz="2800" b="1" dirty="0"/>
              <a:t>for the transition metals below</a:t>
            </a:r>
          </a:p>
          <a:p>
            <a:endParaRPr lang="en-US" sz="2800" dirty="0"/>
          </a:p>
          <a:p>
            <a:r>
              <a:rPr lang="en-US" sz="2800" dirty="0"/>
              <a:t>a)  Cu</a:t>
            </a:r>
          </a:p>
          <a:p>
            <a:endParaRPr lang="en-US" sz="2800" dirty="0"/>
          </a:p>
          <a:p>
            <a:r>
              <a:rPr lang="en-US" sz="2800" dirty="0"/>
              <a:t>b)  Fe </a:t>
            </a:r>
            <a:r>
              <a:rPr lang="en-US" sz="2800" baseline="30000" dirty="0"/>
              <a:t>2+</a:t>
            </a:r>
          </a:p>
          <a:p>
            <a:endParaRPr lang="en-US" sz="2800" dirty="0"/>
          </a:p>
          <a:p>
            <a:r>
              <a:rPr lang="en-US" sz="2800" dirty="0"/>
              <a:t>c)  Zn </a:t>
            </a:r>
            <a:r>
              <a:rPr lang="en-US" sz="2800" baseline="30000" dirty="0"/>
              <a:t>2+</a:t>
            </a:r>
            <a:r>
              <a:rPr lang="en-US" sz="2800" dirty="0"/>
              <a:t>   </a:t>
            </a:r>
          </a:p>
          <a:p>
            <a:pPr eaLnBrk="0" hangingPunct="0"/>
            <a:endParaRPr lang="en-US" sz="28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352800" y="1676400"/>
            <a:ext cx="69342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ym typeface="Wingdings" pitchFamily="2" charset="2"/>
              </a:rPr>
              <a:t> </a:t>
            </a:r>
            <a:r>
              <a:rPr lang="en-US" sz="3200" b="1">
                <a:sym typeface="Wingdings" pitchFamily="2" charset="2"/>
              </a:rPr>
              <a:t>[</a:t>
            </a:r>
            <a:r>
              <a:rPr lang="en-US" sz="3200" b="1"/>
              <a:t>Ar]</a:t>
            </a:r>
            <a:r>
              <a:rPr lang="en-US" sz="3200"/>
              <a:t> </a:t>
            </a:r>
            <a:r>
              <a:rPr lang="en-US" sz="3200" b="1">
                <a:solidFill>
                  <a:schemeClr val="accent2"/>
                </a:solidFill>
              </a:rPr>
              <a:t>3d</a:t>
            </a:r>
            <a:r>
              <a:rPr lang="en-US" sz="3200" b="1" baseline="30000">
                <a:solidFill>
                  <a:schemeClr val="accent2"/>
                </a:solidFill>
              </a:rPr>
              <a:t>9</a:t>
            </a:r>
            <a:r>
              <a:rPr lang="en-US" sz="3200"/>
              <a:t> </a:t>
            </a:r>
            <a:r>
              <a:rPr lang="en-US" sz="3200" b="1">
                <a:solidFill>
                  <a:srgbClr val="FF0000"/>
                </a:solidFill>
              </a:rPr>
              <a:t>4s</a:t>
            </a:r>
            <a:r>
              <a:rPr lang="en-US" sz="3200" b="1" baseline="30000">
                <a:solidFill>
                  <a:srgbClr val="FF0000"/>
                </a:solidFill>
              </a:rPr>
              <a:t>2</a:t>
            </a:r>
            <a:r>
              <a:rPr lang="en-US" sz="3200" b="1">
                <a:solidFill>
                  <a:srgbClr val="FF0000"/>
                </a:solidFill>
              </a:rPr>
              <a:t> (3d and 4s switch order)</a:t>
            </a:r>
            <a:endParaRPr lang="en-US" sz="3200" b="1" baseline="30000">
              <a:solidFill>
                <a:srgbClr val="FF0000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505200" y="2438400"/>
            <a:ext cx="64008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[</a:t>
            </a:r>
            <a:r>
              <a:rPr lang="en-US" sz="3200" b="1" dirty="0" err="1"/>
              <a:t>Ar</a:t>
            </a:r>
            <a:r>
              <a:rPr lang="en-US" sz="3200" b="1" dirty="0"/>
              <a:t>]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3d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aseline="30000" dirty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(outer 4s electrons lost first)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657600" y="3200400"/>
            <a:ext cx="6629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[</a:t>
            </a:r>
            <a:r>
              <a:rPr lang="en-US" sz="3200" b="1" dirty="0" err="1"/>
              <a:t>Ar</a:t>
            </a:r>
            <a:r>
              <a:rPr lang="en-US" sz="3200" b="1" dirty="0"/>
              <a:t>]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3d</a:t>
            </a:r>
            <a:r>
              <a:rPr lang="en-US" sz="3200" b="1" baseline="30000" dirty="0">
                <a:solidFill>
                  <a:srgbClr val="FF0000"/>
                </a:solidFill>
              </a:rPr>
              <a:t>10</a:t>
            </a:r>
            <a:r>
              <a:rPr lang="en-US" sz="3200" baseline="30000" dirty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(outer 4s electrons lost first)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75" y="1866993"/>
            <a:ext cx="2813826" cy="26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096241" y="2165204"/>
            <a:ext cx="2321990" cy="2651855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124040" y="3386551"/>
            <a:ext cx="83577" cy="11650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582" y="1971573"/>
            <a:ext cx="3120282" cy="2845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817060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Philosophical Magazine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44</a:t>
            </a:r>
            <a:r>
              <a:rPr lang="en-US" sz="2400" dirty="0">
                <a:solidFill>
                  <a:srgbClr val="000000"/>
                </a:solidFill>
              </a:rPr>
              <a:t>, 295 (1897)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724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Philosophical </a:t>
            </a:r>
          </a:p>
          <a:p>
            <a:pPr lvl="0"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Magazine  </a:t>
            </a:r>
            <a:r>
              <a:rPr lang="en-US" sz="2400" dirty="0">
                <a:solidFill>
                  <a:srgbClr val="000000"/>
                </a:solidFill>
              </a:rPr>
              <a:t>Series 6, </a:t>
            </a:r>
          </a:p>
          <a:p>
            <a:pPr lvl="0"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21</a:t>
            </a:r>
            <a:r>
              <a:rPr lang="en-US" sz="2400" dirty="0">
                <a:solidFill>
                  <a:srgbClr val="000000"/>
                </a:solidFill>
              </a:rPr>
              <a:t>,  669-688 (1911)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5055" y="877175"/>
            <a:ext cx="302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</a:rPr>
              <a:t>Thomson Model    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</a:p>
          <a:p>
            <a:pPr lvl="0"/>
            <a:r>
              <a:rPr lang="en-US" sz="32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91" y="745066"/>
            <a:ext cx="3432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54176" y="4724401"/>
            <a:ext cx="281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Philosophical Magazine Series 6</a:t>
            </a:r>
          </a:p>
          <a:p>
            <a:r>
              <a:rPr lang="en-US" sz="2400" dirty="0"/>
              <a:t> </a:t>
            </a:r>
            <a:r>
              <a:rPr lang="en-US" sz="2400" b="1" u="sng" dirty="0"/>
              <a:t>26</a:t>
            </a:r>
            <a:r>
              <a:rPr lang="en-US" sz="24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87717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Bohr Model</a:t>
            </a:r>
          </a:p>
          <a:p>
            <a:r>
              <a:rPr lang="en-US" sz="3200" b="1" dirty="0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16915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772400" cy="1143000"/>
          </a:xfrm>
        </p:spPr>
        <p:txBody>
          <a:bodyPr/>
          <a:lstStyle/>
          <a:p>
            <a:r>
              <a:rPr lang="en-US" sz="2800" dirty="0"/>
              <a:t>   </a:t>
            </a:r>
            <a:r>
              <a:rPr lang="en-US" sz="2800" b="1" dirty="0"/>
              <a:t>the quantum cat dilemma-one consequence of Bohr’s quantum concept</a:t>
            </a:r>
          </a:p>
        </p:txBody>
      </p:sp>
      <p:pic>
        <p:nvPicPr>
          <p:cNvPr id="51203" name="Picture 3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0" y="1"/>
            <a:ext cx="1809750" cy="246697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8674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90800" y="26670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590800" y="61722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89916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5908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981200" y="1066801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ym typeface="Symbol" pitchFamily="18" charset="2"/>
              </a:rPr>
              <a:t>Kitty state = =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8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</a:t>
            </a:r>
            <a:r>
              <a:rPr lang="en-US" sz="28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 	+          </a:t>
            </a:r>
            <a:r>
              <a:rPr lang="en-US" sz="2800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28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006699"/>
                </a:solidFill>
                <a:sym typeface="Symbol" pitchFamily="18" charset="2"/>
              </a:rPr>
              <a:t></a:t>
            </a:r>
            <a:r>
              <a:rPr lang="en-US" sz="28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</a:p>
          <a:p>
            <a:r>
              <a:rPr lang="en-US" sz="2800" b="1" dirty="0">
                <a:solidFill>
                  <a:srgbClr val="D60093"/>
                </a:solidFill>
                <a:sym typeface="Symbol" pitchFamily="18" charset="2"/>
              </a:rPr>
              <a:t>(According to quantum physics)</a:t>
            </a:r>
            <a:r>
              <a:rPr lang="en-US" sz="2800" dirty="0">
                <a:sym typeface="Symbol" pitchFamily="18" charset="2"/>
              </a:rPr>
              <a:t> 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52600" y="2057401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 ~ 1, but not quite	</a:t>
            </a:r>
            <a:r>
              <a:rPr lang="en-US" sz="3200" b="1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~ 0 but not quite</a:t>
            </a:r>
          </a:p>
        </p:txBody>
      </p:sp>
      <p:pic>
        <p:nvPicPr>
          <p:cNvPr id="51211" name="Picture 11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76601"/>
            <a:ext cx="1809750" cy="2466975"/>
          </a:xfrm>
          <a:prstGeom prst="rect">
            <a:avLst/>
          </a:prstGeom>
          <a:noFill/>
        </p:spPr>
      </p:pic>
      <p:pic>
        <p:nvPicPr>
          <p:cNvPr id="51212" name="Picture 12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1"/>
            <a:ext cx="1809750" cy="2466975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5257800" cy="3200400"/>
          </a:xfrm>
          <a:prstGeom prst="rect">
            <a:avLst/>
          </a:prstGeom>
          <a:noFill/>
        </p:spPr>
      </p:pic>
      <p:pic>
        <p:nvPicPr>
          <p:cNvPr id="51214" name="Picture 14" descr="Cheshire-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971800"/>
            <a:ext cx="5943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2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Another animated,</a:t>
            </a:r>
          </a:p>
          <a:p>
            <a:r>
              <a:rPr lang="en-US" sz="2800" dirty="0"/>
              <a:t>Abused quantum cat-in-a-box </a:t>
            </a:r>
          </a:p>
          <a:p>
            <a:r>
              <a:rPr lang="en-US" sz="2800" dirty="0"/>
              <a:t>story….</a:t>
            </a:r>
          </a:p>
          <a:p>
            <a:endParaRPr lang="en-US" sz="28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/>
          </p:nvPr>
        </p:nvGraphicFramePr>
        <p:xfrm>
          <a:off x="1524001" y="2895600"/>
          <a:ext cx="5775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5775480" imgH="685800" progId="Package">
                  <p:embed/>
                </p:oleObj>
              </mc:Choice>
              <mc:Fallback>
                <p:oleObj name="Packager Shell Object" showAsIcon="1" r:id="rId3" imgW="5775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895600"/>
                        <a:ext cx="5775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s4.favim.com/orig/48/kitty-box-cute-Favim.com-4395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2721" y="381002"/>
            <a:ext cx="4145278" cy="487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8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ogcdn.com/www.aoltv.com/media/2009/06/cropbreaking_bad_lj_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5672532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5334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Walter White talking chemistry in “Breaking Bad” </a:t>
            </a:r>
          </a:p>
        </p:txBody>
      </p:sp>
      <p:pic>
        <p:nvPicPr>
          <p:cNvPr id="2052" name="Picture 4" descr="http://t1.gstatic.com/images?q=tbn:ANd9GcSbXqNcNi_Ljwm7MNSYmVY5JFJGpZ_52Cxp--0zmxoQz2KLAIpqO_04WT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676401"/>
            <a:ext cx="1743075" cy="2619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4572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happened to chemistry ?????</a:t>
            </a:r>
          </a:p>
        </p:txBody>
      </p:sp>
    </p:spTree>
    <p:extLst>
      <p:ext uri="{BB962C8B-B14F-4D97-AF65-F5344CB8AC3E}">
        <p14:creationId xmlns:p14="http://schemas.microsoft.com/office/powerpoint/2010/main" val="2813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Atomic_Absorption_Spect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95557"/>
            <a:ext cx="7543800" cy="5332412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16626" y="808181"/>
            <a:ext cx="7086600" cy="1200329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The experimental chemists and </a:t>
            </a:r>
            <a:r>
              <a:rPr lang="en-US" sz="3600" b="1" dirty="0" err="1">
                <a:solidFill>
                  <a:srgbClr val="000000"/>
                </a:solidFill>
              </a:rPr>
              <a:t>spectroscopists</a:t>
            </a:r>
            <a:r>
              <a:rPr lang="en-US" sz="3600" b="1" dirty="0">
                <a:solidFill>
                  <a:srgbClr val="000000"/>
                </a:solidFill>
              </a:rPr>
              <a:t> say “</a:t>
            </a:r>
            <a:r>
              <a:rPr lang="en-US" sz="3600" b="1" dirty="0" err="1">
                <a:solidFill>
                  <a:srgbClr val="000000"/>
                </a:solidFill>
              </a:rPr>
              <a:t>fugetabout</a:t>
            </a:r>
            <a:r>
              <a:rPr lang="en-US" sz="3600" b="1" dirty="0">
                <a:solidFill>
                  <a:srgbClr val="000000"/>
                </a:solidFill>
              </a:rPr>
              <a:t>” it.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0"/>
            <a:ext cx="1600200" cy="2128226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240380" y="1985886"/>
            <a:ext cx="4363453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“</a:t>
            </a:r>
            <a:r>
              <a:rPr lang="en-US" sz="3200" b="1" dirty="0">
                <a:solidFill>
                  <a:srgbClr val="000000"/>
                </a:solidFill>
              </a:rPr>
              <a:t>typical” experimental </a:t>
            </a:r>
            <a:r>
              <a:rPr lang="en-US" sz="3200" b="1" dirty="0" err="1">
                <a:solidFill>
                  <a:srgbClr val="000000"/>
                </a:solidFill>
              </a:rPr>
              <a:t>spectroscopist</a:t>
            </a:r>
            <a:r>
              <a:rPr lang="en-US" sz="3200" b="1" dirty="0">
                <a:solidFill>
                  <a:srgbClr val="000000"/>
                </a:solidFill>
              </a:rPr>
              <a:t>/chemist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96400" y="381001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Bohr theory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648691" y="3861764"/>
            <a:ext cx="4953000" cy="2462213"/>
          </a:xfrm>
          <a:prstGeom prst="rect">
            <a:avLst/>
          </a:prstGeom>
          <a:solidFill>
            <a:srgbClr val="CCFFCC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Experimentalist’s attitude towards theoreticians: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3600" b="1" dirty="0">
                <a:solidFill>
                  <a:srgbClr val="FF0000"/>
                </a:solidFill>
              </a:rPr>
              <a:t>If I want your opinion, I’ll give it to you…”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29026" y="762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0000"/>
                </a:solidFill>
              </a:rPr>
              <a:t>The Bohr Model dies…1930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3674" y="3048356"/>
            <a:ext cx="3934326" cy="37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9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4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4516582"/>
            <a:ext cx="8839200" cy="1905000"/>
          </a:xfrm>
        </p:spPr>
        <p:txBody>
          <a:bodyPr/>
          <a:lstStyle/>
          <a:p>
            <a:pPr marL="533400" indent="-533400"/>
            <a:r>
              <a:rPr lang="en-US" b="1" dirty="0"/>
              <a:t>1)Bohr can’t predict anything right  except H…the other elements have too many lines, e.g. </a:t>
            </a:r>
            <a:r>
              <a:rPr lang="en-US" b="1" dirty="0">
                <a:solidFill>
                  <a:srgbClr val="0066FF"/>
                </a:solidFill>
              </a:rPr>
              <a:t>Na </a:t>
            </a:r>
          </a:p>
          <a:p>
            <a:pPr marL="533400" indent="-533400">
              <a:buNone/>
            </a:pPr>
            <a:r>
              <a:rPr lang="en-US" b="1" u="sng" dirty="0">
                <a:solidFill>
                  <a:srgbClr val="FF0000"/>
                </a:solidFill>
              </a:rPr>
              <a:t>BOHR		        </a:t>
            </a:r>
          </a:p>
          <a:p>
            <a:pPr marL="533400" indent="-533400">
              <a:buNone/>
            </a:pPr>
            <a:r>
              <a:rPr lang="en-US" b="1" dirty="0">
                <a:solidFill>
                  <a:srgbClr val="FF0000"/>
                </a:solidFill>
              </a:rPr>
              <a:t>1 line predicted</a:t>
            </a:r>
            <a:r>
              <a:rPr lang="en-US" dirty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0066FF"/>
              </a:solidFill>
            </a:endParaRPr>
          </a:p>
          <a:p>
            <a:pPr marL="533400" indent="-533400">
              <a:buNone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81200" y="3505200"/>
            <a:ext cx="1447800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000000"/>
                </a:solidFill>
                <a:sym typeface="Symbol" pitchFamily="18" charset="2"/>
              </a:rPr>
              <a:t></a:t>
            </a:r>
            <a:r>
              <a:rPr lang="en-US" sz="4000" b="1" dirty="0">
                <a:solidFill>
                  <a:srgbClr val="0066FF"/>
                </a:solidFill>
                <a:sym typeface="Symbol" pitchFamily="18" charset="2"/>
              </a:rPr>
              <a:t>11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7086600" y="2438400"/>
            <a:ext cx="10668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8153400" y="220980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</a:rPr>
              <a:t>Bohr’s prediction: 1 </a:t>
            </a:r>
            <a:r>
              <a:rPr lang="en-US" sz="3600" b="1" dirty="0">
                <a:solidFill>
                  <a:srgbClr val="15B13E"/>
                </a:solidFill>
              </a:rPr>
              <a:t>green</a:t>
            </a:r>
            <a:r>
              <a:rPr lang="en-US" sz="3600" b="1" dirty="0">
                <a:solidFill>
                  <a:srgbClr val="FF0000"/>
                </a:solidFill>
              </a:rPr>
              <a:t> line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312477" y="5334001"/>
            <a:ext cx="3886200" cy="1160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66FF"/>
                </a:solidFill>
              </a:rPr>
              <a:t>EXPERIMENT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FF"/>
                </a:solidFill>
              </a:rPr>
              <a:t>11 LINES OBSERVED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526" y="0"/>
            <a:ext cx="1260475" cy="1676400"/>
          </a:xfrm>
          <a:prstGeom prst="rect">
            <a:avLst/>
          </a:prstGeom>
          <a:noFill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1"/>
            <a:ext cx="1238250" cy="1971675"/>
          </a:xfrm>
          <a:prstGeom prst="rect">
            <a:avLst/>
          </a:prstGeom>
          <a:noFill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257800" y="609600"/>
            <a:ext cx="2209800" cy="15696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Observed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Na-`D’ line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Is </a:t>
            </a:r>
            <a:r>
              <a:rPr lang="en-US" sz="3200" b="1" dirty="0">
                <a:solidFill>
                  <a:srgbClr val="FFFF00"/>
                </a:solidFill>
              </a:rPr>
              <a:t>yellow</a:t>
            </a: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438" y="1199465"/>
            <a:ext cx="889363" cy="32766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524000" y="762000"/>
            <a:ext cx="289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/>
              <a:t>Even worse..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/>
              <a:t>Spectroscopists</a:t>
            </a:r>
            <a:r>
              <a:rPr lang="en-US" sz="3200" b="1" dirty="0"/>
              <a:t> observe</a:t>
            </a:r>
            <a:r>
              <a:rPr lang="en-US" sz="2800" b="1" dirty="0">
                <a:solidFill>
                  <a:srgbClr val="3333CC"/>
                </a:solidFill>
              </a:rPr>
              <a:t>….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828800" y="2514601"/>
            <a:ext cx="2286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33CC"/>
                </a:solidFill>
              </a:rPr>
              <a:t>11</a:t>
            </a:r>
            <a:r>
              <a:rPr lang="en-US" sz="3600" b="1" dirty="0">
                <a:solidFill>
                  <a:srgbClr val="CCCCFF"/>
                </a:solidFill>
              </a:rPr>
              <a:t> </a:t>
            </a:r>
            <a:r>
              <a:rPr lang="en-US" sz="3600" b="1" dirty="0">
                <a:solidFill>
                  <a:srgbClr val="3333CC"/>
                </a:solidFill>
              </a:rPr>
              <a:t>lines !!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01200" y="30480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Bohr theory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6400" y="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Bohr’s little Problem…</a:t>
            </a:r>
          </a:p>
        </p:txBody>
      </p:sp>
    </p:spTree>
    <p:extLst>
      <p:ext uri="{BB962C8B-B14F-4D97-AF65-F5344CB8AC3E}">
        <p14:creationId xmlns:p14="http://schemas.microsoft.com/office/powerpoint/2010/main" val="10623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 autoUpdateAnimBg="0"/>
      <p:bldP spid="52230" grpId="0" animBg="1"/>
      <p:bldP spid="52232" grpId="0" autoUpdateAnimBg="0"/>
      <p:bldP spid="52233" grpId="0" animBg="1"/>
      <p:bldP spid="52236" grpId="0" animBg="1"/>
      <p:bldP spid="52238" grpId="0"/>
      <p:bldP spid="522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76200"/>
            <a:ext cx="7772400" cy="1143000"/>
          </a:xfrm>
        </p:spPr>
        <p:txBody>
          <a:bodyPr/>
          <a:lstStyle/>
          <a:p>
            <a:r>
              <a:rPr lang="en-US" dirty="0"/>
              <a:t>Bohr model’s failures (continued)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52600" y="1752601"/>
            <a:ext cx="8915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Can’t predict magnetic `fine’ structure of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e.g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66FF"/>
                </a:solidFill>
              </a:rPr>
              <a:t>…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magnetize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H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and even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n=1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Lucida Sans" pitchFamily="34" charset="0"/>
              </a:rPr>
              <a:t>splits into 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  <a:sym typeface="Wingdings" pitchFamily="2" charset="2"/>
              </a:rPr>
              <a:t>2 lines</a:t>
            </a:r>
            <a:endParaRPr lang="en-US" sz="2800" b="1" dirty="0">
              <a:solidFill>
                <a:srgbClr val="0066FF"/>
              </a:solidFill>
              <a:latin typeface="Lucida Sans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429000" y="2819400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4191000" y="3238500"/>
            <a:ext cx="16764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6172200" y="2819400"/>
            <a:ext cx="0" cy="1112836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7086600" y="2819398"/>
            <a:ext cx="0" cy="1112837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429000" y="3546765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Turn on magnet near 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239000" y="30480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1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 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752600" y="4800601"/>
            <a:ext cx="83820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sym typeface="Wingdings" pitchFamily="2" charset="2"/>
              </a:rPr>
              <a:t> </a:t>
            </a:r>
            <a:r>
              <a:rPr lang="en-US" sz="3600" b="1" dirty="0">
                <a:solidFill>
                  <a:srgbClr val="000000"/>
                </a:solidFill>
              </a:rPr>
              <a:t>Not even the smartest theoretical physicists of the day (</a:t>
            </a:r>
            <a:r>
              <a:rPr lang="en-US" sz="3600" b="1" dirty="0" err="1">
                <a:solidFill>
                  <a:srgbClr val="000000"/>
                </a:solidFill>
              </a:rPr>
              <a:t>Sommerfeld</a:t>
            </a:r>
            <a:r>
              <a:rPr lang="en-US" sz="3600" b="1" dirty="0">
                <a:solidFill>
                  <a:srgbClr val="000000"/>
                </a:solidFill>
              </a:rPr>
              <a:t>, Planck, Dirac) can make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66FF"/>
                </a:solidFill>
              </a:rPr>
              <a:t>=2</a:t>
            </a:r>
            <a:r>
              <a:rPr lang="en-US" sz="3600" b="1" dirty="0">
                <a:solidFill>
                  <a:srgbClr val="000000"/>
                </a:solidFill>
              </a:rPr>
              <a:t> or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0066FF"/>
                </a:solidFill>
              </a:rPr>
              <a:t>11</a:t>
            </a:r>
            <a:r>
              <a:rPr lang="en-US" sz="3600" b="1" dirty="0">
                <a:solidFill>
                  <a:srgbClr val="000000"/>
                </a:solidFill>
              </a:rPr>
              <a:t>…. with Bohr’s model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981200" y="954522"/>
            <a:ext cx="86868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)…</a:t>
            </a:r>
            <a:r>
              <a:rPr lang="en-US" sz="3200" b="1" dirty="0">
                <a:solidFill>
                  <a:srgbClr val="000000"/>
                </a:solidFill>
              </a:rPr>
              <a:t>even Bohr’s predictions for 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dirty="0">
                <a:solidFill>
                  <a:srgbClr val="000000"/>
                </a:solidFill>
              </a:rPr>
              <a:t> have 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629400" y="2819400"/>
            <a:ext cx="0" cy="11128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nimBg="1"/>
      <p:bldP spid="53253" grpId="0" animBg="1"/>
      <p:bldP spid="53254" grpId="0" animBg="1"/>
      <p:bldP spid="53255" grpId="0" animBg="1"/>
      <p:bldP spid="53256" grpId="0" autoUpdateAnimBg="0"/>
      <p:bldP spid="53257" grpId="0" autoUpdateAnimBg="0"/>
      <p:bldP spid="53258" grpId="0" autoUpdateAnimBg="0"/>
      <p:bldP spid="532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957</Words>
  <Application>Microsoft Office PowerPoint</Application>
  <PresentationFormat>Widescreen</PresentationFormat>
  <Paragraphs>313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Dotum</vt:lpstr>
      <vt:lpstr>Aharoni</vt:lpstr>
      <vt:lpstr>Arial</vt:lpstr>
      <vt:lpstr>Arial Black</vt:lpstr>
      <vt:lpstr>Calibri</vt:lpstr>
      <vt:lpstr>Calibri Light</vt:lpstr>
      <vt:lpstr>Cooper Black</vt:lpstr>
      <vt:lpstr>Lucida Sans</vt:lpstr>
      <vt:lpstr>Segoe UI</vt:lpstr>
      <vt:lpstr>Symbol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   the quantum cat dilemma-one consequence of Bohr’s quantum concept</vt:lpstr>
      <vt:lpstr>PowerPoint Presentation</vt:lpstr>
      <vt:lpstr>PowerPoint Presentation</vt:lpstr>
      <vt:lpstr>PowerPoint Presentation</vt:lpstr>
      <vt:lpstr>PowerPoint Presentation</vt:lpstr>
      <vt:lpstr>Bohr model’s failures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sing the spdf song without memorizing the energy levels:   electron neighborhoods: s, p, d and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 electron variations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24</cp:revision>
  <dcterms:created xsi:type="dcterms:W3CDTF">2014-11-10T19:12:44Z</dcterms:created>
  <dcterms:modified xsi:type="dcterms:W3CDTF">2014-11-14T21:04:48Z</dcterms:modified>
</cp:coreProperties>
</file>