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1" r:id="rId2"/>
    <p:sldId id="292" r:id="rId3"/>
    <p:sldId id="293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4" r:id="rId15"/>
    <p:sldId id="295" r:id="rId16"/>
    <p:sldId id="296" r:id="rId17"/>
    <p:sldId id="289" r:id="rId18"/>
    <p:sldId id="297" r:id="rId19"/>
    <p:sldId id="304" r:id="rId20"/>
    <p:sldId id="305" r:id="rId21"/>
    <p:sldId id="306" r:id="rId22"/>
    <p:sldId id="307" r:id="rId23"/>
    <p:sldId id="298" r:id="rId24"/>
    <p:sldId id="299" r:id="rId25"/>
    <p:sldId id="300" r:id="rId26"/>
    <p:sldId id="301" r:id="rId27"/>
    <p:sldId id="302" r:id="rId28"/>
    <p:sldId id="303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86FC-1796-4641-A4FD-445DC44441BF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8C2FF-AE74-42DB-A751-FB2A5E69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30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2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6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EC394-7FCB-4383-9085-05F276C6AC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9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EC394-7FCB-4383-9085-05F276C6AC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83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7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88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92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1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1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5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1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8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0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3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6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9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4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hyperlink" Target="http://www.google.com/url?sa=i&amp;rct=j&amp;q=&amp;esrc=s&amp;frm=1&amp;source=images&amp;cd=&amp;cad=rja&amp;docid=l29ePpW6tRjo8M&amp;tbnid=SEmfH4VAJPl37M:&amp;ved=0CAUQjRw&amp;url=http://favim.com/image/439541/&amp;ei=kYkqUtfJBISv2QWCtYCQBw&amp;bvm=bv.51773540,d.b2I&amp;psig=AFQjCNFTu82OGwC7tFQBul7Gbw4CvITMJA&amp;ust=1378605805645946" TargetMode="Externa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chemistry.bd.psu.edu/jircitano/periodic4.html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sMnOgrShqFtjsM&amp;tbnid=7yv-1AYiBusQNM:&amp;ved=0CAUQjRw&amp;url=http://deskarati.com/2011/06/27/louis-de-broglie/&amp;ei=uUUnUtGzA5ax4AOduIDQAw&amp;bvm=bv.51495398,d.cWc&amp;psig=AFQjCNE-SVwIutJ8AIz4jdijSUJ6Ba7hQw&amp;ust=1378391857500229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50182"/>
            <a:ext cx="1189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Problems with Rutherford’s atom and the old theory of light 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			re-summarized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360" y="1254009"/>
            <a:ext cx="3840379" cy="238735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752800" y="2260361"/>
            <a:ext cx="1107583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999084" y="1901634"/>
            <a:ext cx="675249" cy="73152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759934" y="2014176"/>
            <a:ext cx="1012873" cy="492369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38424" y="1383197"/>
            <a:ext cx="54535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 </a:t>
            </a:r>
            <a:r>
              <a:rPr lang="en-US" sz="3600" dirty="0" smtClean="0"/>
              <a:t>Electrons don’t suck down into + nucleus…why not ???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" y="1758462"/>
            <a:ext cx="1350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#1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622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14" y="0"/>
            <a:ext cx="176745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5084" y="31833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the `</a:t>
            </a:r>
            <a:r>
              <a:rPr lang="en-US" sz="3200" b="1" dirty="0">
                <a:solidFill>
                  <a:srgbClr val="FF0000"/>
                </a:solidFill>
              </a:rPr>
              <a:t>kid</a:t>
            </a:r>
            <a:r>
              <a:rPr lang="en-US" sz="3200" dirty="0"/>
              <a:t>’ does: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6368" y="616607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Takes a dollop of </a:t>
            </a:r>
            <a:r>
              <a:rPr lang="en-US" sz="3200" dirty="0">
                <a:latin typeface="Cooper Black" pitchFamily="18" charset="0"/>
              </a:rPr>
              <a:t>Old School </a:t>
            </a:r>
            <a:r>
              <a:rPr lang="en-US" sz="3200" dirty="0"/>
              <a:t>physics </a:t>
            </a:r>
          </a:p>
          <a:p>
            <a:endParaRPr lang="en-US" sz="3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956" y="1146742"/>
            <a:ext cx="4486275" cy="15065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58414" y="2653279"/>
            <a:ext cx="926198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Mixes in </a:t>
            </a:r>
            <a:r>
              <a:rPr lang="en-US" sz="3100" b="1" dirty="0">
                <a:solidFill>
                  <a:srgbClr val="C00000"/>
                </a:solidFill>
                <a:latin typeface="Aharoni" pitchFamily="2" charset="-79"/>
                <a:ea typeface="Dotum" pitchFamily="34" charset="-127"/>
                <a:cs typeface="Aharoni" pitchFamily="2" charset="-79"/>
              </a:rPr>
              <a:t>New School </a:t>
            </a:r>
            <a:r>
              <a:rPr lang="en-US" sz="3100" dirty="0"/>
              <a:t>Planck and </a:t>
            </a:r>
            <a:r>
              <a:rPr lang="en-US" sz="3100" dirty="0" err="1"/>
              <a:t>DeBroglie</a:t>
            </a:r>
            <a:r>
              <a:rPr lang="en-US" sz="3100" dirty="0"/>
              <a:t> equations: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898" y="3238053"/>
            <a:ext cx="302547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ym typeface="Symbol"/>
              </a:rPr>
              <a:t> = h/m</a:t>
            </a:r>
            <a:r>
              <a:rPr lang="en-US" sz="4000" b="1" dirty="0">
                <a:solidFill>
                  <a:srgbClr val="FF0000"/>
                </a:solidFill>
                <a:sym typeface="Symbol"/>
              </a:rPr>
              <a:t>v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9545" y="3238053"/>
            <a:ext cx="2362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E= </a:t>
            </a:r>
            <a:r>
              <a:rPr lang="en-US" sz="4000" dirty="0" err="1"/>
              <a:t>h</a:t>
            </a:r>
            <a:r>
              <a:rPr lang="en-US" sz="4000" b="1" dirty="0" err="1">
                <a:solidFill>
                  <a:srgbClr val="FF0000"/>
                </a:solidFill>
              </a:rPr>
              <a:t>f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1692" y="3945939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Forces</a:t>
            </a:r>
            <a:r>
              <a:rPr lang="en-US" sz="3200" dirty="0"/>
              <a:t> the wavelength to fit a circular orbit around the nucleus:</a:t>
            </a:r>
          </a:p>
        </p:txBody>
      </p:sp>
      <p:pic>
        <p:nvPicPr>
          <p:cNvPr id="16" name="Picture 15" descr="C:\Users\fong\Desktop\2012-09 (Sep)\bohr wave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2142" y="4874266"/>
            <a:ext cx="7010399" cy="198373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68349" y="4484548"/>
            <a:ext cx="444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see Figure </a:t>
            </a:r>
            <a:r>
              <a:rPr lang="en-US" sz="2800" b="1" dirty="0" smtClean="0"/>
              <a:t>7.11  </a:t>
            </a:r>
            <a:r>
              <a:rPr lang="en-US" sz="2800" b="1" dirty="0"/>
              <a:t>pg. </a:t>
            </a:r>
            <a:r>
              <a:rPr lang="en-US" sz="2800" b="1" dirty="0" smtClean="0"/>
              <a:t>311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555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 animBg="1"/>
      <p:bldP spid="14" grpId="0" animBg="1"/>
      <p:bldP spid="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14" y="0"/>
            <a:ext cx="1870587" cy="266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1886953"/>
            <a:ext cx="4424362" cy="424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0"/>
            <a:ext cx="7391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From pure theory  Bohr derives the Energy, E</a:t>
            </a:r>
            <a:r>
              <a:rPr lang="en-US" sz="3600" baseline="-25000" dirty="0"/>
              <a:t>H</a:t>
            </a:r>
            <a:r>
              <a:rPr lang="en-US" sz="3600" dirty="0"/>
              <a:t>, of the electron around Hydrogen and proposes the Bohr model</a:t>
            </a:r>
            <a:r>
              <a:rPr lang="en-US" sz="4000" dirty="0"/>
              <a:t> of the atom: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8414" y="3286722"/>
            <a:ext cx="4766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</a:t>
            </a:r>
            <a:r>
              <a:rPr lang="en-US" sz="4400" baseline="-25000" dirty="0"/>
              <a:t>H</a:t>
            </a:r>
            <a:r>
              <a:rPr lang="en-US" sz="4400" dirty="0"/>
              <a:t>(J)=-</a:t>
            </a:r>
            <a:r>
              <a:rPr lang="en-US" sz="4400" u="sng" dirty="0"/>
              <a:t>2.178*10</a:t>
            </a:r>
            <a:r>
              <a:rPr lang="en-US" sz="4400" u="sng" baseline="30000" dirty="0"/>
              <a:t>-18</a:t>
            </a:r>
            <a:r>
              <a:rPr lang="en-US" sz="4400" u="sng" dirty="0"/>
              <a:t> </a:t>
            </a:r>
          </a:p>
          <a:p>
            <a:r>
              <a:rPr lang="en-US" sz="4400" dirty="0"/>
              <a:t>                     n</a:t>
            </a:r>
            <a:r>
              <a:rPr lang="en-US" sz="4400" baseline="30000" dirty="0"/>
              <a:t>2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9647903" y="1938992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n=3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5819" y="2307387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n=2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60519" y="3030662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n=1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7348" y="4800600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n=1,2,3…are integers defining circular orbits around positive nucleus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2852434"/>
            <a:ext cx="28808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Eq. </a:t>
            </a:r>
            <a:r>
              <a:rPr lang="en-US" sz="2800" dirty="0" smtClean="0"/>
              <a:t>7.1 </a:t>
            </a:r>
            <a:r>
              <a:rPr lang="en-US" sz="2800" dirty="0"/>
              <a:t>of text</a:t>
            </a:r>
          </a:p>
        </p:txBody>
      </p:sp>
    </p:spTree>
    <p:extLst>
      <p:ext uri="{BB962C8B-B14F-4D97-AF65-F5344CB8AC3E}">
        <p14:creationId xmlns:p14="http://schemas.microsoft.com/office/powerpoint/2010/main" val="25436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0000"/>
                </a:solidFill>
              </a:rPr>
              <a:t>Bohr Model Predictions vs. Experiment </a:t>
            </a:r>
            <a:endParaRPr lang="en-US" sz="4000" dirty="0"/>
          </a:p>
        </p:txBody>
      </p:sp>
      <p:sp>
        <p:nvSpPr>
          <p:cNvPr id="109571" name="Oval 3"/>
          <p:cNvSpPr>
            <a:spLocks noChangeArrowheads="1"/>
          </p:cNvSpPr>
          <p:nvPr/>
        </p:nvSpPr>
        <p:spPr bwMode="auto">
          <a:xfrm>
            <a:off x="4343400" y="20574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4648200" y="22860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3962400" y="1752600"/>
            <a:ext cx="2209800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4876800" y="2590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3733800" y="1524000"/>
            <a:ext cx="2667000" cy="259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200400" y="1905001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n=5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3733800" y="2590801"/>
            <a:ext cx="22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4114800" y="2971801"/>
            <a:ext cx="22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4495800" y="2590800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5181600" y="2438401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>
            <a:off x="3886200" y="2133600"/>
            <a:ext cx="838200" cy="381000"/>
          </a:xfrm>
          <a:prstGeom prst="line">
            <a:avLst/>
          </a:prstGeom>
          <a:noFill/>
          <a:ln w="3492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V="1">
            <a:off x="3962400" y="2667000"/>
            <a:ext cx="685800" cy="762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 flipV="1">
            <a:off x="4419600" y="2971800"/>
            <a:ext cx="304800" cy="1524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3124200" y="5257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3810000" y="4495800"/>
            <a:ext cx="0" cy="762000"/>
          </a:xfrm>
          <a:prstGeom prst="line">
            <a:avLst/>
          </a:prstGeom>
          <a:noFill/>
          <a:ln w="34925">
            <a:solidFill>
              <a:srgbClr val="6600C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4572000" y="4495800"/>
            <a:ext cx="0" cy="7620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V="1">
            <a:off x="6172200" y="4495800"/>
            <a:ext cx="0" cy="762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3124200" y="4114801"/>
            <a:ext cx="1104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   </a:t>
            </a:r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000000"/>
                </a:solidFill>
                <a:sym typeface="Wingdings" pitchFamily="2" charset="2"/>
              </a:rPr>
              <a:t>2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819400" y="5334000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  =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434</a:t>
            </a:r>
            <a:r>
              <a:rPr lang="en-US" sz="2800" b="1" dirty="0">
                <a:solidFill>
                  <a:srgbClr val="CC00FF"/>
                </a:solidFill>
              </a:rPr>
              <a:t> </a:t>
            </a:r>
            <a:r>
              <a:rPr lang="en-US" sz="2800" b="1" dirty="0">
                <a:solidFill>
                  <a:srgbClr val="0066FF"/>
                </a:solidFill>
              </a:rPr>
              <a:t> 486            </a:t>
            </a:r>
            <a:r>
              <a:rPr lang="en-US" sz="2800" b="1" dirty="0">
                <a:solidFill>
                  <a:srgbClr val="FF0000"/>
                </a:solidFill>
              </a:rPr>
              <a:t>656 </a:t>
            </a:r>
            <a:r>
              <a:rPr lang="en-US" sz="2800" b="1" dirty="0">
                <a:solidFill>
                  <a:srgbClr val="000000"/>
                </a:solidFill>
              </a:rPr>
              <a:t> nm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1483442" y="3278347"/>
            <a:ext cx="225035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3333CC"/>
                </a:solidFill>
              </a:rPr>
              <a:t>Observed H line (sun) spectrum (</a:t>
            </a:r>
            <a:r>
              <a:rPr lang="en-US" sz="3200" b="1" dirty="0" err="1">
                <a:solidFill>
                  <a:srgbClr val="3333CC"/>
                </a:solidFill>
              </a:rPr>
              <a:t>Balmer</a:t>
            </a:r>
            <a:r>
              <a:rPr lang="en-US" sz="3200" b="1" dirty="0">
                <a:solidFill>
                  <a:srgbClr val="3333CC"/>
                </a:solidFill>
              </a:rPr>
              <a:t> series)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6934200" y="4648201"/>
            <a:ext cx="3733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3333CC"/>
                </a:solidFill>
              </a:rPr>
              <a:t>Bohr’s `explanation of H spectrum’: </a:t>
            </a:r>
            <a:r>
              <a:rPr lang="en-US" sz="3200" b="1" i="1" dirty="0">
                <a:solidFill>
                  <a:srgbClr val="3333CC"/>
                </a:solidFill>
              </a:rPr>
              <a:t>quantum </a:t>
            </a:r>
            <a:r>
              <a:rPr lang="en-US" sz="3200" b="1" dirty="0">
                <a:solidFill>
                  <a:srgbClr val="3333CC"/>
                </a:solidFill>
              </a:rPr>
              <a:t>transitions between levels</a:t>
            </a:r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 flipH="1" flipV="1">
            <a:off x="6362700" y="4451555"/>
            <a:ext cx="685800" cy="3048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6553200" y="1166337"/>
            <a:ext cx="1371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 err="1">
                <a:solidFill>
                  <a:srgbClr val="3333CC"/>
                </a:solidFill>
                <a:latin typeface="Comic Sans MS" pitchFamily="66" charset="0"/>
              </a:rPr>
              <a:t>obs</a:t>
            </a:r>
            <a:r>
              <a:rPr lang="en-US" sz="2400" b="1" u="sng" dirty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sz="2400" b="1" u="sng" dirty="0">
                <a:solidFill>
                  <a:srgbClr val="0066FF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</a:t>
            </a:r>
            <a:r>
              <a:rPr lang="en-US" sz="2000" b="1" u="sng" dirty="0">
                <a:solidFill>
                  <a:srgbClr val="FF0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  </a:t>
            </a:r>
            <a:r>
              <a:rPr lang="en-US" sz="2000" b="1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fontAlgn="base">
              <a:spcAft>
                <a:spcPct val="0"/>
              </a:spcAft>
            </a:pPr>
            <a:r>
              <a:rPr lang="en-US" sz="3200" b="1" dirty="0">
                <a:solidFill>
                  <a:srgbClr val="7030A0"/>
                </a:solidFill>
                <a:latin typeface="+mj-lt"/>
                <a:sym typeface="Wingdings" pitchFamily="2" charset="2"/>
              </a:rPr>
              <a:t>434</a:t>
            </a:r>
          </a:p>
          <a:p>
            <a:pPr fontAlgn="base">
              <a:spcAft>
                <a:spcPct val="0"/>
              </a:spcAft>
            </a:pPr>
            <a:r>
              <a:rPr lang="en-US" sz="3200" b="1" dirty="0">
                <a:solidFill>
                  <a:srgbClr val="3333CC"/>
                </a:solidFill>
                <a:latin typeface="+mj-lt"/>
                <a:sym typeface="Wingdings" pitchFamily="2" charset="2"/>
              </a:rPr>
              <a:t>486     </a:t>
            </a:r>
          </a:p>
          <a:p>
            <a:pPr fontAlgn="base"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656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09598" name="Oval 30"/>
          <p:cNvSpPr>
            <a:spLocks noChangeArrowheads="1"/>
          </p:cNvSpPr>
          <p:nvPr/>
        </p:nvSpPr>
        <p:spPr bwMode="auto">
          <a:xfrm>
            <a:off x="5029200" y="2743200"/>
            <a:ext cx="76200" cy="762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99" name="Text Box 31"/>
          <p:cNvSpPr txBox="1">
            <a:spLocks noChangeArrowheads="1"/>
          </p:cNvSpPr>
          <p:nvPr/>
        </p:nvSpPr>
        <p:spPr bwMode="auto">
          <a:xfrm>
            <a:off x="4267200" y="4114801"/>
            <a:ext cx="990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0000"/>
                </a:solidFill>
              </a:rPr>
              <a:t>4</a:t>
            </a:r>
            <a:r>
              <a:rPr lang="en-US" sz="26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2600" b="1" dirty="0">
                <a:solidFill>
                  <a:srgbClr val="000000"/>
                </a:solidFill>
                <a:sym typeface="Wingdings" pitchFamily="2" charset="2"/>
              </a:rPr>
              <a:t>2</a:t>
            </a:r>
            <a:endParaRPr lang="en-US" sz="2600" b="1" dirty="0">
              <a:solidFill>
                <a:srgbClr val="000000"/>
              </a:solidFill>
            </a:endParaRPr>
          </a:p>
        </p:txBody>
      </p:sp>
      <p:sp>
        <p:nvSpPr>
          <p:cNvPr id="109600" name="Text Box 32"/>
          <p:cNvSpPr txBox="1">
            <a:spLocks noChangeArrowheads="1"/>
          </p:cNvSpPr>
          <p:nvPr/>
        </p:nvSpPr>
        <p:spPr bwMode="auto">
          <a:xfrm>
            <a:off x="5791200" y="4038601"/>
            <a:ext cx="1143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0000"/>
                </a:solidFill>
              </a:rPr>
              <a:t>3</a:t>
            </a:r>
            <a:r>
              <a:rPr lang="en-US" sz="2600" b="1" dirty="0">
                <a:solidFill>
                  <a:srgbClr val="000000"/>
                </a:solidFill>
                <a:sym typeface="Wingdings" pitchFamily="2" charset="2"/>
              </a:rPr>
              <a:t> 2</a:t>
            </a:r>
            <a:endParaRPr lang="en-US" sz="2600" b="1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91600" y="107921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err="1">
                <a:solidFill>
                  <a:srgbClr val="FF0000"/>
                </a:solidFill>
              </a:rPr>
              <a:t>n</a:t>
            </a:r>
            <a:r>
              <a:rPr lang="en-US" sz="3200" b="1" u="sng" baseline="-25000" dirty="0" err="1">
                <a:solidFill>
                  <a:srgbClr val="FF0000"/>
                </a:solidFill>
              </a:rPr>
              <a:t>i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>
                <a:solidFill>
                  <a:srgbClr val="000000"/>
                </a:solidFill>
              </a:rPr>
              <a:t>  </a:t>
            </a:r>
            <a:r>
              <a:rPr lang="en-US" sz="3200" b="1" u="sng" dirty="0" err="1">
                <a:solidFill>
                  <a:srgbClr val="000000"/>
                </a:solidFill>
              </a:rPr>
              <a:t>n</a:t>
            </a:r>
            <a:r>
              <a:rPr lang="en-US" sz="3200" b="1" u="sng" baseline="-25000" dirty="0" err="1">
                <a:solidFill>
                  <a:srgbClr val="000000"/>
                </a:solidFill>
              </a:rPr>
              <a:t>f</a:t>
            </a:r>
            <a:endParaRPr lang="en-US" sz="3200" b="1" u="sng" baseline="-250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65342" y="1581834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</a:rPr>
              <a:t>5     </a:t>
            </a:r>
            <a:r>
              <a:rPr lang="en-US" sz="3200" dirty="0">
                <a:solidFill>
                  <a:srgbClr val="000000"/>
                </a:solidFill>
              </a:rPr>
              <a:t>2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</a:rPr>
              <a:t>4     </a:t>
            </a:r>
            <a:r>
              <a:rPr lang="en-US" sz="3200" dirty="0">
                <a:solidFill>
                  <a:srgbClr val="000000"/>
                </a:solidFill>
              </a:rPr>
              <a:t>2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   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43800" y="1202323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000000"/>
                </a:solidFill>
              </a:rPr>
              <a:t>Calc </a:t>
            </a:r>
            <a:r>
              <a:rPr lang="en-US" sz="2400" b="1" u="sng" dirty="0">
                <a:solidFill>
                  <a:srgbClr val="0070C0"/>
                </a:solidFill>
                <a:sym typeface="Symbol"/>
              </a:rPr>
              <a:t></a:t>
            </a:r>
            <a:r>
              <a:rPr lang="en-US" sz="2400" b="1" baseline="-25000" dirty="0">
                <a:solidFill>
                  <a:srgbClr val="0070C0"/>
                </a:solidFill>
                <a:sym typeface="Symbol"/>
              </a:rPr>
              <a:t>theory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72400" y="1538748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7030A0"/>
                </a:solidFill>
              </a:rPr>
              <a:t>434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70BB9"/>
                </a:solidFill>
              </a:rPr>
              <a:t>486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656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62700" y="3048000"/>
            <a:ext cx="4305301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0</a:t>
            </a:r>
            <a:r>
              <a:rPr lang="en-US" sz="2900" dirty="0"/>
              <a:t>% error between observed and calculated !!!</a:t>
            </a:r>
          </a:p>
        </p:txBody>
      </p:sp>
    </p:spTree>
    <p:extLst>
      <p:ext uri="{BB962C8B-B14F-4D97-AF65-F5344CB8AC3E}">
        <p14:creationId xmlns:p14="http://schemas.microsoft.com/office/powerpoint/2010/main" val="27052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9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9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9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2" grpId="0" animBg="1"/>
      <p:bldP spid="109573" grpId="0" animBg="1"/>
      <p:bldP spid="109574" grpId="0" animBg="1"/>
      <p:bldP spid="109575" grpId="0" animBg="1"/>
      <p:bldP spid="109576" grpId="0"/>
      <p:bldP spid="109577" grpId="0"/>
      <p:bldP spid="109578" grpId="0"/>
      <p:bldP spid="109579" grpId="0"/>
      <p:bldP spid="109580" grpId="0"/>
      <p:bldP spid="109581" grpId="0" animBg="1"/>
      <p:bldP spid="109582" grpId="0" animBg="1"/>
      <p:bldP spid="109583" grpId="0" animBg="1"/>
      <p:bldP spid="109588" grpId="0"/>
      <p:bldP spid="109592" grpId="0"/>
      <p:bldP spid="109593" grpId="0" animBg="1"/>
      <p:bldP spid="109594" grpId="0" build="allAtOnce"/>
      <p:bldP spid="109598" grpId="0" animBg="1"/>
      <p:bldP spid="109599" grpId="0"/>
      <p:bldP spid="109600" grpId="0"/>
      <p:bldP spid="37" grpId="0"/>
      <p:bldP spid="38" grpId="0"/>
      <p:bldP spid="39" grpId="0"/>
      <p:bldP spid="40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1828800" y="1524001"/>
            <a:ext cx="8534400" cy="150810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Theoretical </a:t>
            </a:r>
            <a:r>
              <a:rPr lang="en-US" sz="3600" b="1" u="sng" dirty="0">
                <a:solidFill>
                  <a:srgbClr val="FF0000"/>
                </a:solidFill>
                <a:latin typeface="Arial" charset="0"/>
              </a:rPr>
              <a:t>Computed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radius of first H orbit: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FF0000"/>
                </a:solidFill>
              </a:rPr>
              <a:t>Bohr Model Predictions vs. Experiment (continued)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3955436"/>
            <a:ext cx="8534400" cy="120032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Experimentally</a:t>
            </a:r>
            <a:r>
              <a:rPr lang="en-US" sz="3600" b="1" u="sng" dirty="0">
                <a:latin typeface="Arial" pitchFamily="34" charset="0"/>
                <a:cs typeface="Arial" pitchFamily="34" charset="0"/>
              </a:rPr>
              <a:t> measured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ground state radius of H: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6935" y="303210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5.20 nm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5241667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5.20 nm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00917" y="5057002"/>
            <a:ext cx="4305301" cy="15388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0</a:t>
            </a:r>
            <a:r>
              <a:rPr lang="en-US" sz="2900" dirty="0"/>
              <a:t>% error between observed and calculated </a:t>
            </a:r>
            <a:r>
              <a:rPr lang="en-US" sz="2900"/>
              <a:t>(again) </a:t>
            </a:r>
            <a:r>
              <a:rPr lang="en-US" sz="2900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7932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7" grpId="0" animBg="1"/>
      <p:bldP spid="3" grpId="0" animBg="1"/>
      <p:bldP spid="4" grpId="0"/>
      <p:bldP spid="5" grpId="0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Bohr’s Quantum jump pix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4953000" y="2438400"/>
            <a:ext cx="1981200" cy="205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59436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1621" name="Oval 5"/>
          <p:cNvSpPr>
            <a:spLocks noChangeArrowheads="1"/>
          </p:cNvSpPr>
          <p:nvPr/>
        </p:nvSpPr>
        <p:spPr bwMode="auto">
          <a:xfrm>
            <a:off x="4876800" y="33528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3352800" y="990600"/>
            <a:ext cx="5105400" cy="495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1623" name="Oval 7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781800" y="2667001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n=1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514600" y="2590801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n=2</a:t>
            </a:r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1905000" y="3429000"/>
            <a:ext cx="1219200" cy="0"/>
          </a:xfrm>
          <a:prstGeom prst="line">
            <a:avLst/>
          </a:prstGeom>
          <a:noFill/>
          <a:ln w="92075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1600200" y="3733801"/>
            <a:ext cx="1981200" cy="13849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Light with exactly energy E</a:t>
            </a:r>
            <a:r>
              <a:rPr lang="en-US" sz="2800" b="1" baseline="-25000" dirty="0">
                <a:solidFill>
                  <a:srgbClr val="000000"/>
                </a:solidFill>
                <a:latin typeface="Arial" charset="0"/>
              </a:rPr>
              <a:t>12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5867400" y="4572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096000" y="4800601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12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>
            <a:off x="2438400" y="2286000"/>
            <a:ext cx="1143000" cy="381000"/>
          </a:xfrm>
          <a:prstGeom prst="line">
            <a:avLst/>
          </a:prstGeom>
          <a:noFill/>
          <a:ln w="730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8153400" y="1087818"/>
            <a:ext cx="2286000" cy="26776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Light with </a:t>
            </a: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different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energy than E</a:t>
            </a:r>
            <a:r>
              <a:rPr lang="en-US" sz="2800" b="1" baseline="-25000" dirty="0">
                <a:solidFill>
                  <a:srgbClr val="000000"/>
                </a:solidFill>
                <a:latin typeface="Arial" charset="0"/>
              </a:rPr>
              <a:t>12 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(even if</a:t>
            </a:r>
            <a:r>
              <a:rPr lang="en-US" sz="2800" b="1" baseline="-25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a tiny, tiny bit smaller)</a:t>
            </a:r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4495800" y="1087819"/>
            <a:ext cx="434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66"/>
                </a:solidFill>
                <a:latin typeface="Arial" charset="0"/>
              </a:rPr>
              <a:t>Mr. electron </a:t>
            </a:r>
            <a:r>
              <a:rPr lang="en-US" sz="2800" b="1" dirty="0" err="1">
                <a:solidFill>
                  <a:srgbClr val="FF0066"/>
                </a:solidFill>
                <a:latin typeface="Arial" charset="0"/>
              </a:rPr>
              <a:t>sez</a:t>
            </a:r>
            <a:r>
              <a:rPr lang="en-US" sz="2800" b="1" dirty="0">
                <a:solidFill>
                  <a:srgbClr val="FF0066"/>
                </a:solidFill>
                <a:latin typeface="Arial" charset="0"/>
              </a:rPr>
              <a:t> FU…hell no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66"/>
                </a:solidFill>
                <a:latin typeface="Arial" charset="0"/>
              </a:rPr>
              <a:t>I won’t go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3810000" y="3962400"/>
            <a:ext cx="2057400" cy="861774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500" b="1" i="1" dirty="0">
                <a:solidFill>
                  <a:srgbClr val="000000"/>
                </a:solidFill>
                <a:latin typeface="Arial" charset="0"/>
              </a:rPr>
              <a:t>Magic happens</a:t>
            </a:r>
          </a:p>
        </p:txBody>
      </p:sp>
    </p:spTree>
    <p:extLst>
      <p:ext uri="{BB962C8B-B14F-4D97-AF65-F5344CB8AC3E}">
        <p14:creationId xmlns:p14="http://schemas.microsoft.com/office/powerpoint/2010/main" val="340245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 L 0.1875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889E-18 L 0.13333 0.1 " pathEditMode="relative" ptsTypes="AA">
                                      <p:cBhvr>
                                        <p:cTn id="51" dur="2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16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nimBg="1"/>
      <p:bldP spid="111621" grpId="1" animBg="1"/>
      <p:bldP spid="111621" grpId="2" animBg="1"/>
      <p:bldP spid="111623" grpId="0" animBg="1"/>
      <p:bldP spid="111623" grpId="1" animBg="1"/>
      <p:bldP spid="111626" grpId="0" animBg="1"/>
      <p:bldP spid="111627" grpId="0" animBg="1"/>
      <p:bldP spid="111630" grpId="0" animBg="1"/>
      <p:bldP spid="111630" grpId="1" animBg="1"/>
      <p:bldP spid="111631" grpId="0" animBg="1"/>
      <p:bldP spid="111632" grpId="0"/>
      <p:bldP spid="1116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646" y="1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How Bohr’s new way of  thinking about matter bails out Rutherford</a:t>
            </a:r>
          </a:p>
        </p:txBody>
      </p:sp>
      <p:pic>
        <p:nvPicPr>
          <p:cNvPr id="4" name="Picture 38" descr="bo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4798" y="3023909"/>
            <a:ext cx="113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641352" y="1323439"/>
            <a:ext cx="8915400" cy="107721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1)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Why don’t the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 sz="3600" b="1" baseline="30000" dirty="0">
                <a:solidFill>
                  <a:srgbClr val="FF0000"/>
                </a:solidFill>
                <a:latin typeface="Arial" charset="0"/>
              </a:rPr>
              <a:t>+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3600" b="1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sz="2400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attract and come together ??? (or…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why isn’t Earth the size of a golf ball?)</a:t>
            </a:r>
          </a:p>
        </p:txBody>
      </p:sp>
      <p:pic>
        <p:nvPicPr>
          <p:cNvPr id="11" name="Picture 7" descr="rutherf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3931" y="2379151"/>
            <a:ext cx="1405236" cy="161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906729" y="44111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</a:rPr>
              <a:t>???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44475" y="41063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help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023910"/>
            <a:ext cx="2487613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556260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Electrons exist exclusively in defined circular paths at fixed distances from the nucleus</a:t>
            </a:r>
          </a:p>
        </p:txBody>
      </p:sp>
    </p:spTree>
    <p:extLst>
      <p:ext uri="{BB962C8B-B14F-4D97-AF65-F5344CB8AC3E}">
        <p14:creationId xmlns:p14="http://schemas.microsoft.com/office/powerpoint/2010/main" val="12864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rutherf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2809" y="3124201"/>
            <a:ext cx="1617663" cy="18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015654" y="204759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</a:rPr>
              <a:t>???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91600" y="525780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help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714500" y="152400"/>
            <a:ext cx="8610600" cy="14465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2)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Why doesn’t the </a:t>
            </a:r>
            <a:r>
              <a:rPr lang="en-US" sz="4800" b="1" dirty="0">
                <a:solidFill>
                  <a:srgbClr val="FFFF00"/>
                </a:solidFill>
                <a:latin typeface="Arial" charset="0"/>
              </a:rPr>
              <a:t>sun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show  </a:t>
            </a:r>
            <a:r>
              <a:rPr lang="en-US" sz="2400" b="1" u="sng" dirty="0">
                <a:solidFill>
                  <a:srgbClr val="000000"/>
                </a:solidFill>
                <a:latin typeface="Arial" charset="0"/>
              </a:rPr>
              <a:t>all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colors (e.g. show </a:t>
            </a:r>
            <a:r>
              <a:rPr lang="en-US" sz="4000" b="1" dirty="0">
                <a:latin typeface="Arial" charset="0"/>
              </a:rPr>
              <a:t>white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light)  when telescopes record spectrum?</a:t>
            </a:r>
          </a:p>
        </p:txBody>
      </p:sp>
      <p:pic>
        <p:nvPicPr>
          <p:cNvPr id="2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4700" y="2209801"/>
            <a:ext cx="2819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://www.celestiamotherlode.net/catalog/images/screenshots/various/sol_A_portrait_of_our_sun_1__rthorva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2301" y="1981200"/>
            <a:ext cx="2147959" cy="1513468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>
            <a:off x="5981700" y="2286000"/>
            <a:ext cx="990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270023" y="572070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???</a:t>
            </a:r>
          </a:p>
        </p:txBody>
      </p:sp>
      <p:pic>
        <p:nvPicPr>
          <p:cNvPr id="11" name="Picture 38" descr="boh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8474" y="3657600"/>
            <a:ext cx="113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24" y="2961881"/>
            <a:ext cx="2490398" cy="238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16" y="5257800"/>
            <a:ext cx="50180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6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243792"/>
            <a:ext cx="50180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3048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Let’s confirm that n=5</a:t>
            </a:r>
            <a:r>
              <a:rPr lang="en-US" sz="4000" dirty="0">
                <a:sym typeface="Wingdings" pitchFamily="2" charset="2"/>
              </a:rPr>
              <a:t>n=2 electron jump predicts </a:t>
            </a:r>
            <a:r>
              <a:rPr lang="en-US" sz="4000" dirty="0">
                <a:sym typeface="Symbol"/>
              </a:rPr>
              <a:t>=434 nm</a:t>
            </a:r>
            <a:r>
              <a:rPr lang="en-US" sz="4000" dirty="0">
                <a:sym typeface="Wingdings" pitchFamily="2" charset="2"/>
              </a:rPr>
              <a:t> for H using Bohr model: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42672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h=6.63*10</a:t>
            </a:r>
            <a:r>
              <a:rPr lang="en-US" sz="4000" baseline="30000" dirty="0"/>
              <a:t>-34</a:t>
            </a:r>
            <a:r>
              <a:rPr lang="en-US" sz="4000" dirty="0"/>
              <a:t> J s</a:t>
            </a:r>
          </a:p>
          <a:p>
            <a:r>
              <a:rPr lang="en-US" sz="4000" dirty="0"/>
              <a:t>c=3*10</a:t>
            </a:r>
            <a:r>
              <a:rPr lang="en-US" sz="4000" baseline="30000" dirty="0"/>
              <a:t>8</a:t>
            </a:r>
            <a:r>
              <a:rPr lang="en-US" sz="4000" dirty="0"/>
              <a:t> m/s</a:t>
            </a:r>
          </a:p>
          <a:p>
            <a:r>
              <a:rPr lang="en-US" sz="4000" dirty="0"/>
              <a:t>h*c= </a:t>
            </a:r>
            <a:r>
              <a:rPr lang="en-US" sz="4000" dirty="0" smtClean="0"/>
              <a:t>1.989*10</a:t>
            </a:r>
            <a:r>
              <a:rPr lang="en-US" sz="4000" baseline="30000" dirty="0" smtClean="0"/>
              <a:t>-25</a:t>
            </a:r>
            <a:r>
              <a:rPr lang="en-US" sz="4000" dirty="0" smtClean="0"/>
              <a:t> </a:t>
            </a:r>
            <a:r>
              <a:rPr lang="en-US" sz="4000" dirty="0"/>
              <a:t>J*m</a:t>
            </a:r>
          </a:p>
        </p:txBody>
      </p:sp>
    </p:spTree>
    <p:extLst>
      <p:ext uri="{BB962C8B-B14F-4D97-AF65-F5344CB8AC3E}">
        <p14:creationId xmlns:p14="http://schemas.microsoft.com/office/powerpoint/2010/main" val="20803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fong\Desktop\2012-09 (Sep)\bohr wave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8412" y="2440556"/>
            <a:ext cx="7010399" cy="19837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24619" y="2050838"/>
            <a:ext cx="444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see Figure </a:t>
            </a:r>
            <a:r>
              <a:rPr lang="en-US" sz="2800" b="1" dirty="0" smtClean="0"/>
              <a:t>7.11  </a:t>
            </a:r>
            <a:r>
              <a:rPr lang="en-US" sz="2800" b="1" dirty="0"/>
              <a:t>pg. </a:t>
            </a:r>
            <a:r>
              <a:rPr lang="en-US" sz="2800" b="1" dirty="0" smtClean="0"/>
              <a:t>311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1348" y="196948"/>
            <a:ext cx="10522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3</a:t>
            </a:r>
            <a:r>
              <a:rPr lang="en-US" sz="4400" dirty="0" smtClean="0"/>
              <a:t>) Light’s not a wave…photoelectric effect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111348" y="4424289"/>
            <a:ext cx="99739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…Bohr turns this on its head (like </a:t>
            </a:r>
            <a:r>
              <a:rPr lang="en-US" sz="4400" dirty="0" err="1" smtClean="0"/>
              <a:t>DeBroglie</a:t>
            </a:r>
            <a:r>
              <a:rPr lang="en-US" sz="4400" dirty="0" smtClean="0"/>
              <a:t>)…matter is a little wavelike…and it works !!!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7743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175" y="1866993"/>
            <a:ext cx="2813826" cy="26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5096241" y="2165204"/>
            <a:ext cx="2321990" cy="2651855"/>
          </a:xfrm>
          <a:prstGeom prst="ellipse">
            <a:avLst/>
          </a:prstGeom>
          <a:gradFill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124040" y="3386551"/>
            <a:ext cx="83577" cy="116503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8582" y="1971573"/>
            <a:ext cx="3120282" cy="28454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4000" y="98494"/>
            <a:ext cx="7754942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300" b="1" dirty="0">
                <a:solidFill>
                  <a:srgbClr val="C00000"/>
                </a:solidFill>
              </a:rPr>
              <a:t>Evolution of the atomic model so far….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4817060"/>
            <a:ext cx="3200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Philosophical Magazine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</a:rPr>
              <a:t>44</a:t>
            </a:r>
            <a:r>
              <a:rPr lang="en-US" sz="2400" dirty="0">
                <a:solidFill>
                  <a:srgbClr val="000000"/>
                </a:solidFill>
              </a:rPr>
              <a:t>, 295 (1897)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7244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</a:rPr>
              <a:t>Philosophical </a:t>
            </a:r>
          </a:p>
          <a:p>
            <a:pPr lvl="0" fontAlgn="base"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</a:rPr>
              <a:t>Magazine  </a:t>
            </a:r>
            <a:r>
              <a:rPr lang="en-US" sz="2400" dirty="0">
                <a:solidFill>
                  <a:srgbClr val="000000"/>
                </a:solidFill>
              </a:rPr>
              <a:t>Series 6, </a:t>
            </a:r>
          </a:p>
          <a:p>
            <a:pPr lvl="0" fontAlgn="base"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</a:rPr>
              <a:t>21</a:t>
            </a:r>
            <a:r>
              <a:rPr lang="en-US" sz="2400" dirty="0">
                <a:solidFill>
                  <a:srgbClr val="000000"/>
                </a:solidFill>
              </a:rPr>
              <a:t>,  669-688 (1911)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95055" y="877175"/>
            <a:ext cx="3027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</a:rPr>
              <a:t>Thomson Model    </a:t>
            </a:r>
            <a:r>
              <a:rPr lang="en-US" sz="3200" b="1" dirty="0">
                <a:solidFill>
                  <a:srgbClr val="000000"/>
                </a:solidFill>
              </a:rPr>
              <a:t>  </a:t>
            </a:r>
          </a:p>
          <a:p>
            <a:pPr lvl="0"/>
            <a:r>
              <a:rPr lang="en-US" sz="3200" b="1" dirty="0">
                <a:solidFill>
                  <a:srgbClr val="000000"/>
                </a:solidFill>
              </a:rPr>
              <a:t>     1897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91" y="745066"/>
            <a:ext cx="3432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54176" y="4724401"/>
            <a:ext cx="2813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Philosophical Magazine Series 6</a:t>
            </a:r>
          </a:p>
          <a:p>
            <a:r>
              <a:rPr lang="en-US" sz="2400" dirty="0"/>
              <a:t> </a:t>
            </a:r>
            <a:r>
              <a:rPr lang="en-US" sz="2400" b="1" u="sng" dirty="0"/>
              <a:t>26</a:t>
            </a:r>
            <a:r>
              <a:rPr lang="en-US" sz="2400" dirty="0"/>
              <a:t>. 1-25 (1913)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53400" y="877175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Bohr Model</a:t>
            </a:r>
          </a:p>
          <a:p>
            <a:r>
              <a:rPr lang="en-US" sz="3200" b="1" dirty="0"/>
              <a:t>1913</a:t>
            </a:r>
          </a:p>
        </p:txBody>
      </p:sp>
    </p:spTree>
    <p:extLst>
      <p:ext uri="{BB962C8B-B14F-4D97-AF65-F5344CB8AC3E}">
        <p14:creationId xmlns:p14="http://schemas.microsoft.com/office/powerpoint/2010/main" val="169156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50182"/>
            <a:ext cx="1189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Problems with Rutherford’s atom and the old theory of light 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			re-summarized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" y="1282005"/>
            <a:ext cx="1350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#2</a:t>
            </a:r>
            <a:endParaRPr lang="en-US" sz="5400" dirty="0"/>
          </a:p>
        </p:txBody>
      </p:sp>
      <p:pic>
        <p:nvPicPr>
          <p:cNvPr id="9" name="Picture 2" descr="http://www.celestiamotherlode.net/catalog/images/screenshots/various/sol_A_portrait_of_our_sun_1__rthorva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257" y="2819400"/>
            <a:ext cx="4433959" cy="3124200"/>
          </a:xfrm>
          <a:prstGeom prst="rect">
            <a:avLst/>
          </a:prstGeom>
          <a:noFill/>
        </p:spPr>
      </p:pic>
      <p:pic>
        <p:nvPicPr>
          <p:cNvPr id="10" name="Picture 4" descr="http://www.clipperlight.com/FLAGS/tele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667000"/>
            <a:ext cx="1617416" cy="2295526"/>
          </a:xfrm>
          <a:prstGeom prst="rect">
            <a:avLst/>
          </a:prstGeom>
          <a:noFill/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057401"/>
            <a:ext cx="2819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V="1">
            <a:off x="7772400" y="2362200"/>
            <a:ext cx="381000" cy="381000"/>
          </a:xfrm>
          <a:prstGeom prst="line">
            <a:avLst/>
          </a:prstGeom>
          <a:ln w="53975">
            <a:solidFill>
              <a:srgbClr val="7030A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43800" y="2209800"/>
            <a:ext cx="1143000" cy="114300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99138" y="1191161"/>
            <a:ext cx="10347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Why does Sun only have a few wavelengths of light coming out ???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886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772400" cy="1143000"/>
          </a:xfrm>
        </p:spPr>
        <p:txBody>
          <a:bodyPr/>
          <a:lstStyle/>
          <a:p>
            <a:r>
              <a:rPr lang="en-US" sz="2800" dirty="0"/>
              <a:t>   </a:t>
            </a:r>
            <a:r>
              <a:rPr lang="en-US" sz="2800" b="1" dirty="0"/>
              <a:t>the quantum cat dilemma-one consequence of Bohr’s quantum concept</a:t>
            </a:r>
          </a:p>
        </p:txBody>
      </p:sp>
      <p:pic>
        <p:nvPicPr>
          <p:cNvPr id="51203" name="Picture 3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0" y="1"/>
            <a:ext cx="1809750" cy="2466975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867400" y="2895600"/>
            <a:ext cx="3810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590800" y="2667000"/>
            <a:ext cx="6781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590800" y="6172200"/>
            <a:ext cx="6781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8991600" y="2895600"/>
            <a:ext cx="3810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590800" y="2895600"/>
            <a:ext cx="3810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981200" y="1066801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ym typeface="Symbol" pitchFamily="18" charset="2"/>
              </a:rPr>
              <a:t>Kitty state = =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2800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</a:t>
            </a:r>
            <a:r>
              <a:rPr lang="en-US" sz="2800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  	+          </a:t>
            </a:r>
            <a:r>
              <a:rPr lang="en-US" sz="2800" dirty="0">
                <a:solidFill>
                  <a:srgbClr val="006699"/>
                </a:solidFill>
                <a:sym typeface="Symbol" pitchFamily="18" charset="2"/>
              </a:rPr>
              <a:t>f</a:t>
            </a:r>
            <a:r>
              <a:rPr lang="en-US" sz="2800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  <a:r>
              <a:rPr lang="en-US" sz="2800" dirty="0">
                <a:solidFill>
                  <a:srgbClr val="006699"/>
                </a:solidFill>
                <a:sym typeface="Symbol" pitchFamily="18" charset="2"/>
              </a:rPr>
              <a:t></a:t>
            </a:r>
            <a:r>
              <a:rPr lang="en-US" sz="2800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</a:p>
          <a:p>
            <a:r>
              <a:rPr lang="en-US" sz="2800" b="1" dirty="0">
                <a:solidFill>
                  <a:srgbClr val="D60093"/>
                </a:solidFill>
                <a:sym typeface="Symbol" pitchFamily="18" charset="2"/>
              </a:rPr>
              <a:t>(According to quantum physics)</a:t>
            </a:r>
            <a:r>
              <a:rPr lang="en-US" sz="2800" dirty="0">
                <a:sym typeface="Symbol" pitchFamily="18" charset="2"/>
              </a:rPr>
              <a:t> 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752600" y="2057401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            </a:t>
            </a:r>
            <a:r>
              <a:rPr lang="en-US" sz="3200" b="1" dirty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3200" b="1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3200" dirty="0">
                <a:sym typeface="Symbol" pitchFamily="18" charset="2"/>
              </a:rPr>
              <a:t> ~ 1, but not quite	</a:t>
            </a:r>
            <a:r>
              <a:rPr lang="en-US" sz="3200" b="1" dirty="0">
                <a:solidFill>
                  <a:srgbClr val="006699"/>
                </a:solidFill>
                <a:sym typeface="Symbol" pitchFamily="18" charset="2"/>
              </a:rPr>
              <a:t>f</a:t>
            </a:r>
            <a:r>
              <a:rPr lang="en-US" sz="3200" b="1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  <a:r>
              <a:rPr lang="en-US" sz="3200" dirty="0">
                <a:sym typeface="Symbol" pitchFamily="18" charset="2"/>
              </a:rPr>
              <a:t> ~ 0 but not quite</a:t>
            </a:r>
          </a:p>
        </p:txBody>
      </p:sp>
      <p:pic>
        <p:nvPicPr>
          <p:cNvPr id="51211" name="Picture 11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276601"/>
            <a:ext cx="1809750" cy="2466975"/>
          </a:xfrm>
          <a:prstGeom prst="rect">
            <a:avLst/>
          </a:prstGeom>
          <a:noFill/>
        </p:spPr>
      </p:pic>
      <p:pic>
        <p:nvPicPr>
          <p:cNvPr id="51212" name="Picture 12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352801"/>
            <a:ext cx="1809750" cy="2466975"/>
          </a:xfrm>
          <a:prstGeom prst="rect">
            <a:avLst/>
          </a:prstGeom>
          <a:noFill/>
        </p:spPr>
      </p:pic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971800"/>
            <a:ext cx="5257800" cy="3200400"/>
          </a:xfrm>
          <a:prstGeom prst="rect">
            <a:avLst/>
          </a:prstGeom>
          <a:noFill/>
        </p:spPr>
      </p:pic>
      <p:pic>
        <p:nvPicPr>
          <p:cNvPr id="51214" name="Picture 14" descr="Cheshire-c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971800"/>
            <a:ext cx="59436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92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Another animated,</a:t>
            </a:r>
          </a:p>
          <a:p>
            <a:r>
              <a:rPr lang="en-US" sz="2800" dirty="0"/>
              <a:t>Abused quantum cat-in-a-box </a:t>
            </a:r>
          </a:p>
          <a:p>
            <a:r>
              <a:rPr lang="en-US" sz="2800" dirty="0"/>
              <a:t>story….</a:t>
            </a:r>
          </a:p>
          <a:p>
            <a:endParaRPr lang="en-US" sz="28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/>
          </p:nvPr>
        </p:nvGraphicFramePr>
        <p:xfrm>
          <a:off x="1524001" y="2895600"/>
          <a:ext cx="57753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5775480" imgH="685800" progId="Package">
                  <p:embed/>
                </p:oleObj>
              </mc:Choice>
              <mc:Fallback>
                <p:oleObj name="Packager Shell Object" showAsIcon="1" r:id="rId3" imgW="577548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895600"/>
                        <a:ext cx="57753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://s4.favim.com/orig/48/kitty-box-cute-Favim.com-43954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2721" y="381002"/>
            <a:ext cx="4145278" cy="4876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68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logcdn.com/www.aoltv.com/media/2009/06/cropbreaking_bad_lj_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219200"/>
            <a:ext cx="5672532" cy="4191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5334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Walter White talking chemistry in “Breaking Bad” </a:t>
            </a:r>
          </a:p>
        </p:txBody>
      </p:sp>
      <p:pic>
        <p:nvPicPr>
          <p:cNvPr id="2052" name="Picture 4" descr="http://t1.gstatic.com/images?q=tbn:ANd9GcSbXqNcNi_Ljwm7MNSYmVY5JFJGpZ_52Cxp--0zmxoQz2KLAIpqO_04WTu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80" y="1219200"/>
            <a:ext cx="2253990" cy="3387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0" y="457201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happened to chemistry ?????</a:t>
            </a:r>
          </a:p>
        </p:txBody>
      </p:sp>
    </p:spTree>
    <p:extLst>
      <p:ext uri="{BB962C8B-B14F-4D97-AF65-F5344CB8AC3E}">
        <p14:creationId xmlns:p14="http://schemas.microsoft.com/office/powerpoint/2010/main" val="28139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Atomic_Absorption_Spectro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95557"/>
            <a:ext cx="7543800" cy="5332412"/>
          </a:xfrm>
          <a:prstGeom prst="rect">
            <a:avLst/>
          </a:prstGeom>
          <a:noFill/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516626" y="808181"/>
            <a:ext cx="7086600" cy="1200329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The experimental chemists and </a:t>
            </a:r>
            <a:r>
              <a:rPr lang="en-US" sz="3600" b="1" dirty="0" err="1">
                <a:solidFill>
                  <a:srgbClr val="000000"/>
                </a:solidFill>
              </a:rPr>
              <a:t>spectroscopists</a:t>
            </a:r>
            <a:r>
              <a:rPr lang="en-US" sz="3600" b="1" dirty="0">
                <a:solidFill>
                  <a:srgbClr val="000000"/>
                </a:solidFill>
              </a:rPr>
              <a:t> say “</a:t>
            </a:r>
            <a:r>
              <a:rPr lang="en-US" sz="3600" b="1" dirty="0" err="1">
                <a:solidFill>
                  <a:srgbClr val="000000"/>
                </a:solidFill>
              </a:rPr>
              <a:t>fugetabout</a:t>
            </a:r>
            <a:r>
              <a:rPr lang="en-US" sz="3600" b="1" dirty="0">
                <a:solidFill>
                  <a:srgbClr val="000000"/>
                </a:solidFill>
              </a:rPr>
              <a:t>” it.</a:t>
            </a:r>
          </a:p>
        </p:txBody>
      </p:sp>
      <p:pic>
        <p:nvPicPr>
          <p:cNvPr id="52234" name="Picture 10" descr="r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7800" y="0"/>
            <a:ext cx="1600200" cy="2128226"/>
          </a:xfrm>
          <a:prstGeom prst="rect">
            <a:avLst/>
          </a:prstGeom>
          <a:noFill/>
        </p:spPr>
      </p:pic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6240380" y="1985886"/>
            <a:ext cx="4363453" cy="1077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“</a:t>
            </a:r>
            <a:r>
              <a:rPr lang="en-US" sz="3200" b="1" dirty="0">
                <a:solidFill>
                  <a:srgbClr val="000000"/>
                </a:solidFill>
              </a:rPr>
              <a:t>typical” experimental </a:t>
            </a:r>
            <a:r>
              <a:rPr lang="en-US" sz="3200" b="1" dirty="0" err="1">
                <a:solidFill>
                  <a:srgbClr val="000000"/>
                </a:solidFill>
              </a:rPr>
              <a:t>spectroscopist</a:t>
            </a:r>
            <a:r>
              <a:rPr lang="en-US" sz="3200" b="1" dirty="0">
                <a:solidFill>
                  <a:srgbClr val="000000"/>
                </a:solidFill>
              </a:rPr>
              <a:t>/chemist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96400" y="381001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1930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Bohr theory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648691" y="3861764"/>
            <a:ext cx="4953000" cy="2462213"/>
          </a:xfrm>
          <a:prstGeom prst="rect">
            <a:avLst/>
          </a:prstGeom>
          <a:solidFill>
            <a:srgbClr val="CCFFCC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Experimentalist’s attitude towards theoreticians: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“</a:t>
            </a:r>
            <a:r>
              <a:rPr lang="en-US" sz="3600" b="1" dirty="0">
                <a:solidFill>
                  <a:srgbClr val="FF0000"/>
                </a:solidFill>
              </a:rPr>
              <a:t>If I want your opinion, I’ll give it to you…”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629026" y="762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0000"/>
                </a:solidFill>
              </a:rPr>
              <a:t>The Bohr Model dies…1930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3674" y="3048356"/>
            <a:ext cx="3934326" cy="370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595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nimBg="1"/>
      <p:bldP spid="5224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4516582"/>
            <a:ext cx="8839200" cy="1905000"/>
          </a:xfrm>
        </p:spPr>
        <p:txBody>
          <a:bodyPr/>
          <a:lstStyle/>
          <a:p>
            <a:pPr marL="533400" indent="-533400"/>
            <a:r>
              <a:rPr lang="en-US" b="1" dirty="0"/>
              <a:t>1)Bohr can’t predict anything right  except H…the other elements have too many lines, e.g. </a:t>
            </a:r>
            <a:r>
              <a:rPr lang="en-US" b="1" dirty="0">
                <a:solidFill>
                  <a:srgbClr val="0066FF"/>
                </a:solidFill>
              </a:rPr>
              <a:t>Na </a:t>
            </a:r>
          </a:p>
          <a:p>
            <a:pPr marL="533400" indent="-533400">
              <a:buNone/>
            </a:pPr>
            <a:r>
              <a:rPr lang="en-US" b="1" u="sng" dirty="0">
                <a:solidFill>
                  <a:srgbClr val="FF0000"/>
                </a:solidFill>
              </a:rPr>
              <a:t>BOHR		        </a:t>
            </a:r>
          </a:p>
          <a:p>
            <a:pPr marL="533400" indent="-533400">
              <a:buNone/>
            </a:pPr>
            <a:r>
              <a:rPr lang="en-US" b="1" dirty="0">
                <a:solidFill>
                  <a:srgbClr val="FF0000"/>
                </a:solidFill>
              </a:rPr>
              <a:t>1 line predicted</a:t>
            </a:r>
            <a:r>
              <a:rPr lang="en-US" dirty="0">
                <a:solidFill>
                  <a:srgbClr val="FF0000"/>
                </a:solidFill>
              </a:rPr>
              <a:t>		</a:t>
            </a:r>
            <a:endParaRPr lang="en-US" dirty="0">
              <a:solidFill>
                <a:srgbClr val="0066FF"/>
              </a:solidFill>
            </a:endParaRPr>
          </a:p>
          <a:p>
            <a:pPr marL="533400" indent="-533400">
              <a:buNone/>
            </a:pPr>
            <a:endParaRPr lang="en-US" dirty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981200" y="3505200"/>
            <a:ext cx="1447800" cy="70788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</a:rPr>
              <a:t>1</a:t>
            </a:r>
            <a:r>
              <a:rPr lang="en-US" sz="4000" b="1" dirty="0">
                <a:solidFill>
                  <a:srgbClr val="000000"/>
                </a:solidFill>
                <a:sym typeface="Symbol" pitchFamily="18" charset="2"/>
              </a:rPr>
              <a:t></a:t>
            </a:r>
            <a:r>
              <a:rPr lang="en-US" sz="4000" b="1" dirty="0">
                <a:solidFill>
                  <a:srgbClr val="0066FF"/>
                </a:solidFill>
                <a:sym typeface="Symbol" pitchFamily="18" charset="2"/>
              </a:rPr>
              <a:t>11</a:t>
            </a: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7086600" y="2438400"/>
            <a:ext cx="1066800" cy="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8153400" y="2209800"/>
            <a:ext cx="2514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</a:rPr>
              <a:t>Bohr’s prediction: 1 </a:t>
            </a:r>
            <a:r>
              <a:rPr lang="en-US" sz="3600" b="1" dirty="0">
                <a:solidFill>
                  <a:srgbClr val="15B13E"/>
                </a:solidFill>
              </a:rPr>
              <a:t>green</a:t>
            </a:r>
            <a:r>
              <a:rPr lang="en-US" sz="3600" b="1" dirty="0">
                <a:solidFill>
                  <a:srgbClr val="FF0000"/>
                </a:solidFill>
              </a:rPr>
              <a:t> line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312477" y="5334001"/>
            <a:ext cx="3886200" cy="11604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0066FF"/>
                </a:solidFill>
              </a:rPr>
              <a:t>EXPERIMENT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66FF"/>
                </a:solidFill>
              </a:rPr>
              <a:t>11 LINES OBSERVED</a:t>
            </a:r>
          </a:p>
        </p:txBody>
      </p:sp>
      <p:pic>
        <p:nvPicPr>
          <p:cNvPr id="52234" name="Picture 10" descr="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7526" y="0"/>
            <a:ext cx="1260475" cy="1676400"/>
          </a:xfrm>
          <a:prstGeom prst="rect">
            <a:avLst/>
          </a:prstGeom>
          <a:noFill/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057401"/>
            <a:ext cx="1238250" cy="1971675"/>
          </a:xfrm>
          <a:prstGeom prst="rect">
            <a:avLst/>
          </a:prstGeom>
          <a:noFill/>
        </p:spPr>
      </p:pic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5257800" y="609600"/>
            <a:ext cx="2209800" cy="156966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Observed</a:t>
            </a:r>
          </a:p>
          <a:p>
            <a:pPr fontAlgn="base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Na-`D’ line</a:t>
            </a:r>
          </a:p>
          <a:p>
            <a:pPr fontAlgn="base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Is </a:t>
            </a:r>
            <a:r>
              <a:rPr lang="en-US" sz="3200" b="1" dirty="0">
                <a:solidFill>
                  <a:srgbClr val="FFFF00"/>
                </a:solidFill>
              </a:rPr>
              <a:t>yellow</a:t>
            </a:r>
          </a:p>
        </p:txBody>
      </p:sp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8438" y="1199465"/>
            <a:ext cx="889363" cy="3276600"/>
          </a:xfrm>
          <a:prstGeom prst="rect">
            <a:avLst/>
          </a:prstGeom>
          <a:noFill/>
        </p:spPr>
      </p:pic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1524000" y="762000"/>
            <a:ext cx="2895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/>
              <a:t>Even worse..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/>
              <a:t>Spectroscopists</a:t>
            </a:r>
            <a:r>
              <a:rPr lang="en-US" sz="3200" b="1" dirty="0"/>
              <a:t> observe</a:t>
            </a:r>
            <a:r>
              <a:rPr lang="en-US" sz="2800" b="1" dirty="0">
                <a:solidFill>
                  <a:srgbClr val="3333CC"/>
                </a:solidFill>
              </a:rPr>
              <a:t>….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1828800" y="2514601"/>
            <a:ext cx="22860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3333CC"/>
                </a:solidFill>
              </a:rPr>
              <a:t>11</a:t>
            </a:r>
            <a:r>
              <a:rPr lang="en-US" sz="3600" b="1" dirty="0">
                <a:solidFill>
                  <a:srgbClr val="CCCCFF"/>
                </a:solidFill>
              </a:rPr>
              <a:t> </a:t>
            </a:r>
            <a:r>
              <a:rPr lang="en-US" sz="3600" b="1" dirty="0">
                <a:solidFill>
                  <a:srgbClr val="3333CC"/>
                </a:solidFill>
              </a:rPr>
              <a:t>lines !!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01200" y="304801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1930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Bohr theory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76400" y="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Bohr’s little Problem…</a:t>
            </a:r>
          </a:p>
        </p:txBody>
      </p:sp>
    </p:spTree>
    <p:extLst>
      <p:ext uri="{BB962C8B-B14F-4D97-AF65-F5344CB8AC3E}">
        <p14:creationId xmlns:p14="http://schemas.microsoft.com/office/powerpoint/2010/main" val="106233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  <p:bldP spid="52228" grpId="0" animBg="1" autoUpdateAnimBg="0"/>
      <p:bldP spid="52230" grpId="0" animBg="1"/>
      <p:bldP spid="52232" grpId="0" autoUpdateAnimBg="0"/>
      <p:bldP spid="52233" grpId="0" animBg="1"/>
      <p:bldP spid="52236" grpId="0" animBg="1"/>
      <p:bldP spid="52238" grpId="0"/>
      <p:bldP spid="522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4100" y="76200"/>
            <a:ext cx="7772400" cy="1143000"/>
          </a:xfrm>
        </p:spPr>
        <p:txBody>
          <a:bodyPr/>
          <a:lstStyle/>
          <a:p>
            <a:r>
              <a:rPr lang="en-US" dirty="0"/>
              <a:t>Bohr model’s failures (continued)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752600" y="1752601"/>
            <a:ext cx="8915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Can’t predict magnetic `fine’ structure of </a:t>
            </a:r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e.g</a:t>
            </a:r>
            <a:endParaRPr lang="en-US" sz="2800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66FF"/>
                </a:solidFill>
              </a:rPr>
              <a:t>…</a:t>
            </a:r>
            <a:r>
              <a:rPr lang="en-US" sz="2800" b="1" dirty="0">
                <a:solidFill>
                  <a:srgbClr val="0066FF"/>
                </a:solidFill>
                <a:latin typeface="Lucida Sans" pitchFamily="34" charset="0"/>
              </a:rPr>
              <a:t>magnetize </a:t>
            </a:r>
            <a:r>
              <a:rPr lang="en-US" sz="2800" b="1" dirty="0">
                <a:solidFill>
                  <a:srgbClr val="FF0000"/>
                </a:solidFill>
                <a:latin typeface="Lucida Sans" pitchFamily="34" charset="0"/>
              </a:rPr>
              <a:t>H</a:t>
            </a:r>
            <a:r>
              <a:rPr lang="en-US" sz="2800" b="1" dirty="0">
                <a:solidFill>
                  <a:srgbClr val="0066FF"/>
                </a:solidFill>
                <a:latin typeface="Lucida Sans" pitchFamily="34" charset="0"/>
              </a:rPr>
              <a:t> and even </a:t>
            </a:r>
            <a:r>
              <a:rPr lang="en-US" sz="2800" b="1" dirty="0">
                <a:solidFill>
                  <a:srgbClr val="FF0000"/>
                </a:solidFill>
                <a:latin typeface="Lucida Sans" pitchFamily="34" charset="0"/>
              </a:rPr>
              <a:t>n=1</a:t>
            </a:r>
            <a:r>
              <a:rPr lang="en-US" sz="2800" b="1" dirty="0">
                <a:solidFill>
                  <a:srgbClr val="0066FF"/>
                </a:solidFill>
                <a:latin typeface="Lucida Sans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Lucida Sans" pitchFamily="34" charset="0"/>
              </a:rPr>
              <a:t>splits into </a:t>
            </a:r>
            <a:r>
              <a:rPr lang="en-US" sz="2800" b="1" dirty="0">
                <a:solidFill>
                  <a:srgbClr val="0066FF"/>
                </a:solidFill>
                <a:latin typeface="Lucida Sans" pitchFamily="34" charset="0"/>
                <a:sym typeface="Wingdings" pitchFamily="2" charset="2"/>
              </a:rPr>
              <a:t>2 lines</a:t>
            </a:r>
            <a:endParaRPr lang="en-US" sz="2800" b="1" dirty="0">
              <a:solidFill>
                <a:srgbClr val="0066FF"/>
              </a:solidFill>
              <a:latin typeface="Lucida Sans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3429000" y="2819400"/>
            <a:ext cx="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4191000" y="3238500"/>
            <a:ext cx="16764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6172200" y="2819400"/>
            <a:ext cx="0" cy="1112836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7086600" y="2819398"/>
            <a:ext cx="0" cy="1112837"/>
          </a:xfrm>
          <a:prstGeom prst="lin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429000" y="3546765"/>
            <a:ext cx="304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Turn on magnet near H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7239000" y="3048000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1</a:t>
            </a:r>
            <a:r>
              <a:rPr lang="en-US" sz="4000" dirty="0">
                <a:solidFill>
                  <a:srgbClr val="0066FF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 Black" pitchFamily="34" charset="0"/>
                <a:sym typeface="Symbol" pitchFamily="18" charset="2"/>
              </a:rPr>
              <a:t> </a:t>
            </a:r>
            <a:r>
              <a:rPr lang="en-US" sz="4000" dirty="0">
                <a:solidFill>
                  <a:srgbClr val="0066FF"/>
                </a:solidFill>
                <a:latin typeface="Arial Black" pitchFamily="34" charset="0"/>
                <a:sym typeface="Symbol" pitchFamily="18" charset="2"/>
              </a:rPr>
              <a:t>2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752600" y="4800601"/>
            <a:ext cx="8382000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sym typeface="Wingdings" pitchFamily="2" charset="2"/>
              </a:rPr>
              <a:t> </a:t>
            </a:r>
            <a:r>
              <a:rPr lang="en-US" sz="3600" b="1" dirty="0">
                <a:solidFill>
                  <a:srgbClr val="000000"/>
                </a:solidFill>
              </a:rPr>
              <a:t>Not even the smartest theoretical physicists of the day (</a:t>
            </a:r>
            <a:r>
              <a:rPr lang="en-US" sz="3600" b="1" dirty="0" err="1">
                <a:solidFill>
                  <a:srgbClr val="000000"/>
                </a:solidFill>
              </a:rPr>
              <a:t>Sommerfeld</a:t>
            </a:r>
            <a:r>
              <a:rPr lang="en-US" sz="3600" b="1" dirty="0">
                <a:solidFill>
                  <a:srgbClr val="000000"/>
                </a:solidFill>
              </a:rPr>
              <a:t>, Planck, Dirac) can make </a:t>
            </a:r>
            <a:r>
              <a:rPr lang="en-US" sz="3600" b="1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66FF"/>
                </a:solidFill>
              </a:rPr>
              <a:t>=2</a:t>
            </a:r>
            <a:r>
              <a:rPr lang="en-US" sz="3600" b="1" dirty="0">
                <a:solidFill>
                  <a:srgbClr val="000000"/>
                </a:solidFill>
              </a:rPr>
              <a:t> or </a:t>
            </a:r>
            <a:r>
              <a:rPr lang="en-US" sz="3600" b="1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=</a:t>
            </a:r>
            <a:r>
              <a:rPr lang="en-US" sz="3600" b="1" dirty="0">
                <a:solidFill>
                  <a:srgbClr val="0066FF"/>
                </a:solidFill>
              </a:rPr>
              <a:t>11</a:t>
            </a:r>
            <a:r>
              <a:rPr lang="en-US" sz="3600" b="1" dirty="0">
                <a:solidFill>
                  <a:srgbClr val="000000"/>
                </a:solidFill>
              </a:rPr>
              <a:t>…. with Bohr’s model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981200" y="954522"/>
            <a:ext cx="8686800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)…</a:t>
            </a:r>
            <a:r>
              <a:rPr lang="en-US" sz="3200" b="1" dirty="0">
                <a:solidFill>
                  <a:srgbClr val="000000"/>
                </a:solidFill>
              </a:rPr>
              <a:t>even Bohr’s predictions for </a:t>
            </a:r>
            <a:r>
              <a:rPr lang="en-US" sz="3200" b="1" dirty="0">
                <a:solidFill>
                  <a:srgbClr val="FF0000"/>
                </a:solidFill>
              </a:rPr>
              <a:t>H</a:t>
            </a:r>
            <a:r>
              <a:rPr lang="en-US" sz="3200" b="1" dirty="0">
                <a:solidFill>
                  <a:srgbClr val="000000"/>
                </a:solidFill>
              </a:rPr>
              <a:t> have problems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629400" y="2819400"/>
            <a:ext cx="0" cy="111283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36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autoUpdateAnimBg="0"/>
      <p:bldP spid="53252" grpId="0" animBg="1"/>
      <p:bldP spid="53253" grpId="0" animBg="1"/>
      <p:bldP spid="53254" grpId="0" animBg="1"/>
      <p:bldP spid="53255" grpId="0" animBg="1"/>
      <p:bldP spid="53256" grpId="0" autoUpdateAnimBg="0"/>
      <p:bldP spid="53257" grpId="0" autoUpdateAnimBg="0"/>
      <p:bldP spid="53258" grpId="0" autoUpdateAnimBg="0"/>
      <p:bldP spid="532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12954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</a:rPr>
              <a:t>Link to atomic line spectra of elements…none of which Bohr can explain except 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350520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ea typeface="Segoe UI" pitchFamily="34" charset="0"/>
                <a:cs typeface="Segoe UI" pitchFamily="34" charset="0"/>
                <a:hlinkClick r:id="rId2"/>
              </a:rPr>
              <a:t>http://chemistry.bd.psu.edu/jircitano/periodic4.html</a:t>
            </a:r>
            <a:endParaRPr lang="en-US" sz="2400" b="1" dirty="0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175" y="1866993"/>
            <a:ext cx="2813826" cy="26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5068525" y="2203869"/>
            <a:ext cx="2139174" cy="735747"/>
          </a:xfrm>
          <a:prstGeom prst="ellipse">
            <a:avLst/>
          </a:prstGeom>
          <a:gradFill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124040" y="3386551"/>
            <a:ext cx="67169" cy="735747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</a:endParaRPr>
          </a:p>
        </p:txBody>
      </p:sp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8582" y="1971573"/>
            <a:ext cx="3120282" cy="28454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4000" y="98494"/>
            <a:ext cx="7754942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300" b="1" dirty="0">
                <a:solidFill>
                  <a:srgbClr val="C00000"/>
                </a:solidFill>
              </a:rPr>
              <a:t>Evolution of the atomic model so far….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4817060"/>
            <a:ext cx="3200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Philosophical Magazine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</a:rPr>
              <a:t>44</a:t>
            </a:r>
            <a:r>
              <a:rPr lang="en-US" sz="2400" dirty="0">
                <a:solidFill>
                  <a:srgbClr val="000000"/>
                </a:solidFill>
              </a:rPr>
              <a:t>, 295 (1897)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47244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</a:rPr>
              <a:t>Philosophical </a:t>
            </a:r>
          </a:p>
          <a:p>
            <a:pPr fontAlgn="base"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</a:rPr>
              <a:t>Magazine  </a:t>
            </a:r>
            <a:r>
              <a:rPr lang="en-US" sz="2400" dirty="0">
                <a:solidFill>
                  <a:srgbClr val="000000"/>
                </a:solidFill>
              </a:rPr>
              <a:t>Series 6, </a:t>
            </a:r>
          </a:p>
          <a:p>
            <a:pPr fontAlgn="base"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</a:rPr>
              <a:t>21</a:t>
            </a:r>
            <a:r>
              <a:rPr lang="en-US" sz="2400" dirty="0">
                <a:solidFill>
                  <a:srgbClr val="000000"/>
                </a:solidFill>
              </a:rPr>
              <a:t>,  669-688 (1911)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5055" y="877175"/>
            <a:ext cx="3027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Thomson Model    </a:t>
            </a:r>
            <a:r>
              <a:rPr lang="en-US" sz="3200" b="1" dirty="0">
                <a:solidFill>
                  <a:srgbClr val="000000"/>
                </a:solidFill>
              </a:rPr>
              <a:t>  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     1897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91" y="745066"/>
            <a:ext cx="3432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54176" y="4724401"/>
            <a:ext cx="2813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Philosophical Magazine Series 6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</a:rPr>
              <a:t>26</a:t>
            </a:r>
            <a:r>
              <a:rPr lang="en-US" sz="2400" dirty="0">
                <a:solidFill>
                  <a:srgbClr val="000000"/>
                </a:solidFill>
              </a:rPr>
              <a:t>. 1-25 (1913)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53400" y="877175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Bohr Model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1913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676400" y="1866993"/>
            <a:ext cx="2819401" cy="2950067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76400" y="2086502"/>
            <a:ext cx="2945991" cy="2730558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647356" y="1866993"/>
            <a:ext cx="2819401" cy="2950067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647356" y="2086502"/>
            <a:ext cx="2945991" cy="2730558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56" y="1754311"/>
            <a:ext cx="3041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2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9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95401"/>
            <a:ext cx="3932237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304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sz="4000" b="1" dirty="0"/>
              <a:t>Model 4: The </a:t>
            </a:r>
            <a:r>
              <a:rPr lang="en-US" sz="4000" b="1" dirty="0" err="1"/>
              <a:t>spectroscopist’s</a:t>
            </a:r>
            <a:r>
              <a:rPr lang="en-US" sz="4000" b="1" dirty="0"/>
              <a:t> atom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8587" y="1981994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…</a:t>
            </a:r>
            <a:r>
              <a:rPr lang="en-US" sz="4000" b="1" dirty="0"/>
              <a:t>or why we sing the </a:t>
            </a:r>
            <a:r>
              <a:rPr lang="en-US" sz="4000" b="1" dirty="0" err="1"/>
              <a:t>spdf</a:t>
            </a:r>
            <a:r>
              <a:rPr lang="en-US" sz="4000" b="1" dirty="0"/>
              <a:t> song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7129" y="1295400"/>
            <a:ext cx="5294671" cy="646331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My way or the highway…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85" y="3329706"/>
            <a:ext cx="2974975" cy="20542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09135" y="543555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</a:t>
            </a:r>
            <a:r>
              <a:rPr lang="en-US" sz="3600" b="1" dirty="0" err="1"/>
              <a:t>spectroscopists</a:t>
            </a:r>
            <a:r>
              <a:rPr lang="en-US" sz="3600" b="1" dirty="0"/>
              <a:t> description of what they deduce from </a:t>
            </a:r>
            <a:r>
              <a:rPr lang="en-US" sz="3600" b="1" dirty="0" err="1"/>
              <a:t>observingt</a:t>
            </a:r>
            <a:r>
              <a:rPr lang="en-US" sz="3600" b="1" dirty="0"/>
              <a:t> lines </a:t>
            </a:r>
            <a:r>
              <a:rPr lang="en-US" sz="3600" b="1" u="sng" dirty="0"/>
              <a:t>is</a:t>
            </a:r>
            <a:r>
              <a:rPr lang="en-US" sz="3600" b="1" dirty="0"/>
              <a:t> the `atom’</a:t>
            </a:r>
          </a:p>
        </p:txBody>
      </p:sp>
    </p:spTree>
    <p:extLst>
      <p:ext uri="{BB962C8B-B14F-4D97-AF65-F5344CB8AC3E}">
        <p14:creationId xmlns:p14="http://schemas.microsoft.com/office/powerpoint/2010/main" val="3021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50182"/>
            <a:ext cx="1189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Problems with Rutherford’s atom and the old theory of light 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			re-summarized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" y="1282005"/>
            <a:ext cx="1350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#3</a:t>
            </a:r>
            <a:endParaRPr lang="en-US" sz="5400" dirty="0"/>
          </a:p>
        </p:txBody>
      </p:sp>
      <p:pic>
        <p:nvPicPr>
          <p:cNvPr id="11" name="Picture 2" descr="http://www.dizpins.com/pinventory/images/dl_pirates/rowb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2708" y="1377447"/>
            <a:ext cx="2628900" cy="31623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117913" y="944972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Let Mickey and friends be electrons in a metal</a:t>
            </a:r>
          </a:p>
        </p:txBody>
      </p:sp>
      <p:sp>
        <p:nvSpPr>
          <p:cNvPr id="14" name="Freeform 13"/>
          <p:cNvSpPr/>
          <p:nvPr/>
        </p:nvSpPr>
        <p:spPr>
          <a:xfrm>
            <a:off x="2679604" y="3945308"/>
            <a:ext cx="3276599" cy="76200"/>
          </a:xfrm>
          <a:custGeom>
            <a:avLst/>
            <a:gdLst>
              <a:gd name="connsiteX0" fmla="*/ 0 w 3349951"/>
              <a:gd name="connsiteY0" fmla="*/ 95428 h 233585"/>
              <a:gd name="connsiteX1" fmla="*/ 59821 w 3349951"/>
              <a:gd name="connsiteY1" fmla="*/ 1424 h 233585"/>
              <a:gd name="connsiteX2" fmla="*/ 128187 w 3349951"/>
              <a:gd name="connsiteY2" fmla="*/ 86882 h 233585"/>
              <a:gd name="connsiteX3" fmla="*/ 213645 w 3349951"/>
              <a:gd name="connsiteY3" fmla="*/ 35608 h 233585"/>
              <a:gd name="connsiteX4" fmla="*/ 273465 w 3349951"/>
              <a:gd name="connsiteY4" fmla="*/ 95428 h 233585"/>
              <a:gd name="connsiteX5" fmla="*/ 341832 w 3349951"/>
              <a:gd name="connsiteY5" fmla="*/ 35608 h 233585"/>
              <a:gd name="connsiteX6" fmla="*/ 452927 w 3349951"/>
              <a:gd name="connsiteY6" fmla="*/ 121066 h 233585"/>
              <a:gd name="connsiteX7" fmla="*/ 521294 w 3349951"/>
              <a:gd name="connsiteY7" fmla="*/ 52699 h 233585"/>
              <a:gd name="connsiteX8" fmla="*/ 598206 w 3349951"/>
              <a:gd name="connsiteY8" fmla="*/ 112520 h 233585"/>
              <a:gd name="connsiteX9" fmla="*/ 692209 w 3349951"/>
              <a:gd name="connsiteY9" fmla="*/ 35608 h 233585"/>
              <a:gd name="connsiteX10" fmla="*/ 769122 w 3349951"/>
              <a:gd name="connsiteY10" fmla="*/ 103974 h 233585"/>
              <a:gd name="connsiteX11" fmla="*/ 871671 w 3349951"/>
              <a:gd name="connsiteY11" fmla="*/ 61245 h 233585"/>
              <a:gd name="connsiteX12" fmla="*/ 991312 w 3349951"/>
              <a:gd name="connsiteY12" fmla="*/ 121066 h 233585"/>
              <a:gd name="connsiteX13" fmla="*/ 1051133 w 3349951"/>
              <a:gd name="connsiteY13" fmla="*/ 61245 h 233585"/>
              <a:gd name="connsiteX14" fmla="*/ 1110953 w 3349951"/>
              <a:gd name="connsiteY14" fmla="*/ 129611 h 233585"/>
              <a:gd name="connsiteX15" fmla="*/ 1247686 w 3349951"/>
              <a:gd name="connsiteY15" fmla="*/ 78337 h 233585"/>
              <a:gd name="connsiteX16" fmla="*/ 1350236 w 3349951"/>
              <a:gd name="connsiteY16" fmla="*/ 146703 h 233585"/>
              <a:gd name="connsiteX17" fmla="*/ 1427148 w 3349951"/>
              <a:gd name="connsiteY17" fmla="*/ 95428 h 233585"/>
              <a:gd name="connsiteX18" fmla="*/ 1572426 w 3349951"/>
              <a:gd name="connsiteY18" fmla="*/ 172340 h 233585"/>
              <a:gd name="connsiteX19" fmla="*/ 1666430 w 3349951"/>
              <a:gd name="connsiteY19" fmla="*/ 95428 h 233585"/>
              <a:gd name="connsiteX20" fmla="*/ 1786071 w 3349951"/>
              <a:gd name="connsiteY20" fmla="*/ 180886 h 233585"/>
              <a:gd name="connsiteX21" fmla="*/ 1837346 w 3349951"/>
              <a:gd name="connsiteY21" fmla="*/ 129611 h 233585"/>
              <a:gd name="connsiteX22" fmla="*/ 1914258 w 3349951"/>
              <a:gd name="connsiteY22" fmla="*/ 189432 h 233585"/>
              <a:gd name="connsiteX23" fmla="*/ 1999716 w 3349951"/>
              <a:gd name="connsiteY23" fmla="*/ 112520 h 233585"/>
              <a:gd name="connsiteX24" fmla="*/ 2093720 w 3349951"/>
              <a:gd name="connsiteY24" fmla="*/ 197978 h 233585"/>
              <a:gd name="connsiteX25" fmla="*/ 2221907 w 3349951"/>
              <a:gd name="connsiteY25" fmla="*/ 138157 h 233585"/>
              <a:gd name="connsiteX26" fmla="*/ 2307365 w 3349951"/>
              <a:gd name="connsiteY26" fmla="*/ 206523 h 233585"/>
              <a:gd name="connsiteX27" fmla="*/ 2367185 w 3349951"/>
              <a:gd name="connsiteY27" fmla="*/ 146703 h 233585"/>
              <a:gd name="connsiteX28" fmla="*/ 2469735 w 3349951"/>
              <a:gd name="connsiteY28" fmla="*/ 223615 h 233585"/>
              <a:gd name="connsiteX29" fmla="*/ 3349951 w 3349951"/>
              <a:gd name="connsiteY29" fmla="*/ 206523 h 233585"/>
              <a:gd name="connsiteX30" fmla="*/ 3349951 w 3349951"/>
              <a:gd name="connsiteY30" fmla="*/ 206523 h 23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349951" h="233585">
                <a:moveTo>
                  <a:pt x="0" y="95428"/>
                </a:moveTo>
                <a:cubicBezTo>
                  <a:pt x="19228" y="49138"/>
                  <a:pt x="38457" y="2848"/>
                  <a:pt x="59821" y="1424"/>
                </a:cubicBezTo>
                <a:cubicBezTo>
                  <a:pt x="81186" y="0"/>
                  <a:pt x="102550" y="81185"/>
                  <a:pt x="128187" y="86882"/>
                </a:cubicBezTo>
                <a:cubicBezTo>
                  <a:pt x="153824" y="92579"/>
                  <a:pt x="189432" y="34184"/>
                  <a:pt x="213645" y="35608"/>
                </a:cubicBezTo>
                <a:cubicBezTo>
                  <a:pt x="237858" y="37032"/>
                  <a:pt x="252101" y="95428"/>
                  <a:pt x="273465" y="95428"/>
                </a:cubicBezTo>
                <a:cubicBezTo>
                  <a:pt x="294829" y="95428"/>
                  <a:pt x="311922" y="31335"/>
                  <a:pt x="341832" y="35608"/>
                </a:cubicBezTo>
                <a:cubicBezTo>
                  <a:pt x="371742" y="39881"/>
                  <a:pt x="423017" y="118217"/>
                  <a:pt x="452927" y="121066"/>
                </a:cubicBezTo>
                <a:cubicBezTo>
                  <a:pt x="482837" y="123915"/>
                  <a:pt x="497081" y="54123"/>
                  <a:pt x="521294" y="52699"/>
                </a:cubicBezTo>
                <a:cubicBezTo>
                  <a:pt x="545507" y="51275"/>
                  <a:pt x="569720" y="115369"/>
                  <a:pt x="598206" y="112520"/>
                </a:cubicBezTo>
                <a:cubicBezTo>
                  <a:pt x="626692" y="109672"/>
                  <a:pt x="663723" y="37032"/>
                  <a:pt x="692209" y="35608"/>
                </a:cubicBezTo>
                <a:cubicBezTo>
                  <a:pt x="720695" y="34184"/>
                  <a:pt x="739212" y="99701"/>
                  <a:pt x="769122" y="103974"/>
                </a:cubicBezTo>
                <a:cubicBezTo>
                  <a:pt x="799032" y="108247"/>
                  <a:pt x="834639" y="58396"/>
                  <a:pt x="871671" y="61245"/>
                </a:cubicBezTo>
                <a:cubicBezTo>
                  <a:pt x="908703" y="64094"/>
                  <a:pt x="961402" y="121066"/>
                  <a:pt x="991312" y="121066"/>
                </a:cubicBezTo>
                <a:cubicBezTo>
                  <a:pt x="1021222" y="121066"/>
                  <a:pt x="1031193" y="59821"/>
                  <a:pt x="1051133" y="61245"/>
                </a:cubicBezTo>
                <a:cubicBezTo>
                  <a:pt x="1071073" y="62669"/>
                  <a:pt x="1078194" y="126762"/>
                  <a:pt x="1110953" y="129611"/>
                </a:cubicBezTo>
                <a:cubicBezTo>
                  <a:pt x="1143712" y="132460"/>
                  <a:pt x="1207806" y="75488"/>
                  <a:pt x="1247686" y="78337"/>
                </a:cubicBezTo>
                <a:cubicBezTo>
                  <a:pt x="1287566" y="81186"/>
                  <a:pt x="1320326" y="143854"/>
                  <a:pt x="1350236" y="146703"/>
                </a:cubicBezTo>
                <a:cubicBezTo>
                  <a:pt x="1380146" y="149552"/>
                  <a:pt x="1390116" y="91155"/>
                  <a:pt x="1427148" y="95428"/>
                </a:cubicBezTo>
                <a:cubicBezTo>
                  <a:pt x="1464180" y="99701"/>
                  <a:pt x="1532546" y="172340"/>
                  <a:pt x="1572426" y="172340"/>
                </a:cubicBezTo>
                <a:cubicBezTo>
                  <a:pt x="1612306" y="172340"/>
                  <a:pt x="1630823" y="94004"/>
                  <a:pt x="1666430" y="95428"/>
                </a:cubicBezTo>
                <a:cubicBezTo>
                  <a:pt x="1702037" y="96852"/>
                  <a:pt x="1757585" y="175189"/>
                  <a:pt x="1786071" y="180886"/>
                </a:cubicBezTo>
                <a:cubicBezTo>
                  <a:pt x="1814557" y="186583"/>
                  <a:pt x="1815982" y="128187"/>
                  <a:pt x="1837346" y="129611"/>
                </a:cubicBezTo>
                <a:cubicBezTo>
                  <a:pt x="1858711" y="131035"/>
                  <a:pt x="1887196" y="192280"/>
                  <a:pt x="1914258" y="189432"/>
                </a:cubicBezTo>
                <a:cubicBezTo>
                  <a:pt x="1941320" y="186584"/>
                  <a:pt x="1969806" y="111096"/>
                  <a:pt x="1999716" y="112520"/>
                </a:cubicBezTo>
                <a:cubicBezTo>
                  <a:pt x="2029626" y="113944"/>
                  <a:pt x="2056688" y="193705"/>
                  <a:pt x="2093720" y="197978"/>
                </a:cubicBezTo>
                <a:cubicBezTo>
                  <a:pt x="2130752" y="202251"/>
                  <a:pt x="2186300" y="136733"/>
                  <a:pt x="2221907" y="138157"/>
                </a:cubicBezTo>
                <a:cubicBezTo>
                  <a:pt x="2257514" y="139581"/>
                  <a:pt x="2283152" y="205099"/>
                  <a:pt x="2307365" y="206523"/>
                </a:cubicBezTo>
                <a:cubicBezTo>
                  <a:pt x="2331578" y="207947"/>
                  <a:pt x="2340123" y="143854"/>
                  <a:pt x="2367185" y="146703"/>
                </a:cubicBezTo>
                <a:cubicBezTo>
                  <a:pt x="2394247" y="149552"/>
                  <a:pt x="2305941" y="213645"/>
                  <a:pt x="2469735" y="223615"/>
                </a:cubicBezTo>
                <a:cubicBezTo>
                  <a:pt x="2633529" y="233585"/>
                  <a:pt x="3349951" y="206523"/>
                  <a:pt x="3349951" y="206523"/>
                </a:cubicBezTo>
                <a:lnTo>
                  <a:pt x="3349951" y="206523"/>
                </a:lnTo>
              </a:path>
            </a:pathLst>
          </a:custGeom>
          <a:ln w="349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676400" y="1066800"/>
            <a:ext cx="6460620" cy="2878508"/>
          </a:xfrm>
          <a:custGeom>
            <a:avLst/>
            <a:gdLst>
              <a:gd name="connsiteX0" fmla="*/ 0 w 6460620"/>
              <a:gd name="connsiteY0" fmla="*/ 1382994 h 3183308"/>
              <a:gd name="connsiteX1" fmla="*/ 837488 w 6460620"/>
              <a:gd name="connsiteY1" fmla="*/ 254950 h 3183308"/>
              <a:gd name="connsiteX2" fmla="*/ 1914258 w 6460620"/>
              <a:gd name="connsiteY2" fmla="*/ 2912692 h 3183308"/>
              <a:gd name="connsiteX3" fmla="*/ 2931207 w 6460620"/>
              <a:gd name="connsiteY3" fmla="*/ 1425723 h 3183308"/>
              <a:gd name="connsiteX4" fmla="*/ 3555050 w 6460620"/>
              <a:gd name="connsiteY4" fmla="*/ 229312 h 3183308"/>
              <a:gd name="connsiteX5" fmla="*/ 4469450 w 6460620"/>
              <a:gd name="connsiteY5" fmla="*/ 1921380 h 3183308"/>
              <a:gd name="connsiteX6" fmla="*/ 5332576 w 6460620"/>
              <a:gd name="connsiteY6" fmla="*/ 3023787 h 3183308"/>
              <a:gd name="connsiteX7" fmla="*/ 6460620 w 6460620"/>
              <a:gd name="connsiteY7" fmla="*/ 964251 h 318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0620" h="3183308">
                <a:moveTo>
                  <a:pt x="0" y="1382994"/>
                </a:moveTo>
                <a:cubicBezTo>
                  <a:pt x="259222" y="691497"/>
                  <a:pt x="518445" y="0"/>
                  <a:pt x="837488" y="254950"/>
                </a:cubicBezTo>
                <a:cubicBezTo>
                  <a:pt x="1156531" y="509900"/>
                  <a:pt x="1565305" y="2717563"/>
                  <a:pt x="1914258" y="2912692"/>
                </a:cubicBezTo>
                <a:cubicBezTo>
                  <a:pt x="2263211" y="3107821"/>
                  <a:pt x="2657742" y="1872953"/>
                  <a:pt x="2931207" y="1425723"/>
                </a:cubicBezTo>
                <a:cubicBezTo>
                  <a:pt x="3204672" y="978493"/>
                  <a:pt x="3298676" y="146703"/>
                  <a:pt x="3555050" y="229312"/>
                </a:cubicBezTo>
                <a:cubicBezTo>
                  <a:pt x="3811424" y="311921"/>
                  <a:pt x="4173196" y="1455634"/>
                  <a:pt x="4469450" y="1921380"/>
                </a:cubicBezTo>
                <a:cubicBezTo>
                  <a:pt x="4765704" y="2387126"/>
                  <a:pt x="5000714" y="3183308"/>
                  <a:pt x="5332576" y="3023787"/>
                </a:cubicBezTo>
                <a:cubicBezTo>
                  <a:pt x="5664438" y="2864266"/>
                  <a:pt x="6460620" y="964251"/>
                  <a:pt x="6460620" y="964251"/>
                </a:cubicBezTo>
              </a:path>
            </a:pathLst>
          </a:cu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8871" y="4539747"/>
            <a:ext cx="10464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Photoelectric effect=&gt; light is not a wave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E(photon)=</a:t>
            </a:r>
            <a:r>
              <a:rPr lang="en-US" sz="4000" dirty="0" err="1" smtClean="0"/>
              <a:t>hf</a:t>
            </a:r>
            <a:r>
              <a:rPr lang="en-US" sz="4000" dirty="0" smtClean="0"/>
              <a:t>=</a:t>
            </a:r>
            <a:r>
              <a:rPr lang="en-US" sz="4000" dirty="0" err="1" smtClean="0"/>
              <a:t>hc</a:t>
            </a:r>
            <a:r>
              <a:rPr lang="en-US" sz="4000" dirty="0" smtClean="0"/>
              <a:t>/</a:t>
            </a:r>
            <a:r>
              <a:rPr lang="en-US" sz="4000" dirty="0" smtClean="0">
                <a:sym typeface="Symbol" panose="05050102010706020507" pitchFamily="18" charset="2"/>
              </a:rPr>
              <a:t>=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173" y="5201466"/>
            <a:ext cx="1371719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90601"/>
            <a:ext cx="960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A few more In-class </a:t>
            </a:r>
            <a:r>
              <a:rPr lang="en-US" sz="4000" b="1" dirty="0">
                <a:solidFill>
                  <a:srgbClr val="000000"/>
                </a:solidFill>
              </a:rPr>
              <a:t>practice on </a:t>
            </a:r>
            <a:r>
              <a:rPr lang="en-US" sz="4000" b="1" dirty="0" smtClean="0">
                <a:solidFill>
                  <a:srgbClr val="000000"/>
                </a:solidFill>
              </a:rPr>
              <a:t>board: Planck’s </a:t>
            </a:r>
            <a:r>
              <a:rPr lang="en-US" sz="4000" b="1" dirty="0">
                <a:solidFill>
                  <a:srgbClr val="000000"/>
                </a:solidFill>
              </a:rPr>
              <a:t>law  exercises …</a:t>
            </a:r>
          </a:p>
          <a:p>
            <a:endParaRPr lang="en-US" sz="4000" b="1" dirty="0">
              <a:solidFill>
                <a:srgbClr val="000000"/>
              </a:solidFill>
            </a:endParaRPr>
          </a:p>
          <a:p>
            <a:r>
              <a:rPr lang="en-US" sz="4000" b="1" dirty="0">
                <a:solidFill>
                  <a:srgbClr val="000000"/>
                </a:solidFill>
              </a:rPr>
              <a:t>	  E(J)= </a:t>
            </a:r>
            <a:r>
              <a:rPr lang="en-US" sz="4000" b="1" dirty="0" err="1">
                <a:solidFill>
                  <a:srgbClr val="000000"/>
                </a:solidFill>
              </a:rPr>
              <a:t>h</a:t>
            </a:r>
            <a:r>
              <a:rPr lang="en-US" sz="4000" b="1" dirty="0" err="1">
                <a:solidFill>
                  <a:srgbClr val="FF0000"/>
                </a:solidFill>
              </a:rPr>
              <a:t>f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rgbClr val="000000"/>
                </a:solidFill>
              </a:rPr>
              <a:t>            </a:t>
            </a:r>
            <a:r>
              <a:rPr lang="en-US" sz="4000" b="1" dirty="0" smtClean="0">
                <a:solidFill>
                  <a:srgbClr val="000000"/>
                </a:solidFill>
              </a:rPr>
              <a:t>   </a:t>
            </a:r>
            <a:r>
              <a:rPr lang="en-US" sz="4000" b="1" dirty="0">
                <a:solidFill>
                  <a:srgbClr val="000000"/>
                </a:solidFill>
              </a:rPr>
              <a:t>=6.63*10</a:t>
            </a:r>
            <a:r>
              <a:rPr lang="en-US" sz="4000" b="1" baseline="30000" dirty="0">
                <a:solidFill>
                  <a:srgbClr val="000000"/>
                </a:solidFill>
              </a:rPr>
              <a:t>-34</a:t>
            </a:r>
            <a:r>
              <a:rPr lang="en-US" sz="4000" b="1" dirty="0">
                <a:solidFill>
                  <a:srgbClr val="000000"/>
                </a:solidFill>
              </a:rPr>
              <a:t> J*s *</a:t>
            </a:r>
            <a:r>
              <a:rPr lang="en-US" sz="4000" b="1" dirty="0">
                <a:solidFill>
                  <a:srgbClr val="FF0000"/>
                </a:solidFill>
              </a:rPr>
              <a:t>f</a:t>
            </a:r>
            <a:r>
              <a:rPr lang="en-US" sz="4000" b="1" dirty="0">
                <a:solidFill>
                  <a:srgbClr val="000000"/>
                </a:solidFill>
              </a:rPr>
              <a:t>(Hz</a:t>
            </a:r>
            <a:r>
              <a:rPr lang="en-US" sz="4000" b="1" dirty="0" smtClean="0">
                <a:solidFill>
                  <a:srgbClr val="000000"/>
                </a:solidFill>
              </a:rPr>
              <a:t>)=1.989*10</a:t>
            </a:r>
            <a:r>
              <a:rPr lang="en-US" sz="4000" b="1" baseline="30000" dirty="0" smtClean="0">
                <a:solidFill>
                  <a:srgbClr val="000000"/>
                </a:solidFill>
              </a:rPr>
              <a:t>-25</a:t>
            </a:r>
            <a:r>
              <a:rPr lang="en-US" sz="4000" b="1" dirty="0" smtClean="0">
                <a:solidFill>
                  <a:srgbClr val="000000"/>
                </a:solidFill>
              </a:rPr>
              <a:t>/</a:t>
            </a:r>
            <a:r>
              <a:rPr lang="en-US" sz="40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</a:t>
            </a:r>
            <a:endParaRPr lang="en-US" sz="4000" b="1" dirty="0">
              <a:solidFill>
                <a:srgbClr val="002060"/>
              </a:solidFill>
            </a:endParaRPr>
          </a:p>
          <a:p>
            <a:endParaRPr lang="en-US" sz="4000" b="1" dirty="0">
              <a:solidFill>
                <a:srgbClr val="000000"/>
              </a:solidFill>
            </a:endParaRPr>
          </a:p>
          <a:p>
            <a:r>
              <a:rPr lang="en-US" sz="4000" b="1" dirty="0">
                <a:solidFill>
                  <a:srgbClr val="000000"/>
                </a:solidFill>
              </a:rPr>
              <a:t>Mole buck opportunities</a:t>
            </a:r>
          </a:p>
        </p:txBody>
      </p:sp>
      <p:pic>
        <p:nvPicPr>
          <p:cNvPr id="3" name="Picture 2" descr="chemical m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1" y="4134505"/>
            <a:ext cx="1357883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6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686" y="304800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De Broglie’s*  hypothesis   		(</a:t>
            </a:r>
            <a:r>
              <a:rPr lang="en-US" sz="4400" b="1" dirty="0" smtClean="0"/>
              <a:t>pp. 302)</a:t>
            </a:r>
            <a:endParaRPr lang="en-US" sz="4400" b="1" dirty="0"/>
          </a:p>
        </p:txBody>
      </p:sp>
      <p:pic>
        <p:nvPicPr>
          <p:cNvPr id="1026" name="Picture 2" descr="http://deskarati.com/wp-content/uploads/2011/06/broglie_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1"/>
            <a:ext cx="2705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5715001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*Louis-Victor-Pierre-Raymond, 7th </a:t>
            </a:r>
            <a:r>
              <a:rPr lang="en-US" sz="3200" b="1" dirty="0" err="1"/>
              <a:t>duc</a:t>
            </a:r>
            <a:r>
              <a:rPr lang="en-US" sz="3200" b="1" dirty="0"/>
              <a:t> de Broglie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2133601"/>
            <a:ext cx="525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If light acts `particle-like’ ….</a:t>
            </a:r>
          </a:p>
          <a:p>
            <a:r>
              <a:rPr lang="en-US" sz="4400" dirty="0"/>
              <a:t> then matter can act `wave-like.’</a:t>
            </a:r>
          </a:p>
        </p:txBody>
      </p:sp>
    </p:spTree>
    <p:extLst>
      <p:ext uri="{BB962C8B-B14F-4D97-AF65-F5344CB8AC3E}">
        <p14:creationId xmlns:p14="http://schemas.microsoft.com/office/powerpoint/2010/main" val="160626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100" y="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DeBroglie’s</a:t>
            </a:r>
            <a:r>
              <a:rPr lang="en-US" sz="3600" dirty="0"/>
              <a:t> basic thinking connecting matter to waves: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0601" y="1283948"/>
            <a:ext cx="718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1) Steal from Einstein:     E=mc</a:t>
            </a:r>
            <a:r>
              <a:rPr lang="en-US" sz="3600" b="1" baseline="30000" dirty="0"/>
              <a:t>2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65350" y="2393517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2) Steal from Planck:        E = </a:t>
            </a:r>
            <a:r>
              <a:rPr lang="en-US" sz="3600" b="1" dirty="0" err="1"/>
              <a:t>hf</a:t>
            </a:r>
            <a:r>
              <a:rPr lang="en-US" sz="3600" b="1" dirty="0"/>
              <a:t>=</a:t>
            </a:r>
            <a:r>
              <a:rPr lang="en-US" sz="3600" b="1" dirty="0" err="1"/>
              <a:t>hc</a:t>
            </a:r>
            <a:r>
              <a:rPr lang="en-US" sz="3600" b="1" dirty="0"/>
              <a:t>/</a:t>
            </a:r>
            <a:r>
              <a:rPr lang="en-US" sz="3600" b="1" dirty="0">
                <a:sym typeface="Symbol"/>
              </a:rPr>
              <a:t>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59500" y="55399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Rest energy of matter*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383236" y="1163476"/>
            <a:ext cx="168729" cy="304800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00486" y="1765106"/>
            <a:ext cx="501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energy of light `wave’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67601" y="2259036"/>
            <a:ext cx="157843" cy="304800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76236" y="3039847"/>
            <a:ext cx="792480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/>
              <a:t>3) Combine them  and simplify: </a:t>
            </a:r>
          </a:p>
          <a:p>
            <a:r>
              <a:rPr lang="en-US" sz="3600" b="1" dirty="0"/>
              <a:t> 		E=mc</a:t>
            </a:r>
            <a:r>
              <a:rPr lang="en-US" sz="3600" b="1" baseline="30000" dirty="0"/>
              <a:t>2</a:t>
            </a:r>
            <a:r>
              <a:rPr lang="en-US" sz="3600" b="1" dirty="0"/>
              <a:t>=</a:t>
            </a:r>
            <a:r>
              <a:rPr lang="en-US" sz="3600" b="1" dirty="0" err="1"/>
              <a:t>hc</a:t>
            </a:r>
            <a:r>
              <a:rPr lang="en-US" sz="3600" b="1" dirty="0"/>
              <a:t>/</a:t>
            </a:r>
            <a:r>
              <a:rPr lang="en-US" sz="3600" b="1" dirty="0">
                <a:sym typeface="Symbol"/>
              </a:rPr>
              <a:t></a:t>
            </a:r>
            <a:r>
              <a:rPr lang="en-US" sz="3600" b="1" dirty="0"/>
              <a:t> </a:t>
            </a:r>
          </a:p>
          <a:p>
            <a:r>
              <a:rPr lang="en-US" sz="3600" b="1" dirty="0"/>
              <a:t>		      mc =h/</a:t>
            </a:r>
            <a:r>
              <a:rPr lang="en-US" sz="3600" b="1" dirty="0">
                <a:sym typeface="Symbol"/>
              </a:rPr>
              <a:t></a:t>
            </a:r>
            <a:r>
              <a:rPr lang="en-US" sz="3600" b="1" dirty="0"/>
              <a:t>		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4794173"/>
            <a:ext cx="901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*</a:t>
            </a:r>
            <a:r>
              <a:rPr lang="en-US" i="1" dirty="0"/>
              <a:t> </a:t>
            </a:r>
            <a:r>
              <a:rPr lang="en-US" sz="3200" i="1" dirty="0"/>
              <a:t>Energy you can convert mass m to when it is not moving (at rest), e.g., </a:t>
            </a:r>
            <a:r>
              <a:rPr lang="en-US" sz="3200" b="1" dirty="0">
                <a:solidFill>
                  <a:srgbClr val="FF0000"/>
                </a:solidFill>
              </a:rPr>
              <a:t>v</a:t>
            </a:r>
            <a:r>
              <a:rPr lang="en-US" sz="3200" i="1" dirty="0"/>
              <a:t>=0…source of atomic bombs.</a:t>
            </a:r>
          </a:p>
        </p:txBody>
      </p:sp>
    </p:spTree>
    <p:extLst>
      <p:ext uri="{BB962C8B-B14F-4D97-AF65-F5344CB8AC3E}">
        <p14:creationId xmlns:p14="http://schemas.microsoft.com/office/powerpoint/2010/main" val="6569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5342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 Broglie’s Hypothesis (continued)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7915" y="838200"/>
            <a:ext cx="845820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His big idea</a:t>
            </a:r>
            <a:r>
              <a:rPr lang="en-US" sz="3600" dirty="0"/>
              <a:t>….assume a similar relationship exists when the mass is moving at a non-zero velocity </a:t>
            </a:r>
            <a:r>
              <a:rPr lang="en-US" sz="3600" b="1" dirty="0">
                <a:solidFill>
                  <a:srgbClr val="FF0000"/>
                </a:solidFill>
              </a:rPr>
              <a:t>v</a:t>
            </a:r>
            <a:r>
              <a:rPr lang="en-US" sz="3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66129" y="2591866"/>
            <a:ext cx="2085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mc =h/</a:t>
            </a:r>
            <a:r>
              <a:rPr lang="en-US" sz="4000" b="1" dirty="0">
                <a:solidFill>
                  <a:srgbClr val="000000"/>
                </a:solidFill>
                <a:sym typeface="Symbol"/>
              </a:rPr>
              <a:t></a:t>
            </a:r>
            <a:endParaRPr lang="en-US" sz="4000" dirty="0"/>
          </a:p>
        </p:txBody>
      </p:sp>
      <p:cxnSp>
        <p:nvCxnSpPr>
          <p:cNvPr id="6" name="Straight Connector 5"/>
          <p:cNvCxnSpPr>
            <a:endCxn id="4" idx="2"/>
          </p:cNvCxnSpPr>
          <p:nvPr/>
        </p:nvCxnSpPr>
        <p:spPr>
          <a:xfrm>
            <a:off x="6423328" y="2744266"/>
            <a:ext cx="585714" cy="555486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08320" y="2592527"/>
            <a:ext cx="3692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=&gt; Replace </a:t>
            </a:r>
            <a:r>
              <a:rPr lang="en-US" sz="3200" b="1" dirty="0"/>
              <a:t>c</a:t>
            </a:r>
            <a:r>
              <a:rPr lang="en-US" sz="3200" dirty="0"/>
              <a:t> with </a:t>
            </a:r>
            <a:r>
              <a:rPr lang="en-US" sz="3200" b="1" dirty="0">
                <a:solidFill>
                  <a:srgbClr val="FF0000"/>
                </a:solidFill>
              </a:rPr>
              <a:t>v: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47016" y="3363371"/>
            <a:ext cx="1999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000000"/>
                </a:solidFill>
              </a:rPr>
              <a:t>m</a:t>
            </a:r>
            <a:r>
              <a:rPr lang="en-US" sz="4000" b="1" dirty="0">
                <a:solidFill>
                  <a:srgbClr val="FF0000"/>
                </a:solidFill>
              </a:rPr>
              <a:t>v</a:t>
            </a:r>
            <a:r>
              <a:rPr lang="en-US" sz="4000" b="1" dirty="0">
                <a:solidFill>
                  <a:srgbClr val="000000"/>
                </a:solidFill>
              </a:rPr>
              <a:t> =h/</a:t>
            </a:r>
            <a:r>
              <a:rPr lang="en-US" sz="4000" b="1" dirty="0">
                <a:solidFill>
                  <a:srgbClr val="000000"/>
                </a:solidFill>
                <a:sym typeface="Symbol"/>
              </a:rPr>
              <a:t>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7915" y="4071258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Rearrange…to define the </a:t>
            </a:r>
            <a:r>
              <a:rPr lang="en-US" sz="3600" b="1" dirty="0">
                <a:solidFill>
                  <a:srgbClr val="002060"/>
                </a:solidFill>
              </a:rPr>
              <a:t>wavelength </a:t>
            </a:r>
            <a:r>
              <a:rPr lang="en-US" sz="3600" dirty="0"/>
              <a:t>of a mass </a:t>
            </a:r>
            <a:r>
              <a:rPr lang="en-US" sz="3600" b="1" dirty="0"/>
              <a:t>m</a:t>
            </a:r>
            <a:r>
              <a:rPr lang="en-US" sz="3600" dirty="0"/>
              <a:t> moving at velocity </a:t>
            </a:r>
            <a:r>
              <a:rPr lang="en-US" sz="36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0785" y="5271586"/>
            <a:ext cx="302547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ym typeface="Symbol"/>
              </a:rPr>
              <a:t> = h/m</a:t>
            </a:r>
            <a:r>
              <a:rPr lang="en-US" sz="5400" b="1" dirty="0">
                <a:solidFill>
                  <a:srgbClr val="FF0000"/>
                </a:solidFill>
                <a:sym typeface="Symbol"/>
              </a:rPr>
              <a:t>v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5399760"/>
            <a:ext cx="5029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=&gt;</a:t>
            </a:r>
            <a:r>
              <a:rPr lang="en-US" sz="3600" b="1" dirty="0" err="1"/>
              <a:t>DeBroglie’s</a:t>
            </a:r>
            <a:r>
              <a:rPr lang="en-US" sz="3600" b="1" dirty="0"/>
              <a:t> equation:</a:t>
            </a:r>
          </a:p>
        </p:txBody>
      </p:sp>
    </p:spTree>
    <p:extLst>
      <p:ext uri="{BB962C8B-B14F-4D97-AF65-F5344CB8AC3E}">
        <p14:creationId xmlns:p14="http://schemas.microsoft.com/office/powerpoint/2010/main" val="5180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502" y="4272677"/>
            <a:ext cx="10316497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5400" dirty="0"/>
              <a:t>How do these fix the problems with Rutherford’s atom ?????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5503" y="2362200"/>
            <a:ext cx="302547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ym typeface="Symbol"/>
              </a:rPr>
              <a:t> = h/m</a:t>
            </a:r>
            <a:r>
              <a:rPr lang="en-US" sz="5400" b="1" dirty="0">
                <a:solidFill>
                  <a:srgbClr val="FF0000"/>
                </a:solidFill>
                <a:sym typeface="Symbol"/>
              </a:rPr>
              <a:t>v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88380"/>
            <a:ext cx="2362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dirty="0"/>
              <a:t>E= </a:t>
            </a:r>
            <a:r>
              <a:rPr lang="en-US" sz="5400" dirty="0" err="1"/>
              <a:t>h</a:t>
            </a:r>
            <a:r>
              <a:rPr lang="en-US" sz="5400" b="1" dirty="0" err="1">
                <a:solidFill>
                  <a:srgbClr val="FF0000"/>
                </a:solidFill>
              </a:rPr>
              <a:t>f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551509"/>
            <a:ext cx="5959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Planck’s Law explains</a:t>
            </a:r>
          </a:p>
          <a:p>
            <a:r>
              <a:rPr lang="en-US" sz="4400" b="1" dirty="0"/>
              <a:t>Photoelectric effect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0975" y="2149019"/>
            <a:ext cx="586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DeBroglie’s</a:t>
            </a:r>
            <a:r>
              <a:rPr lang="en-US" sz="4400" b="1" dirty="0"/>
              <a:t> equation</a:t>
            </a:r>
          </a:p>
          <a:p>
            <a:r>
              <a:rPr lang="en-US" sz="4400" b="1" dirty="0"/>
              <a:t>connects matter to a hypothetical </a:t>
            </a:r>
            <a:r>
              <a:rPr lang="en-US" sz="4400" b="1" dirty="0">
                <a:sym typeface="Symbol"/>
              </a:rPr>
              <a:t>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7184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4267200" cy="607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14768" y="1120408"/>
            <a:ext cx="53051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Ask him !</a:t>
            </a:r>
          </a:p>
          <a:p>
            <a:r>
              <a:rPr lang="en-US" sz="4000" dirty="0"/>
              <a:t>(see also pp. </a:t>
            </a:r>
            <a:r>
              <a:rPr lang="en-US" sz="4000" dirty="0" smtClean="0"/>
              <a:t>306-310)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052984" y="3187926"/>
            <a:ext cx="55669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Niels</a:t>
            </a:r>
            <a:r>
              <a:rPr lang="en-US" sz="4000" b="1" dirty="0">
                <a:solidFill>
                  <a:srgbClr val="FF0000"/>
                </a:solidFill>
              </a:rPr>
              <a:t> “the kid” Bohr </a:t>
            </a:r>
            <a:r>
              <a:rPr lang="en-US" sz="4000" b="1" dirty="0"/>
              <a:t>at 27 soon after he makes </a:t>
            </a:r>
          </a:p>
          <a:p>
            <a:r>
              <a:rPr lang="en-US" sz="4000" b="1" dirty="0"/>
              <a:t>his big theoretical breakthrough.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791200" y="1936016"/>
            <a:ext cx="523568" cy="121384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2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0.2212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1056</Words>
  <Application>Microsoft Office PowerPoint</Application>
  <PresentationFormat>Widescreen</PresentationFormat>
  <Paragraphs>201</Paragraphs>
  <Slides>28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Dotum</vt:lpstr>
      <vt:lpstr>Aharoni</vt:lpstr>
      <vt:lpstr>Arial</vt:lpstr>
      <vt:lpstr>Arial Black</vt:lpstr>
      <vt:lpstr>Calibri</vt:lpstr>
      <vt:lpstr>Calibri Light</vt:lpstr>
      <vt:lpstr>Comic Sans MS</vt:lpstr>
      <vt:lpstr>Cooper Black</vt:lpstr>
      <vt:lpstr>Lucida Sans</vt:lpstr>
      <vt:lpstr>Segoe UI</vt:lpstr>
      <vt:lpstr>Symbol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Bohr Model Predictions vs. Experiment </vt:lpstr>
      <vt:lpstr>Bohr Model Predictions vs. Experiment (continued) </vt:lpstr>
      <vt:lpstr>Bohr’s Quantum jump pix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the quantum cat dilemma-one consequence of Bohr’s quantum concept</vt:lpstr>
      <vt:lpstr>PowerPoint Presentation</vt:lpstr>
      <vt:lpstr>PowerPoint Presentation</vt:lpstr>
      <vt:lpstr>PowerPoint Presentation</vt:lpstr>
      <vt:lpstr>PowerPoint Presentation</vt:lpstr>
      <vt:lpstr>Bohr model’s failures (continued)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24</cp:revision>
  <dcterms:created xsi:type="dcterms:W3CDTF">2014-11-10T19:12:44Z</dcterms:created>
  <dcterms:modified xsi:type="dcterms:W3CDTF">2014-11-14T17:01:43Z</dcterms:modified>
</cp:coreProperties>
</file>