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97" r:id="rId11"/>
    <p:sldId id="298" r:id="rId12"/>
    <p:sldId id="299" r:id="rId13"/>
    <p:sldId id="300" r:id="rId14"/>
    <p:sldId id="293" r:id="rId15"/>
    <p:sldId id="294" r:id="rId16"/>
    <p:sldId id="295" r:id="rId17"/>
    <p:sldId id="296" r:id="rId18"/>
    <p:sldId id="274" r:id="rId19"/>
    <p:sldId id="292" r:id="rId20"/>
    <p:sldId id="291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86FC-1796-4641-A4FD-445DC44441BF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8C2FF-AE74-42DB-A751-FB2A5E69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2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5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44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6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7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63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9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34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78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0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5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F83AFC-1F5B-4D30-BD2C-14C04FC7083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9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2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36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2B5E-A8B2-4E53-91C5-BF42782354E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1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0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77A21-261D-47CC-9456-D9A59F6E86B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5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1E089-4CB7-4101-BC91-45FE78EB2A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1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0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6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9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48C29-F4F3-4956-8513-3454AD91AD2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E5C6-C966-451B-8F78-660E0AE9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1kzeOyJJb6MFM&amp;tbnid=_Y7HiGVWfdcjhM:&amp;ved=&amp;url=http://www.cavstheblog.com/?attachment_id=6334&amp;ei=ADclUveEI8X2qQGK1YHgAQ&amp;bvm=bv.51495398,d.aWM&amp;psig=AFQjCNH6ceAF9c_VBrS8tTDRu8wgppH-6g&amp;ust=13782570250274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hyperlink" Target="http://www.google.com/url?sa=i&amp;rct=j&amp;q=&amp;esrc=s&amp;frm=1&amp;source=images&amp;cd=&amp;cad=rja&amp;docid=3pq4lVkgfXNDXM&amp;tbnid=ogiJ3CXG4dPuwM:&amp;ved=0CAUQjRw&amp;url=http://chemistry.umeche.maine.edu/~amar/spring2011/matterwave.html&amp;ei=9CwlUpT2JunY2wW-_oC4BQ&amp;bvm=bv.51495398,d.aWc&amp;psig=AFQjCNGJdUJDcJ7yYsHOC8XObQG9YDMNKg&amp;ust=137825443858537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m5TdRTNKkULl2M&amp;tbnid=uqhB0LjNdLQ2AM:&amp;ved=0CAUQjRw&amp;url=http://blogs.cas.suffolk.edu/jillmartelli/2011/10/10/105-lab/&amp;ei=8zMlUoiHL4aT2QWThYDICA&amp;bvm=bv.51495398,d.aWM&amp;psig=AFQjCNHXOk_ucokFXBdBXF7rhDcE8m0gWw&amp;ust=1378256189377572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15" y="210527"/>
            <a:ext cx="1090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More examples of modeling atomic dimensions…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9554" y="1118775"/>
            <a:ext cx="893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1) Electronic density vs. nuclear density  (g/ 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90737" y="1846311"/>
            <a:ext cx="3979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d=</a:t>
            </a:r>
            <a:r>
              <a:rPr lang="en-US" sz="4800" b="1" u="sng" dirty="0"/>
              <a:t>M</a:t>
            </a:r>
            <a:r>
              <a:rPr lang="en-US" sz="4800" u="sng" dirty="0" smtClean="0"/>
              <a:t>/</a:t>
            </a:r>
            <a:r>
              <a:rPr lang="en-US" sz="4800" b="1" u="sng" dirty="0" smtClean="0">
                <a:solidFill>
                  <a:srgbClr val="FF0000"/>
                </a:solidFill>
              </a:rPr>
              <a:t>V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007" y="1907867"/>
            <a:ext cx="362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V(m</a:t>
            </a:r>
            <a:r>
              <a:rPr lang="en-US" sz="4000" b="1" u="sng" baseline="30000" dirty="0" smtClean="0">
                <a:solidFill>
                  <a:srgbClr val="FF0000"/>
                </a:solidFill>
              </a:rPr>
              <a:t>3</a:t>
            </a:r>
            <a:r>
              <a:rPr lang="en-US" sz="4000" b="1" u="sng" dirty="0" smtClean="0">
                <a:solidFill>
                  <a:srgbClr val="FF0000"/>
                </a:solidFill>
              </a:rPr>
              <a:t>) </a:t>
            </a:r>
            <a:r>
              <a:rPr lang="en-US" sz="4000" b="1" u="sng" dirty="0" smtClean="0"/>
              <a:t>=4</a:t>
            </a:r>
            <a:r>
              <a:rPr lang="en-US" sz="4000" b="1" u="sng" dirty="0" smtClean="0">
                <a:sym typeface="Symbol" panose="05050102010706020507" pitchFamily="18" charset="2"/>
              </a:rPr>
              <a:t>r</a:t>
            </a:r>
            <a:r>
              <a:rPr lang="en-US" sz="4000" b="1" u="sng" baseline="30000" dirty="0" smtClean="0">
                <a:sym typeface="Symbol" panose="05050102010706020507" pitchFamily="18" charset="2"/>
              </a:rPr>
              <a:t>3</a:t>
            </a:r>
            <a:r>
              <a:rPr lang="en-US" sz="4000" b="1" u="sng" dirty="0" smtClean="0">
                <a:sym typeface="Symbol" panose="05050102010706020507" pitchFamily="18" charset="2"/>
              </a:rPr>
              <a:t>/3</a:t>
            </a:r>
            <a:endParaRPr lang="en-US" sz="4000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332250" y="1907867"/>
            <a:ext cx="211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Atom part</a:t>
            </a:r>
            <a:endParaRPr lang="en-US" sz="32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2667434" y="1911818"/>
            <a:ext cx="109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r</a:t>
            </a:r>
            <a:r>
              <a:rPr lang="en-US" sz="3600" b="1" u="sng" dirty="0" smtClean="0"/>
              <a:t>(m)</a:t>
            </a:r>
            <a:endParaRPr lang="en-US" sz="36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3950730" y="1892955"/>
            <a:ext cx="124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M(g)</a:t>
            </a:r>
            <a:endParaRPr lang="en-US" sz="40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332250" y="2492642"/>
            <a:ext cx="2111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Nucleus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Electron cloud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32996" y="2558149"/>
            <a:ext cx="17386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10</a:t>
            </a:r>
            <a:r>
              <a:rPr lang="en-US" sz="4000" b="1" baseline="30000" dirty="0" smtClean="0"/>
              <a:t>-15</a:t>
            </a:r>
          </a:p>
          <a:p>
            <a:endParaRPr lang="en-US" sz="4000" b="1" dirty="0"/>
          </a:p>
          <a:p>
            <a:r>
              <a:rPr lang="en-US" sz="4000" b="1" dirty="0" smtClean="0"/>
              <a:t>10</a:t>
            </a:r>
            <a:r>
              <a:rPr lang="en-US" sz="4000" b="1" baseline="30000" dirty="0" smtClean="0"/>
              <a:t>-10</a:t>
            </a:r>
            <a:endParaRPr lang="en-US" sz="4000" b="1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76742" y="2576542"/>
            <a:ext cx="26856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1.67*10 </a:t>
            </a:r>
            <a:r>
              <a:rPr lang="en-US" sz="4000" b="1" baseline="30000" dirty="0" smtClean="0"/>
              <a:t>-30</a:t>
            </a:r>
          </a:p>
          <a:p>
            <a:endParaRPr lang="en-US" sz="4000" b="1" dirty="0"/>
          </a:p>
          <a:p>
            <a:r>
              <a:rPr lang="en-US" sz="4000" b="1" dirty="0" smtClean="0"/>
              <a:t>9.11*10 </a:t>
            </a:r>
            <a:r>
              <a:rPr lang="en-US" sz="4000" b="1" baseline="30000" dirty="0" smtClean="0"/>
              <a:t>-34</a:t>
            </a:r>
            <a:endParaRPr lang="en-US" sz="4000" b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6771678" y="2710805"/>
            <a:ext cx="2446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4.2*10 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-45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4.2*10 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-30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90738" y="2710805"/>
            <a:ext cx="224797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~</a:t>
            </a:r>
            <a:r>
              <a:rPr lang="en-US" sz="3600" b="1" dirty="0" smtClean="0"/>
              <a:t>4*10 </a:t>
            </a:r>
            <a:r>
              <a:rPr lang="en-US" sz="3600" b="1" baseline="30000" dirty="0" smtClean="0"/>
              <a:t>+14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~2*10 </a:t>
            </a:r>
            <a:r>
              <a:rPr lang="en-US" sz="3600" b="1" baseline="30000" dirty="0" smtClean="0"/>
              <a:t>-4</a:t>
            </a:r>
            <a:endParaRPr lang="en-US" sz="3600" b="1" baseline="30000" dirty="0"/>
          </a:p>
        </p:txBody>
      </p:sp>
      <p:sp>
        <p:nvSpPr>
          <p:cNvPr id="24" name="TextBox 23"/>
          <p:cNvSpPr txBox="1"/>
          <p:nvPr/>
        </p:nvSpPr>
        <p:spPr>
          <a:xfrm>
            <a:off x="3876742" y="4726806"/>
            <a:ext cx="6222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d</a:t>
            </a:r>
            <a:r>
              <a:rPr lang="en-US" sz="4000" b="1" u="sng" dirty="0" smtClean="0"/>
              <a:t>(nucleus</a:t>
            </a:r>
            <a:r>
              <a:rPr lang="en-US" sz="4000" b="1" dirty="0" smtClean="0"/>
              <a:t>)	       = 2*10 </a:t>
            </a:r>
            <a:r>
              <a:rPr lang="en-US" sz="4000" b="1" baseline="30000" dirty="0" smtClean="0"/>
              <a:t>18</a:t>
            </a:r>
          </a:p>
          <a:p>
            <a:r>
              <a:rPr lang="en-US" sz="4000" b="1" dirty="0" smtClean="0"/>
              <a:t>d(electron cloud)	     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5868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343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648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90601"/>
            <a:ext cx="5612636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76400" y="11430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95600" y="838200"/>
            <a:ext cx="2133600" cy="158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2286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sym typeface="Symbol"/>
              </a:rPr>
              <a:t>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8288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1524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Language of classical light theory (see also: p 58-60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3200401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A= amplitude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sym typeface="Symbol"/>
              </a:rPr>
              <a:t>= wavelength (meters)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  <a:sym typeface="Symbol"/>
              </a:rPr>
              <a:t>c= speed of light = 3*10</a:t>
            </a:r>
            <a:r>
              <a:rPr lang="en-US" sz="3200" b="1" baseline="30000" dirty="0">
                <a:solidFill>
                  <a:srgbClr val="000000"/>
                </a:solidFill>
                <a:sym typeface="Symbol"/>
              </a:rPr>
              <a:t>8</a:t>
            </a:r>
            <a:r>
              <a:rPr lang="en-US" sz="3200" b="1" dirty="0">
                <a:solidFill>
                  <a:srgbClr val="000000"/>
                </a:solidFill>
                <a:sym typeface="Symbol"/>
              </a:rPr>
              <a:t> meters/second</a:t>
            </a:r>
            <a:endParaRPr lang="en-US" sz="3200" b="1" dirty="0">
              <a:solidFill>
                <a:srgbClr val="000000"/>
              </a:solidFill>
            </a:endParaRPr>
          </a:p>
          <a:p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181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Symbol"/>
              </a:rPr>
              <a:t>=f = frequency = # full waves passing a point in a second (cycles/second)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876800"/>
            <a:ext cx="7620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“nu”</a:t>
            </a:r>
          </a:p>
        </p:txBody>
      </p:sp>
    </p:spTree>
    <p:extLst>
      <p:ext uri="{BB962C8B-B14F-4D97-AF65-F5344CB8AC3E}">
        <p14:creationId xmlns:p14="http://schemas.microsoft.com/office/powerpoint/2010/main" val="22593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343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46482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90601"/>
            <a:ext cx="5612636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676400" y="1143001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895600" y="838200"/>
            <a:ext cx="2133600" cy="158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1400" y="22860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sym typeface="Symbol"/>
              </a:rPr>
              <a:t>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8288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0" y="1524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Equations of classical light theory (see also: 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p 58-60)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81400" y="3657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</a:t>
            </a:r>
            <a:r>
              <a:rPr lang="en-US" sz="4000" b="1" dirty="0">
                <a:solidFill>
                  <a:srgbClr val="000000"/>
                </a:solidFill>
              </a:rPr>
              <a:t>*</a:t>
            </a:r>
            <a:r>
              <a:rPr lang="en-US" sz="4000" b="1" dirty="0">
                <a:solidFill>
                  <a:srgbClr val="0000CC"/>
                </a:solidFill>
                <a:sym typeface="Symbol"/>
              </a:rPr>
              <a:t></a:t>
            </a:r>
            <a:r>
              <a:rPr lang="en-US" sz="4000" b="1" dirty="0">
                <a:solidFill>
                  <a:srgbClr val="000000"/>
                </a:solidFill>
                <a:sym typeface="Symbol"/>
              </a:rPr>
              <a:t>=c    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5486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Symbol"/>
              </a:rPr>
              <a:t>=f = frequency </a:t>
            </a:r>
          </a:p>
          <a:p>
            <a:r>
              <a:rPr lang="en-US" sz="3200" b="1" dirty="0">
                <a:solidFill>
                  <a:srgbClr val="FF0000"/>
                </a:solidFill>
                <a:sym typeface="Symbol"/>
              </a:rPr>
              <a:t>       = # full waves passing a point in a second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44196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Wave Energy ~ A</a:t>
            </a:r>
            <a:r>
              <a:rPr lang="en-US" sz="3600" b="1" baseline="30000" dirty="0">
                <a:solidFill>
                  <a:srgbClr val="000000"/>
                </a:solidFill>
              </a:rPr>
              <a:t>2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8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Units for wave equation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6002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 </a:t>
            </a:r>
            <a:r>
              <a:rPr lang="en-US" sz="4800" b="1" dirty="0">
                <a:solidFill>
                  <a:srgbClr val="000000"/>
                </a:solidFill>
              </a:rPr>
              <a:t>* </a:t>
            </a:r>
            <a:r>
              <a:rPr lang="en-US" sz="4800" b="1" dirty="0">
                <a:solidFill>
                  <a:srgbClr val="0000CC"/>
                </a:solidFill>
                <a:sym typeface="Symbol"/>
              </a:rPr>
              <a:t> </a:t>
            </a:r>
            <a:r>
              <a:rPr lang="en-US" sz="4800" b="1" dirty="0">
                <a:solidFill>
                  <a:srgbClr val="000000"/>
                </a:solidFill>
                <a:sym typeface="Symbol"/>
              </a:rPr>
              <a:t>=c      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895601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     </a:t>
            </a:r>
            <a:r>
              <a:rPr lang="en-US" sz="3600" b="1" u="sng" dirty="0">
                <a:solidFill>
                  <a:srgbClr val="FF0000"/>
                </a:solidFill>
              </a:rPr>
              <a:t>1		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seconds(s)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20040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meters(m)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124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42672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Hertz (Hz)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49530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Cycles/second (cps)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327660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=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4000" b="1" dirty="0">
                <a:solidFill>
                  <a:srgbClr val="000000"/>
                </a:solidFill>
              </a:rPr>
              <a:t>3.0*10</a:t>
            </a:r>
            <a:r>
              <a:rPr lang="en-US" sz="4000" b="1" baseline="30000" dirty="0">
                <a:solidFill>
                  <a:srgbClr val="000000"/>
                </a:solidFill>
              </a:rPr>
              <a:t>8</a:t>
            </a:r>
            <a:r>
              <a:rPr lang="en-US" sz="4000" b="1" dirty="0">
                <a:solidFill>
                  <a:srgbClr val="000000"/>
                </a:solidFill>
              </a:rPr>
              <a:t>   </a:t>
            </a:r>
            <a:r>
              <a:rPr lang="en-US" sz="4000" b="1" u="sng" dirty="0">
                <a:solidFill>
                  <a:srgbClr val="0000CC"/>
                </a:solidFill>
              </a:rPr>
              <a:t>m</a:t>
            </a:r>
          </a:p>
          <a:p>
            <a:r>
              <a:rPr lang="en-US" sz="4000" b="1" dirty="0">
                <a:solidFill>
                  <a:srgbClr val="0000CC"/>
                </a:solidFill>
              </a:rPr>
              <a:t>                   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4000" b="1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2200" y="91440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frequency </a:t>
            </a:r>
            <a:r>
              <a:rPr lang="en-US" b="1" dirty="0">
                <a:solidFill>
                  <a:srgbClr val="000000"/>
                </a:solidFill>
              </a:rPr>
              <a:t>* </a:t>
            </a:r>
            <a:r>
              <a:rPr lang="en-US" sz="3200" b="1" dirty="0">
                <a:solidFill>
                  <a:srgbClr val="0000CC"/>
                </a:solidFill>
              </a:rPr>
              <a:t>wavelength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3600" b="1" dirty="0">
                <a:solidFill>
                  <a:srgbClr val="000000"/>
                </a:solidFill>
              </a:rPr>
              <a:t>= speed of light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581400" y="2362200"/>
            <a:ext cx="304800" cy="7620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76800" y="2286000"/>
            <a:ext cx="990600" cy="990600"/>
          </a:xfrm>
          <a:prstGeom prst="straightConnector1">
            <a:avLst/>
          </a:prstGeom>
          <a:ln w="444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943600" y="2209800"/>
            <a:ext cx="2209800" cy="1066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In-class, on-board exercises with wave equation: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203602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f </a:t>
            </a:r>
            <a:r>
              <a:rPr lang="en-US" sz="5400" b="1" dirty="0">
                <a:solidFill>
                  <a:srgbClr val="000000"/>
                </a:solidFill>
              </a:rPr>
              <a:t>* </a:t>
            </a:r>
            <a:r>
              <a:rPr lang="en-US" sz="5400" b="1" dirty="0">
                <a:solidFill>
                  <a:srgbClr val="0000CC"/>
                </a:solidFill>
                <a:sym typeface="Symbol"/>
              </a:rPr>
              <a:t> </a:t>
            </a:r>
            <a:r>
              <a:rPr lang="en-US" sz="5400" b="1" dirty="0">
                <a:solidFill>
                  <a:srgbClr val="000000"/>
                </a:solidFill>
                <a:sym typeface="Symbol"/>
              </a:rPr>
              <a:t>=c      </a:t>
            </a:r>
            <a:endParaRPr lang="en-US" sz="5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935" y="2829072"/>
            <a:ext cx="3200400" cy="402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ttp://library.thinkquest.org/28383/grafika/1/aeffotoelekt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1" y="2580509"/>
            <a:ext cx="4495800" cy="36173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5473006"/>
            <a:ext cx="5257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Threshold frequency for emission varies with metals (f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0000"/>
                </a:solidFill>
                <a:sym typeface="Symbol"/>
              </a:rPr>
              <a:t>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 for metal 1, f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0000"/>
                </a:solidFill>
                <a:sym typeface="Symbol"/>
              </a:rPr>
              <a:t>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for metal 2 etc.)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9886" y="985898"/>
            <a:ext cx="220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E=Energy of ejected electron from metal</a:t>
            </a: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0024" y="0"/>
            <a:ext cx="61715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00200" y="0"/>
            <a:ext cx="3352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Photoelectric effect: the textbook version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7902" y="2902093"/>
            <a:ext cx="5994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See also p. </a:t>
            </a:r>
            <a:r>
              <a:rPr lang="en-US" sz="2800" b="1" dirty="0" smtClean="0">
                <a:solidFill>
                  <a:srgbClr val="000000"/>
                </a:solidFill>
              </a:rPr>
              <a:t>300-302 </a:t>
            </a:r>
            <a:r>
              <a:rPr lang="en-US" sz="2800" b="1" dirty="0">
                <a:solidFill>
                  <a:srgbClr val="000000"/>
                </a:solidFill>
              </a:rPr>
              <a:t>of text</a:t>
            </a:r>
          </a:p>
        </p:txBody>
      </p:sp>
    </p:spTree>
    <p:extLst>
      <p:ext uri="{BB962C8B-B14F-4D97-AF65-F5344CB8AC3E}">
        <p14:creationId xmlns:p14="http://schemas.microsoft.com/office/powerpoint/2010/main" val="12781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9575" y="-1524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usual textbook explanations of the photoelectric effect mask the really bizarre, underlying meaning of the experiment.  </a:t>
            </a:r>
          </a:p>
        </p:txBody>
      </p:sp>
      <p:sp>
        <p:nvSpPr>
          <p:cNvPr id="3" name="AutoShape 2" descr="data:image/jpeg;base64,/9j/4AAQSkZJRgABAQAAAQABAAD/2wCEAAkGBhQSEBUUExQWFRUWGBgVGBgXFxQYGhgXFxcVGBUXFxgXGyYeFxolGhcUHy8gIycpLCwsFR4xNTAqNSYrLCkBCQoKDgwNGg4NGSwkGyA2LzU0KSwpLjU2NS01KTUsKSw0MCkpKSkpLCopKSkpKS4qKSwqKSwpKSkpKSwpKSkpKf/AABEIAMYA/wMBIgACEQEDEQH/xAAcAAABBQEBAQAAAAAAAAAAAAAFAAIDBAYBBwj/xABIEAABAgQEAgcGAQgJAwUBAAABAhEAAwQhBRIxQVFxBhMiYYGRoQcyscHR8OEUI0JSYnSz8QgWJTNTcnOC0jQ1Q2N1hJKiFf/EABYBAQEBAAAAAAAAAAAAAAAAAAABA//EABgRAQEBAQEAAAAAAAAAAAAAAAABEQIi/9oADAMBAAIRAxEAPwDxYpjkImOQHRHIUKAUKFBLo2kGtpgQ4M+TY3H94iAHW4xyPon29UEtGEgoloSevlh0pSCzL3AjwzomgHEKQEAg1EgEEOCOtRYg6wAmHJj6W9q3QZVbTyJNNLlIV14KlkBASgSpwdRSlyMxSGDuSI8Y6cezKpwsIVNUiZLmHKFyypgoAnKoKAILAkG4tAZINCKY3/Rr2L1lXITPK5UiWsBSOtKsykq91WVIsDZnIJfSBvTP2a1WGBKp2RctZyiZLJIzM4SoKAKSWLcWMBkxLESBIjd9GfY1V1lOmoK5UiWsBSOsKsyknRTJDJB2c3fSBnTD2Z1WG5DOyLlrVlTMlklOZnyqCgCksCRsWN4DKqjglPBaRgyi9iwbYkuWADNcklmj0TCvYnWFKVrNPLKriVMXMKnZ2VkSwPcCdIDyyXQE7RIqis4vHqCuiQpphkVEoJmFOdJCitExALFUtRAIYkApIBDjVwYml4KElCESs65igiXLDB1MVXJslISlSidmPdAeRKpCA7RGZce41Xsoqlpv+RkjtdXnnAtwz5G1GuVowNV0NWqd1KZahP6zqep7L9ZlzM75cuXtZ3bLeAyCJMcVKj1NHsFrcv8AfUudnyZptv8Adk42dmjETOilQK0URltUFYl5SbOoZgrNpky9p+HlAACkd0cyg8PCPZujPsgqaHEaSbNVJnS86gsJzOl5Uy5StIzJdg+zi28M/pD0iJa6LIhKXTPfKkJdjIZ2F9/OA8cKYWWHERyA4BDcsOhZYDgSI5ljsJ4DgTHWhQoCOFChQChQoUB0QS6Nf9bTf68n+KiBkE+jP/W03+vJ/iogPfv6QH/aB+8SvguPBeiP/cKT95kfxUR717f/APtA/eJXwXHg3RAf2hSfvMj+MiA+gfbIsiVh7FnxGm9BMPygf/SJH9mSf3lP8KdF/wBs391h/wD7jT/CZFD+kSP7MlfvKf4M+AG4jilTi2FCUmk/I6ZIlLNTOmgIEuUxKkIyhSwwcEWtrGk9t0rNg021xMkt3EzUj4EiF7RKBVR0fUKdsvVSZvvBKTKlhK1X0bKHbdoue1CSZmGhLNnn0g7hmny/rAC8FTIxjAU0aZvVrTIkypgDFcpcnIxUh3KCqWC+hB1fQJj0iumGVR4iqUJQWlUtUuWck4y0qZImlbpWxJKFJBsWe8S0HQeXNwmXU4elScRSiWM4nzUqTOQpAqUHMvIknLM7Kg1xsYP+0+rKMNkpmEflCptOQAzlUspXOKRwCQu+lwNxAZDFlIk5FISkplTZMwhRyhQlTErYqYt7o2MaOaupr6vD6mfT/kMqROUU9bNBmTlTAlKEIlhIUknKfeYsTaPP6DGCqsphMI6tNRTuTsBOlkE8Lt5R6p0+oZiqvC5qW6uVVJ6x1AXmlCEED9I+8PHxgK/tISBVUSjsiqHmKf5iAEnH5UmrpJyy0tCpgWdcgmS1ICy36IUA/AKJ0EFfa7UFC6Q8U1I80yY8+6MmTOrpAqSRJXMMtXbXLAUZSurdSSCO2EjXVQgPTukfR6pVVjEsNmSlzTI6komAKSuXmzhUpYUE5n4ljxEZGnxKdKrBXqSKicZkyUuQEKkTBN6mVLTLTL/OErCUk2sysz5bxssB6IzaLEiKcFGHqkOZZmqWBUZrkIWSpKiLuLEO92gXJqEq6SZgRk7Up7MZ6KZOYA/rBGZJ/wAihsYC70eop8zGDW1MtNMV0hkopzNTMmEImIUpZyjKlIzJDcViBeN0w/rVSqb9CWTz6nEBf/6Dyg5NoZiekSJxYyplFMlIvd0TULmDLqPeRfS8UMfmBOPSFqsAaRLn/wBRGKS0/wD6Ukc1CAm6Zn+3sG/+V/DTGT/pFoddF/lqPjIjddKcGWvFcMqAUiXKVPQoqUAc0yX2AlJuonKrTRiYzXtnwo1FXh8oKy588vMU5m6ydSS3yuHbNo4gPBSiGkRs+nHQRWH1IkdYJ2aUma4l9W2ZcxDNnU/uO77xlJtMRqG8ICq0OBh5RDckA1cRtEqxEbQHGhCOkQ2AbChQoBQoUKAUOQsgggkEFwRYgjQg7GGw5IgLc/FJ00ZZk6atLuypi1B+LKJERIJSQQSCCCCHBBFwQRcF4SREoEBYmV82Y2ebNXlOYZpkxTEaEOqxHGDdBQTamy5kyakFxmmTFAljcBRIBDmKeDYapahlDn73j1LAej6ZYSrKytfHcNAVMC6HASjLmLmqlK1k9bNEu+roSsJN+6DB6PyEkHKolJCk5p1QoBSSCksqYQWIB01EWq2aUptbaM4vHjnL8Wb0EBX6TKMsmZKK5cwllLlLmS1G1iooIzW3LwFFT1kta1lSppSAVrWuYptWzLJIDtbSC+OVmaX4Ejw1HzjNUVTmklmCkv4p2gKqpoUpm17JGxBNxyi3iq1lCE9bNORQ6tJnTiEEEh0Ar7LDcQLmIOYtqHgnUVBJQ40ZT7/tX8i3dASiacrqK1LTmS61zFt+tlzKIGw8Iq0oCiygFJKnIIcHmN3tFitqLE7DM3e6R8yYpUJYpJ0dzySR8ngN/hNEFpEsTJ7EE5BUVCUAPcBAmM2lu6DVFh8hcgIMtIljRLZcpFwUsxSp75gxvrGbwLEHqi9mQW8SC3kRF3F8fErOxDkvyYXH3xgCE7B6YkLmGYtfuhSqipUoILHKFdY4D7aejdXQ06ErT1RImgBYWqZMzJS+UfnFEgAlRDbl4EUGLIEpJWCqavtZQfdfQHhZo1NBNM0usDjawHjACqfA6eblVMTNUU+4Vz6lSkahkEzHTYswixN6KU5vlUbAdqdPUQykqGUqmOO0lJs3uxexCgKQ6OLn5xBR4kxZfvafbQATEOicu6khWZmzKXMWWBJAeYokC504xlq3DAgstL7PHqs+S4e178OP4fegDG6BKkl9e777oDzCs6MjVBfgICVWGrQbiN1UUqk+7sfjFeYxSAseDXgMEoQxSI1ld0eCiTL5tACoolILKDGAHqTHIsLRDCiAqwoUKA68chQoBQ9JhkOTATCL1FT5jFalklRsI23RXAjmCiCz3cbePxgNJ0PwUBIJQcxuD8/hGmrcQTISc1iBuDDJM9MtHZS34Rlek+LrUpmOVr8D5wFfE8bKsypa3tdO/wCIjNVOKqWoEm4PnFGdOIVbeIut0PCA1fW5pIJvrr3jT1gFhc33pegL37i3zbzi3Q1gyEcj4C3waA9POZau/wDn8oBTZhCz5ekEEqClsD2co8yAPjAupHvHv9I7ST/l/KAtTp/6INnBP+ZgDDpLhSeDD1irOUHB0tpFmmNio8Mv35QBzBKkpVMU75Tl8Gb4CKFTW5llRuAnQ7k6fARXwepITNvqw8z/ACitOmOo84A9gE0lYuXJBPIbRuqLGMicqiB3vt3eEed4McqM3fxN47iGKkqtpw2gPUx0nl8S5tYenrEgweVMUJimTuBoXe2nhHnHR9alKcOQ7DvV3DgI3FNNRJWlMxfbXcLU7H9l9PCALpUUEoN2NidxseTRXqj2S8CqLpUifPMhQZbqCWIIdL2SRx25NEmJT8ttvOAFYlKABVApICtNfhxF4O6htYA1VKZcxxueOvcOAgI5lIUBw53aKU5aVBpiMrnXeNNR9oOddOUUMSw8bQGUrujp1l9oesBKmiUg3BjZYZmQtQWwTte8ElUEucHACvvj4QHk0KFCgFCEKFAdaJAIYBEiIDR9GZCbqOu0a1GK5Wa3D7EY3BllBzM447Qaq5YUM6VX1KfnAHP6ygjKS+tj6QKxGvK3AIGobiNoCTZwGzlxv9vEBnGA7NlP3bxTIbW20XpU59YrVamPx5XgL2HVQuCWe2j6hiG4RRJImltn8e+IqWcx8IU6Z+ccd3wgJa5DZVDRQ18oryVMD97iLNSt5bcIpS+EBOuZdjF6RM7Dfe8DZir8w8SyKhvhfx+sBawyaylDV2+OsRBgSO8+peKqJpSrziWZMdX3vAFV1hCABwhuGYcuomBCP9x4DcxRJJ+EemdB8J6uQCodpdye7aAt4VSypYCWyhGhYsG3POMr06xQLmJAOn6Qdif2RqBz8I9JKRlIVlLDTfbj8o846dYWp3SwTqwF+/8AyiAzlDIWSJkpQC0HNdV7Xj0OrqVT5KJhZKlAZw36TagHYx5RKmlKgbgjmI2COlIMqWh3WLEPoPrAaagndljrEldSOl8oKvu57oqTNEr46/fpBKhU4YsfswFfCzbv3aLdQltAPKK895a3GhizTrB+UBn8Rw1JJU2vN4rys4DZfJwY0kxIB52inUUzA5XvfWA8UhR2FAchQo6IByYlQNIYkRLLTAaTo7ICjqxs4dj5Gyh3WjT4zgiClDDKWNw48htygJ0VlkqAAJHgQPnGi6UVoQqU2wJI7jvAY3EMOmS9Q4/WHzEUY39DUy5qTp98YFYl0bStykgH0gMi7GI5y3gnPwdaNQ4gbUSSNQ0BEgwlaxwQiYCdc1wOVzx3++cOoZLq7oryRcRYQvKD3mAfVyrhtg3rENNd+UPE9zfvH0+URSyz8oCMw9KrCGIDw9IvAGsEpcywSLR6phtclKAOA7uUea4ccqgP1QH567RoUVoysWfjAayvx5KLAZieXrHnXSfHOsN0gf7lNvtpE9fiYRsFAhtNPGM9PmhT6v4wAtdyS8TUgYxFvFiSlmgN/QVeany2ciwJ3HFokwfE2UxOlj9fjAnB8QGXLrqHiqic01++wBfzgN/X0uZAN/ARSoJjL3fiYJYYc8m9y3H6QHmAJW+bfRiwgLdcoG7v5RAsEp3HE2+ccxZwAQHBDvbh3gw3DKjMgguD32/CA8YaOQ5McVAcaHphkOTAPianF4gEW6NN4DbdFiHBKW72HwHxjnS9RM0bjKBDsAmgC6T5n4NFfHFZpvBwNyYAIJikgtaDnR+sKhlUSTsIEzKZnH1htCtSVhikc3bz0HjAbCZJ+xAHFKEKPa04xaFXMK7lI0YBYPImLOIUvZ5wGFqpGRRGsMEWMRPbMQGXZ4DtOO0IlcFZJsA8Norlmcmw5vD68dq2l0+I+xAQgC/pEgl9lt+A4RXEXJJzJfhb6ekBVSWMS0xZSeYhs2WzHiIVTYhuEBp1H84tRLcBbW2vrEvXFQcM+pDWgHS1OYXubQcoJoA0cfGAETFkqZm5For1YZPvXOwNvE6Qfm04dzIzpO4u3lFKfQEptLyp4Gz66QANAieWmOfk7H6R2AvSKrKHcj74RNQzL5j4d5gMuedBBSgcgElhyd+4DcwHqHReaVSr6aCIsRlAzGyjwzavb7MTdG/7kl2Gzu3M8TFBckGY5CTfUON99ICbE0EBJAcNdnb0vAIVLHUci/zEa2tps8phYkWjzespVImdsZTxdge/SAxAhpjojihANhwEcAh4EB1MXqJFxFaXK7vL6QRoqcvY/fIwGjwucQMuZPmfgYr4xLIWC5IixQ05F1H4D5Q3FZJWg5WtfS/nAQqQ4t3cRHcPo1LmgJLHdxm8xFCVVEMDYiClLUHXNltdmJ8LPAaZNHLQzlyN2AHldo5XkLQWHny9BFfCghQzKmZUA6qZ+Vz8HizXzxlZCSAbMxzK7y+ggPOcVpWUdPCKaEwfxOnvfe3c/dxaAqka6cIB9GQEqN8wbL8zFXM48XjqSQYQF4BxQw9Y7IVlUImnTAZY4v6RAS474CatmaDYC0RrSC2r98MWLiCMopKQCPdc9/LvtwgKkktBulnlgwLDcMQ/PblAQKKTcfe0XJNWU2uCe+A1BxIITmKZqVaWAynzjNYjiylq94tw2+sNqaozPe2t3jvimpH3p4wHOsjq1Qxrx3K9vOAYCHfX4QXoFFagCfvhAdYuY0HReTmmD73gPRaacZVMAnVu7zY3bzinh09alHrFhXl8xEGN4ukMgKFm1b0uxiXDJxsFDIDo497yt5QB+oVlQnhbu+kef9MF9XOLhQB3za/OPQJvaSbaach3bxiunWEqWlM1ASoAZT7zi9tIDzAQ5oSERL1doCIJiVKISREqICemluY0+FqADN5iBuC0edzsPu0Haelyai52y3MAyUv3k+kPEpxs5s3PlHVSE5grtA8AH894I0sjMDlv3DXy14QGRr8N6pdxYxJTocONAOf2IPYxhedFtRx38x84C0iDlKbOk6PAWZOKdXcsVjQruE8Mo2EcVjEyabklg9hqeJa7RUnyrgfy+EOprE2s1zpyYQFGdNObtempirND6+AHhrF+fI7Vstub+UVZqAON3PL8YCjOTv6Q5crsvvrzG8OmpBS4+b7+EOS/VO/7PnoBAVgLQ+nUM19DaGHT4RJITvASVspiPvlEqUlrm1uL6aco5U6ONrj5w5NRZ9xvr6vARdU4d78O6E7AdzkmH5Qq+h1fxhs1ViRYcfv7vAPUbW8YiA4lo4Zvk/0hpmWgHPvtC61nMQZntEqU3gOJllRYRpMOlCSjiowIp1BN9/jHV1BVdyB4P8bwBmVPzHtdptE/Qk35AjxjQYTVKCnCVHgxAI5C3lGGTVJ0ctyH1g9hGIAskpKkgiyZjemvk0B6RSoStO4J1Z0/GIarDnSUqAUDxZrHvECaHEMvuukbhSVP5784N09eJg1T8fnzgPBpEp4mXJIi9R094JIon29IDNmlJ0vy18jeGmjWLlJHMGNpJwdLXAPOCEqhKRaw7gIAJ0cOWSs7/fKLEytWdApXgdOG4ghNzBJaYod+Y37hAZKJkyYEJWpT95bmSTAWguabJlLHexHyHrFim6+WQcr6e9MA+K7wToOi6QjMpyE+8ToeID3POIZtAlCCrKEcB8HgLkrEpi+ypKOSVj47QMxegI7Y7B7jmfutBjAcN7OdepuLN6coZitOCT2bAffMwGRl4ml+2kPfUa951hJrktoLnXlo28OqaEGwSq/dAz8hUlbbDnAF6ZPWAucoHAOSdoo1NEWBTd3Af1t9IPrwh0pMtB0YPd7XJEVF4XNU5mMnLYZWBSBwCXgMupRTq42/nCkqBQQdr+cNrVur6x2YiwPFLN9YCudH4Wjj2hRyAmM1wAw5w4WLKs0JFkgtd9flHasuX4wExDltYjnbC9uX34x2hmF2cjg0cnycqtIBkxNniu0W1zQBreKzvAdQIeJkLNZhDAiAcJvCJJSMxuYhyRZpk+R9ICdWHKDNofA+UEsPwtSx2VAEbFIHqGPk8XsKX2QFNlOnO+/PWC1OES1JmSwwNlJOhUDoR+idL98APGGzpZDywR+sFuC24OZLHmI0+DoOVzmHMuPAkCD1FSImoBA1AuM2voT6eMRKwfIonsKHMA+Lgcd3gPPMLwfiLxoqXo+8HMIwpg7P978I01PhQbS33ZvH0gMtJ6OBuJi0nAS1x6RrJVAA4yhtlPffbb8YUynA2Yc/vbv28w836R9H+w6XJG3xfhAHo1SutRdjxGt9g/HSPU8QSkpIbWznhz3jy2qJpp5ANtQ3E2cwGmrmyoS+UG2Xw3O7fWBONKACUgl3+nHWBk/FTmBLslw/E7+lhEeJ4jnYpOgcH0bwv5wGppxlQlILvcsfByfA95gbidTklrI1dtyX+A3tHMDqc1n2B563t5RXxNGdXVDR78th6QFOZKK5Xzsf5xFXyVpSkuX/AGWBMaSmw4MlI2ZzxPAQWwro0KherJT3bcB3nSAyWCVs49lMqZMVpwCXtb8LnjB6n6NLShTSVZlpY3G92d7c49Bw7C5UgZEJAJ8zsT8Xi8sMDAfOmIdCKsTsnVhyCoAKBsNfEQLr8ImyvelqDMdPp92j1zpfOWhUuYgP1a8xZh2GZQv3fyhlRKTNOliMwNmym7jYhvGA8XnqBLjyiONZj2BoKiZbBQfMB+EZWbLKVMYDpNhEk0actohfaD2FYWkDNM04QAyio1kukQRGGLmfpC22kFJ9SlUsdX7oJTbiNhe994DLnKQrsntnQQE6MEQ9y/x5RKjAkFOjGJqNLMokknfh8mghJmJ3s/34QGcxDBTLum4+/SKSUacDbkY3kky1WccGtAHE8IEuYf1T9hoAFMlXjslLEjvghVSAUgp1Zz3ED1ikgaK84Axh1YAliWD/ABbbhF2orXlKaxFmJt3X+B4OIzS5ljClYgoWezMeDQHqfQiudIINlasTYgvdr6j3hcbwexzKVumZlWQG0LizumwV9mPMejONJQcrkF3H0eCuL49qlfaBLpOjPwUm45F4D17DqVISOXcb239Gi+BAodJqUaTU+AV/xjv9aKX/ABk+S/8AjAX59SlCcyjbuBPdoIDYl0sloBZK1cFAW7z4Q2p6YUunWDmyhrvpz0jP4lj1EoElaXO4zb9zNxgKOJ9OCoMlBbvsOVoxeMV0yaXICR93D3gzOxmmD5CjU6663sBrA2pxiUTbz29A8ACTMWxABI5GG081TF0205bwUXicri7+IDc4UuqklnXlD948WAgG4PjPVEEuBva5A27hBNGLyjNUoH3r8u78YqEySojrkAbWLW8HED5tXKBIBB8NX4WtAbvD8Ul5XzXOl9BG16Nz0plK2f5P+MeHGoRYIFuRLP8AKC2DdJlyf/MCDsoFQ4huG+8B6zi1abqQ7pDgXc7s/hx3jmHdKUz5TpsRYpIYgjVwS4F28Hjz6Z02UQbo4aLA7g7FjGblYjME4zRPQlRcEdo5gdiwEBs+kOIupSRcEcm+upgJhNYUylAEkyllAN/cIzJDcAcw8RAyoxEm/WJdtO1yMUEYhMlpIBSXVnd/2crXgC9ZUATFKAbNcgbnjGRxNYKyRFusnrUxKgNtST6CKS6K3vgk8AT6wFdC7wekVwWlI4O/IQFFN+0PWOBRSbF/OALVlf2ezZrADR+W0DkTLubnWIDNOkOQh9x6/SALSsQaHS63OLFhprAxEgH9MN4xOihSD/egeB9IDSUa5SUjKWJs5vfjF3pAtPUIuMxSCL9/0jPSaGXZ5x8r9+0FpGHyFEFczOwZi9u4W2gMxNruFjEJmZgQAbx6BRdHqNSrlAD2fNcc+MG8LwyilElMyWNNlndrEg8XgPKpdFNmEJQhRPcDBGj6C1s33JCvFh8Tcx7TRYhRBIHWSgQ2yjsP2efn5kpXSSlH/mlgNYAK5cIDyGh9kVYVJzshJ94hyQO7Y7Ru8O9lMoMZ61zSzF1MzaNlHzjUf1opf8dHkr/jC/rRS/4yfJf/ABgPKZtMSSpgQAddf/CRqCLCWtv9dbZSyoiJyFJUhCsoQFAZh1jdWVFRJPaVlUCQGaaQQQGUoUBWFclCUvKQrIjIokrdZanBmHtWWeqmENYGpUWJBMwcMRSUEZbiWAVdhye1+c933rc7BlC7qFAdn49KZR6hI9zS7ZZsxRbMTdQWlBZg0oWZkpiT0olJW5pwRmWcn5vKypakoT7jsgnMNiUiwICh2FANpekEtKkvJCrEEKykFyGOliBve99mPUY1L6tuqDmUpAV2XCj1TTdPeTkW13/PKZQDJChQCn41KM7OJISGKcicmXVKnAKSHYsSRd1EZezl5I6QS0sOoQSlIBzBJCjmkHMQ2rS1jf8Av1/osiFCgLfRzpSimzt1oM1ZYS1ZQp7pSsg2AcCwLubWEVZVegioSEFPWl0sXy9okpJU5I7JL6uBzChRlzPVq3q5IKSsflqkJpkid2ZZStHWASiVMQsWKtQklAyg6OybjUUIJhQovMzcLdS//wAxI3hhw1L3JMKFGiIJ1AjZ/GGKpACRs0KFAQmQCWhTKQCFCgKipAML8l+sdhQFinowYtSKROrQoUBelUyRsOEXJEkeX4woUB2pAYDv+v0islN2+sKFAT5LGHy6ew74UKAcmVZ32fz/AJGJert+HPv7jChQ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9575" y="-1417638"/>
            <a:ext cx="38100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51996"/>
            <a:ext cx="5024437" cy="390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1973640"/>
            <a:ext cx="3584575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The Mickey Mouse alternative: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010944"/>
            <a:ext cx="3101976" cy="37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76400" y="1066800"/>
            <a:ext cx="6460620" cy="2878508"/>
          </a:xfrm>
          <a:custGeom>
            <a:avLst/>
            <a:gdLst>
              <a:gd name="connsiteX0" fmla="*/ 0 w 6460620"/>
              <a:gd name="connsiteY0" fmla="*/ 1382994 h 3183308"/>
              <a:gd name="connsiteX1" fmla="*/ 837488 w 6460620"/>
              <a:gd name="connsiteY1" fmla="*/ 254950 h 3183308"/>
              <a:gd name="connsiteX2" fmla="*/ 1914258 w 6460620"/>
              <a:gd name="connsiteY2" fmla="*/ 2912692 h 3183308"/>
              <a:gd name="connsiteX3" fmla="*/ 2931207 w 6460620"/>
              <a:gd name="connsiteY3" fmla="*/ 1425723 h 3183308"/>
              <a:gd name="connsiteX4" fmla="*/ 3555050 w 6460620"/>
              <a:gd name="connsiteY4" fmla="*/ 229312 h 3183308"/>
              <a:gd name="connsiteX5" fmla="*/ 4469450 w 6460620"/>
              <a:gd name="connsiteY5" fmla="*/ 1921380 h 3183308"/>
              <a:gd name="connsiteX6" fmla="*/ 5332576 w 6460620"/>
              <a:gd name="connsiteY6" fmla="*/ 3023787 h 3183308"/>
              <a:gd name="connsiteX7" fmla="*/ 6460620 w 6460620"/>
              <a:gd name="connsiteY7" fmla="*/ 964251 h 3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0620" h="3183308">
                <a:moveTo>
                  <a:pt x="0" y="1382994"/>
                </a:moveTo>
                <a:cubicBezTo>
                  <a:pt x="259222" y="691497"/>
                  <a:pt x="518445" y="0"/>
                  <a:pt x="837488" y="254950"/>
                </a:cubicBezTo>
                <a:cubicBezTo>
                  <a:pt x="1156531" y="509900"/>
                  <a:pt x="1565305" y="2717563"/>
                  <a:pt x="1914258" y="2912692"/>
                </a:cubicBezTo>
                <a:cubicBezTo>
                  <a:pt x="2263211" y="3107821"/>
                  <a:pt x="2657742" y="1872953"/>
                  <a:pt x="2931207" y="1425723"/>
                </a:cubicBezTo>
                <a:cubicBezTo>
                  <a:pt x="3204672" y="978493"/>
                  <a:pt x="3298676" y="146703"/>
                  <a:pt x="3555050" y="229312"/>
                </a:cubicBezTo>
                <a:cubicBezTo>
                  <a:pt x="3811424" y="311921"/>
                  <a:pt x="4173196" y="1455634"/>
                  <a:pt x="4469450" y="1921380"/>
                </a:cubicBezTo>
                <a:cubicBezTo>
                  <a:pt x="4765704" y="2387126"/>
                  <a:pt x="5000714" y="3183308"/>
                  <a:pt x="5332576" y="3023787"/>
                </a:cubicBezTo>
                <a:cubicBezTo>
                  <a:pt x="5664438" y="2864266"/>
                  <a:pt x="6460620" y="964251"/>
                  <a:pt x="6460620" y="96425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http://www.dizpins.com/pinventory/images/dl_pirates/row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2057400"/>
            <a:ext cx="2628900" cy="31623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2514601" y="4724401"/>
            <a:ext cx="3276599" cy="76200"/>
          </a:xfrm>
          <a:custGeom>
            <a:avLst/>
            <a:gdLst>
              <a:gd name="connsiteX0" fmla="*/ 0 w 3349951"/>
              <a:gd name="connsiteY0" fmla="*/ 95428 h 233585"/>
              <a:gd name="connsiteX1" fmla="*/ 59821 w 3349951"/>
              <a:gd name="connsiteY1" fmla="*/ 1424 h 233585"/>
              <a:gd name="connsiteX2" fmla="*/ 128187 w 3349951"/>
              <a:gd name="connsiteY2" fmla="*/ 86882 h 233585"/>
              <a:gd name="connsiteX3" fmla="*/ 213645 w 3349951"/>
              <a:gd name="connsiteY3" fmla="*/ 35608 h 233585"/>
              <a:gd name="connsiteX4" fmla="*/ 273465 w 3349951"/>
              <a:gd name="connsiteY4" fmla="*/ 95428 h 233585"/>
              <a:gd name="connsiteX5" fmla="*/ 341832 w 3349951"/>
              <a:gd name="connsiteY5" fmla="*/ 35608 h 233585"/>
              <a:gd name="connsiteX6" fmla="*/ 452927 w 3349951"/>
              <a:gd name="connsiteY6" fmla="*/ 121066 h 233585"/>
              <a:gd name="connsiteX7" fmla="*/ 521294 w 3349951"/>
              <a:gd name="connsiteY7" fmla="*/ 52699 h 233585"/>
              <a:gd name="connsiteX8" fmla="*/ 598206 w 3349951"/>
              <a:gd name="connsiteY8" fmla="*/ 112520 h 233585"/>
              <a:gd name="connsiteX9" fmla="*/ 692209 w 3349951"/>
              <a:gd name="connsiteY9" fmla="*/ 35608 h 233585"/>
              <a:gd name="connsiteX10" fmla="*/ 769122 w 3349951"/>
              <a:gd name="connsiteY10" fmla="*/ 103974 h 233585"/>
              <a:gd name="connsiteX11" fmla="*/ 871671 w 3349951"/>
              <a:gd name="connsiteY11" fmla="*/ 61245 h 233585"/>
              <a:gd name="connsiteX12" fmla="*/ 991312 w 3349951"/>
              <a:gd name="connsiteY12" fmla="*/ 121066 h 233585"/>
              <a:gd name="connsiteX13" fmla="*/ 1051133 w 3349951"/>
              <a:gd name="connsiteY13" fmla="*/ 61245 h 233585"/>
              <a:gd name="connsiteX14" fmla="*/ 1110953 w 3349951"/>
              <a:gd name="connsiteY14" fmla="*/ 129611 h 233585"/>
              <a:gd name="connsiteX15" fmla="*/ 1247686 w 3349951"/>
              <a:gd name="connsiteY15" fmla="*/ 78337 h 233585"/>
              <a:gd name="connsiteX16" fmla="*/ 1350236 w 3349951"/>
              <a:gd name="connsiteY16" fmla="*/ 146703 h 233585"/>
              <a:gd name="connsiteX17" fmla="*/ 1427148 w 3349951"/>
              <a:gd name="connsiteY17" fmla="*/ 95428 h 233585"/>
              <a:gd name="connsiteX18" fmla="*/ 1572426 w 3349951"/>
              <a:gd name="connsiteY18" fmla="*/ 172340 h 233585"/>
              <a:gd name="connsiteX19" fmla="*/ 1666430 w 3349951"/>
              <a:gd name="connsiteY19" fmla="*/ 95428 h 233585"/>
              <a:gd name="connsiteX20" fmla="*/ 1786071 w 3349951"/>
              <a:gd name="connsiteY20" fmla="*/ 180886 h 233585"/>
              <a:gd name="connsiteX21" fmla="*/ 1837346 w 3349951"/>
              <a:gd name="connsiteY21" fmla="*/ 129611 h 233585"/>
              <a:gd name="connsiteX22" fmla="*/ 1914258 w 3349951"/>
              <a:gd name="connsiteY22" fmla="*/ 189432 h 233585"/>
              <a:gd name="connsiteX23" fmla="*/ 1999716 w 3349951"/>
              <a:gd name="connsiteY23" fmla="*/ 112520 h 233585"/>
              <a:gd name="connsiteX24" fmla="*/ 2093720 w 3349951"/>
              <a:gd name="connsiteY24" fmla="*/ 197978 h 233585"/>
              <a:gd name="connsiteX25" fmla="*/ 2221907 w 3349951"/>
              <a:gd name="connsiteY25" fmla="*/ 138157 h 233585"/>
              <a:gd name="connsiteX26" fmla="*/ 2307365 w 3349951"/>
              <a:gd name="connsiteY26" fmla="*/ 206523 h 233585"/>
              <a:gd name="connsiteX27" fmla="*/ 2367185 w 3349951"/>
              <a:gd name="connsiteY27" fmla="*/ 146703 h 233585"/>
              <a:gd name="connsiteX28" fmla="*/ 2469735 w 3349951"/>
              <a:gd name="connsiteY28" fmla="*/ 223615 h 233585"/>
              <a:gd name="connsiteX29" fmla="*/ 3349951 w 3349951"/>
              <a:gd name="connsiteY29" fmla="*/ 206523 h 233585"/>
              <a:gd name="connsiteX30" fmla="*/ 3349951 w 3349951"/>
              <a:gd name="connsiteY30" fmla="*/ 206523 h 23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9951" h="233585">
                <a:moveTo>
                  <a:pt x="0" y="95428"/>
                </a:moveTo>
                <a:cubicBezTo>
                  <a:pt x="19228" y="49138"/>
                  <a:pt x="38457" y="2848"/>
                  <a:pt x="59821" y="1424"/>
                </a:cubicBezTo>
                <a:cubicBezTo>
                  <a:pt x="81186" y="0"/>
                  <a:pt x="102550" y="81185"/>
                  <a:pt x="128187" y="86882"/>
                </a:cubicBezTo>
                <a:cubicBezTo>
                  <a:pt x="153824" y="92579"/>
                  <a:pt x="189432" y="34184"/>
                  <a:pt x="213645" y="35608"/>
                </a:cubicBezTo>
                <a:cubicBezTo>
                  <a:pt x="237858" y="37032"/>
                  <a:pt x="252101" y="95428"/>
                  <a:pt x="273465" y="95428"/>
                </a:cubicBezTo>
                <a:cubicBezTo>
                  <a:pt x="294829" y="95428"/>
                  <a:pt x="311922" y="31335"/>
                  <a:pt x="341832" y="35608"/>
                </a:cubicBezTo>
                <a:cubicBezTo>
                  <a:pt x="371742" y="39881"/>
                  <a:pt x="423017" y="118217"/>
                  <a:pt x="452927" y="121066"/>
                </a:cubicBezTo>
                <a:cubicBezTo>
                  <a:pt x="482837" y="123915"/>
                  <a:pt x="497081" y="54123"/>
                  <a:pt x="521294" y="52699"/>
                </a:cubicBezTo>
                <a:cubicBezTo>
                  <a:pt x="545507" y="51275"/>
                  <a:pt x="569720" y="115369"/>
                  <a:pt x="598206" y="112520"/>
                </a:cubicBezTo>
                <a:cubicBezTo>
                  <a:pt x="626692" y="109672"/>
                  <a:pt x="663723" y="37032"/>
                  <a:pt x="692209" y="35608"/>
                </a:cubicBezTo>
                <a:cubicBezTo>
                  <a:pt x="720695" y="34184"/>
                  <a:pt x="739212" y="99701"/>
                  <a:pt x="769122" y="103974"/>
                </a:cubicBezTo>
                <a:cubicBezTo>
                  <a:pt x="799032" y="108247"/>
                  <a:pt x="834639" y="58396"/>
                  <a:pt x="871671" y="61245"/>
                </a:cubicBezTo>
                <a:cubicBezTo>
                  <a:pt x="908703" y="64094"/>
                  <a:pt x="961402" y="121066"/>
                  <a:pt x="991312" y="121066"/>
                </a:cubicBezTo>
                <a:cubicBezTo>
                  <a:pt x="1021222" y="121066"/>
                  <a:pt x="1031193" y="59821"/>
                  <a:pt x="1051133" y="61245"/>
                </a:cubicBezTo>
                <a:cubicBezTo>
                  <a:pt x="1071073" y="62669"/>
                  <a:pt x="1078194" y="126762"/>
                  <a:pt x="1110953" y="129611"/>
                </a:cubicBezTo>
                <a:cubicBezTo>
                  <a:pt x="1143712" y="132460"/>
                  <a:pt x="1207806" y="75488"/>
                  <a:pt x="1247686" y="78337"/>
                </a:cubicBezTo>
                <a:cubicBezTo>
                  <a:pt x="1287566" y="81186"/>
                  <a:pt x="1320326" y="143854"/>
                  <a:pt x="1350236" y="146703"/>
                </a:cubicBezTo>
                <a:cubicBezTo>
                  <a:pt x="1380146" y="149552"/>
                  <a:pt x="1390116" y="91155"/>
                  <a:pt x="1427148" y="95428"/>
                </a:cubicBezTo>
                <a:cubicBezTo>
                  <a:pt x="1464180" y="99701"/>
                  <a:pt x="1532546" y="172340"/>
                  <a:pt x="1572426" y="172340"/>
                </a:cubicBezTo>
                <a:cubicBezTo>
                  <a:pt x="1612306" y="172340"/>
                  <a:pt x="1630823" y="94004"/>
                  <a:pt x="1666430" y="95428"/>
                </a:cubicBezTo>
                <a:cubicBezTo>
                  <a:pt x="1702037" y="96852"/>
                  <a:pt x="1757585" y="175189"/>
                  <a:pt x="1786071" y="180886"/>
                </a:cubicBezTo>
                <a:cubicBezTo>
                  <a:pt x="1814557" y="186583"/>
                  <a:pt x="1815982" y="128187"/>
                  <a:pt x="1837346" y="129611"/>
                </a:cubicBezTo>
                <a:cubicBezTo>
                  <a:pt x="1858711" y="131035"/>
                  <a:pt x="1887196" y="192280"/>
                  <a:pt x="1914258" y="189432"/>
                </a:cubicBezTo>
                <a:cubicBezTo>
                  <a:pt x="1941320" y="186584"/>
                  <a:pt x="1969806" y="111096"/>
                  <a:pt x="1999716" y="112520"/>
                </a:cubicBezTo>
                <a:cubicBezTo>
                  <a:pt x="2029626" y="113944"/>
                  <a:pt x="2056688" y="193705"/>
                  <a:pt x="2093720" y="197978"/>
                </a:cubicBezTo>
                <a:cubicBezTo>
                  <a:pt x="2130752" y="202251"/>
                  <a:pt x="2186300" y="136733"/>
                  <a:pt x="2221907" y="138157"/>
                </a:cubicBezTo>
                <a:cubicBezTo>
                  <a:pt x="2257514" y="139581"/>
                  <a:pt x="2283152" y="205099"/>
                  <a:pt x="2307365" y="206523"/>
                </a:cubicBezTo>
                <a:cubicBezTo>
                  <a:pt x="2331578" y="207947"/>
                  <a:pt x="2340123" y="143854"/>
                  <a:pt x="2367185" y="146703"/>
                </a:cubicBezTo>
                <a:cubicBezTo>
                  <a:pt x="2394247" y="149552"/>
                  <a:pt x="2305941" y="213645"/>
                  <a:pt x="2469735" y="223615"/>
                </a:cubicBezTo>
                <a:cubicBezTo>
                  <a:pt x="2633529" y="233585"/>
                  <a:pt x="3349951" y="206523"/>
                  <a:pt x="3349951" y="206523"/>
                </a:cubicBezTo>
                <a:lnTo>
                  <a:pt x="3349951" y="206523"/>
                </a:lnTo>
              </a:path>
            </a:pathLst>
          </a:cu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953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Low amplitude (A)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high frequency (f)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High amplitude (A)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Low frequency (f)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112694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According to `common’ sense, which wave capsizes Mickey and the gang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600" y="495300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Let Mickey and friends be electrons in a metal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62400" y="2590800"/>
            <a:ext cx="3276600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4648200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28800" y="1066800"/>
            <a:ext cx="6308220" cy="341632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11" grpId="0"/>
      <p:bldP spid="15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676400" y="1066800"/>
            <a:ext cx="6460620" cy="2878508"/>
          </a:xfrm>
          <a:custGeom>
            <a:avLst/>
            <a:gdLst>
              <a:gd name="connsiteX0" fmla="*/ 0 w 6460620"/>
              <a:gd name="connsiteY0" fmla="*/ 1382994 h 3183308"/>
              <a:gd name="connsiteX1" fmla="*/ 837488 w 6460620"/>
              <a:gd name="connsiteY1" fmla="*/ 254950 h 3183308"/>
              <a:gd name="connsiteX2" fmla="*/ 1914258 w 6460620"/>
              <a:gd name="connsiteY2" fmla="*/ 2912692 h 3183308"/>
              <a:gd name="connsiteX3" fmla="*/ 2931207 w 6460620"/>
              <a:gd name="connsiteY3" fmla="*/ 1425723 h 3183308"/>
              <a:gd name="connsiteX4" fmla="*/ 3555050 w 6460620"/>
              <a:gd name="connsiteY4" fmla="*/ 229312 h 3183308"/>
              <a:gd name="connsiteX5" fmla="*/ 4469450 w 6460620"/>
              <a:gd name="connsiteY5" fmla="*/ 1921380 h 3183308"/>
              <a:gd name="connsiteX6" fmla="*/ 5332576 w 6460620"/>
              <a:gd name="connsiteY6" fmla="*/ 3023787 h 3183308"/>
              <a:gd name="connsiteX7" fmla="*/ 6460620 w 6460620"/>
              <a:gd name="connsiteY7" fmla="*/ 964251 h 3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60620" h="3183308">
                <a:moveTo>
                  <a:pt x="0" y="1382994"/>
                </a:moveTo>
                <a:cubicBezTo>
                  <a:pt x="259222" y="691497"/>
                  <a:pt x="518445" y="0"/>
                  <a:pt x="837488" y="254950"/>
                </a:cubicBezTo>
                <a:cubicBezTo>
                  <a:pt x="1156531" y="509900"/>
                  <a:pt x="1565305" y="2717563"/>
                  <a:pt x="1914258" y="2912692"/>
                </a:cubicBezTo>
                <a:cubicBezTo>
                  <a:pt x="2263211" y="3107821"/>
                  <a:pt x="2657742" y="1872953"/>
                  <a:pt x="2931207" y="1425723"/>
                </a:cubicBezTo>
                <a:cubicBezTo>
                  <a:pt x="3204672" y="978493"/>
                  <a:pt x="3298676" y="146703"/>
                  <a:pt x="3555050" y="229312"/>
                </a:cubicBezTo>
                <a:cubicBezTo>
                  <a:pt x="3811424" y="311921"/>
                  <a:pt x="4173196" y="1455634"/>
                  <a:pt x="4469450" y="1921380"/>
                </a:cubicBezTo>
                <a:cubicBezTo>
                  <a:pt x="4765704" y="2387126"/>
                  <a:pt x="5000714" y="3183308"/>
                  <a:pt x="5332576" y="3023787"/>
                </a:cubicBezTo>
                <a:cubicBezTo>
                  <a:pt x="5664438" y="2864266"/>
                  <a:pt x="6460620" y="964251"/>
                  <a:pt x="6460620" y="964251"/>
                </a:cubicBezTo>
              </a:path>
            </a:pathLst>
          </a:cu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http://www.dizpins.com/pinventory/images/dl_pirates/rowbo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2057400"/>
            <a:ext cx="2628900" cy="31623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2514601" y="4724401"/>
            <a:ext cx="3276599" cy="76200"/>
          </a:xfrm>
          <a:custGeom>
            <a:avLst/>
            <a:gdLst>
              <a:gd name="connsiteX0" fmla="*/ 0 w 3349951"/>
              <a:gd name="connsiteY0" fmla="*/ 95428 h 233585"/>
              <a:gd name="connsiteX1" fmla="*/ 59821 w 3349951"/>
              <a:gd name="connsiteY1" fmla="*/ 1424 h 233585"/>
              <a:gd name="connsiteX2" fmla="*/ 128187 w 3349951"/>
              <a:gd name="connsiteY2" fmla="*/ 86882 h 233585"/>
              <a:gd name="connsiteX3" fmla="*/ 213645 w 3349951"/>
              <a:gd name="connsiteY3" fmla="*/ 35608 h 233585"/>
              <a:gd name="connsiteX4" fmla="*/ 273465 w 3349951"/>
              <a:gd name="connsiteY4" fmla="*/ 95428 h 233585"/>
              <a:gd name="connsiteX5" fmla="*/ 341832 w 3349951"/>
              <a:gd name="connsiteY5" fmla="*/ 35608 h 233585"/>
              <a:gd name="connsiteX6" fmla="*/ 452927 w 3349951"/>
              <a:gd name="connsiteY6" fmla="*/ 121066 h 233585"/>
              <a:gd name="connsiteX7" fmla="*/ 521294 w 3349951"/>
              <a:gd name="connsiteY7" fmla="*/ 52699 h 233585"/>
              <a:gd name="connsiteX8" fmla="*/ 598206 w 3349951"/>
              <a:gd name="connsiteY8" fmla="*/ 112520 h 233585"/>
              <a:gd name="connsiteX9" fmla="*/ 692209 w 3349951"/>
              <a:gd name="connsiteY9" fmla="*/ 35608 h 233585"/>
              <a:gd name="connsiteX10" fmla="*/ 769122 w 3349951"/>
              <a:gd name="connsiteY10" fmla="*/ 103974 h 233585"/>
              <a:gd name="connsiteX11" fmla="*/ 871671 w 3349951"/>
              <a:gd name="connsiteY11" fmla="*/ 61245 h 233585"/>
              <a:gd name="connsiteX12" fmla="*/ 991312 w 3349951"/>
              <a:gd name="connsiteY12" fmla="*/ 121066 h 233585"/>
              <a:gd name="connsiteX13" fmla="*/ 1051133 w 3349951"/>
              <a:gd name="connsiteY13" fmla="*/ 61245 h 233585"/>
              <a:gd name="connsiteX14" fmla="*/ 1110953 w 3349951"/>
              <a:gd name="connsiteY14" fmla="*/ 129611 h 233585"/>
              <a:gd name="connsiteX15" fmla="*/ 1247686 w 3349951"/>
              <a:gd name="connsiteY15" fmla="*/ 78337 h 233585"/>
              <a:gd name="connsiteX16" fmla="*/ 1350236 w 3349951"/>
              <a:gd name="connsiteY16" fmla="*/ 146703 h 233585"/>
              <a:gd name="connsiteX17" fmla="*/ 1427148 w 3349951"/>
              <a:gd name="connsiteY17" fmla="*/ 95428 h 233585"/>
              <a:gd name="connsiteX18" fmla="*/ 1572426 w 3349951"/>
              <a:gd name="connsiteY18" fmla="*/ 172340 h 233585"/>
              <a:gd name="connsiteX19" fmla="*/ 1666430 w 3349951"/>
              <a:gd name="connsiteY19" fmla="*/ 95428 h 233585"/>
              <a:gd name="connsiteX20" fmla="*/ 1786071 w 3349951"/>
              <a:gd name="connsiteY20" fmla="*/ 180886 h 233585"/>
              <a:gd name="connsiteX21" fmla="*/ 1837346 w 3349951"/>
              <a:gd name="connsiteY21" fmla="*/ 129611 h 233585"/>
              <a:gd name="connsiteX22" fmla="*/ 1914258 w 3349951"/>
              <a:gd name="connsiteY22" fmla="*/ 189432 h 233585"/>
              <a:gd name="connsiteX23" fmla="*/ 1999716 w 3349951"/>
              <a:gd name="connsiteY23" fmla="*/ 112520 h 233585"/>
              <a:gd name="connsiteX24" fmla="*/ 2093720 w 3349951"/>
              <a:gd name="connsiteY24" fmla="*/ 197978 h 233585"/>
              <a:gd name="connsiteX25" fmla="*/ 2221907 w 3349951"/>
              <a:gd name="connsiteY25" fmla="*/ 138157 h 233585"/>
              <a:gd name="connsiteX26" fmla="*/ 2307365 w 3349951"/>
              <a:gd name="connsiteY26" fmla="*/ 206523 h 233585"/>
              <a:gd name="connsiteX27" fmla="*/ 2367185 w 3349951"/>
              <a:gd name="connsiteY27" fmla="*/ 146703 h 233585"/>
              <a:gd name="connsiteX28" fmla="*/ 2469735 w 3349951"/>
              <a:gd name="connsiteY28" fmla="*/ 223615 h 233585"/>
              <a:gd name="connsiteX29" fmla="*/ 3349951 w 3349951"/>
              <a:gd name="connsiteY29" fmla="*/ 206523 h 233585"/>
              <a:gd name="connsiteX30" fmla="*/ 3349951 w 3349951"/>
              <a:gd name="connsiteY30" fmla="*/ 206523 h 23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349951" h="233585">
                <a:moveTo>
                  <a:pt x="0" y="95428"/>
                </a:moveTo>
                <a:cubicBezTo>
                  <a:pt x="19228" y="49138"/>
                  <a:pt x="38457" y="2848"/>
                  <a:pt x="59821" y="1424"/>
                </a:cubicBezTo>
                <a:cubicBezTo>
                  <a:pt x="81186" y="0"/>
                  <a:pt x="102550" y="81185"/>
                  <a:pt x="128187" y="86882"/>
                </a:cubicBezTo>
                <a:cubicBezTo>
                  <a:pt x="153824" y="92579"/>
                  <a:pt x="189432" y="34184"/>
                  <a:pt x="213645" y="35608"/>
                </a:cubicBezTo>
                <a:cubicBezTo>
                  <a:pt x="237858" y="37032"/>
                  <a:pt x="252101" y="95428"/>
                  <a:pt x="273465" y="95428"/>
                </a:cubicBezTo>
                <a:cubicBezTo>
                  <a:pt x="294829" y="95428"/>
                  <a:pt x="311922" y="31335"/>
                  <a:pt x="341832" y="35608"/>
                </a:cubicBezTo>
                <a:cubicBezTo>
                  <a:pt x="371742" y="39881"/>
                  <a:pt x="423017" y="118217"/>
                  <a:pt x="452927" y="121066"/>
                </a:cubicBezTo>
                <a:cubicBezTo>
                  <a:pt x="482837" y="123915"/>
                  <a:pt x="497081" y="54123"/>
                  <a:pt x="521294" y="52699"/>
                </a:cubicBezTo>
                <a:cubicBezTo>
                  <a:pt x="545507" y="51275"/>
                  <a:pt x="569720" y="115369"/>
                  <a:pt x="598206" y="112520"/>
                </a:cubicBezTo>
                <a:cubicBezTo>
                  <a:pt x="626692" y="109672"/>
                  <a:pt x="663723" y="37032"/>
                  <a:pt x="692209" y="35608"/>
                </a:cubicBezTo>
                <a:cubicBezTo>
                  <a:pt x="720695" y="34184"/>
                  <a:pt x="739212" y="99701"/>
                  <a:pt x="769122" y="103974"/>
                </a:cubicBezTo>
                <a:cubicBezTo>
                  <a:pt x="799032" y="108247"/>
                  <a:pt x="834639" y="58396"/>
                  <a:pt x="871671" y="61245"/>
                </a:cubicBezTo>
                <a:cubicBezTo>
                  <a:pt x="908703" y="64094"/>
                  <a:pt x="961402" y="121066"/>
                  <a:pt x="991312" y="121066"/>
                </a:cubicBezTo>
                <a:cubicBezTo>
                  <a:pt x="1021222" y="121066"/>
                  <a:pt x="1031193" y="59821"/>
                  <a:pt x="1051133" y="61245"/>
                </a:cubicBezTo>
                <a:cubicBezTo>
                  <a:pt x="1071073" y="62669"/>
                  <a:pt x="1078194" y="126762"/>
                  <a:pt x="1110953" y="129611"/>
                </a:cubicBezTo>
                <a:cubicBezTo>
                  <a:pt x="1143712" y="132460"/>
                  <a:pt x="1207806" y="75488"/>
                  <a:pt x="1247686" y="78337"/>
                </a:cubicBezTo>
                <a:cubicBezTo>
                  <a:pt x="1287566" y="81186"/>
                  <a:pt x="1320326" y="143854"/>
                  <a:pt x="1350236" y="146703"/>
                </a:cubicBezTo>
                <a:cubicBezTo>
                  <a:pt x="1380146" y="149552"/>
                  <a:pt x="1390116" y="91155"/>
                  <a:pt x="1427148" y="95428"/>
                </a:cubicBezTo>
                <a:cubicBezTo>
                  <a:pt x="1464180" y="99701"/>
                  <a:pt x="1532546" y="172340"/>
                  <a:pt x="1572426" y="172340"/>
                </a:cubicBezTo>
                <a:cubicBezTo>
                  <a:pt x="1612306" y="172340"/>
                  <a:pt x="1630823" y="94004"/>
                  <a:pt x="1666430" y="95428"/>
                </a:cubicBezTo>
                <a:cubicBezTo>
                  <a:pt x="1702037" y="96852"/>
                  <a:pt x="1757585" y="175189"/>
                  <a:pt x="1786071" y="180886"/>
                </a:cubicBezTo>
                <a:cubicBezTo>
                  <a:pt x="1814557" y="186583"/>
                  <a:pt x="1815982" y="128187"/>
                  <a:pt x="1837346" y="129611"/>
                </a:cubicBezTo>
                <a:cubicBezTo>
                  <a:pt x="1858711" y="131035"/>
                  <a:pt x="1887196" y="192280"/>
                  <a:pt x="1914258" y="189432"/>
                </a:cubicBezTo>
                <a:cubicBezTo>
                  <a:pt x="1941320" y="186584"/>
                  <a:pt x="1969806" y="111096"/>
                  <a:pt x="1999716" y="112520"/>
                </a:cubicBezTo>
                <a:cubicBezTo>
                  <a:pt x="2029626" y="113944"/>
                  <a:pt x="2056688" y="193705"/>
                  <a:pt x="2093720" y="197978"/>
                </a:cubicBezTo>
                <a:cubicBezTo>
                  <a:pt x="2130752" y="202251"/>
                  <a:pt x="2186300" y="136733"/>
                  <a:pt x="2221907" y="138157"/>
                </a:cubicBezTo>
                <a:cubicBezTo>
                  <a:pt x="2257514" y="139581"/>
                  <a:pt x="2283152" y="205099"/>
                  <a:pt x="2307365" y="206523"/>
                </a:cubicBezTo>
                <a:cubicBezTo>
                  <a:pt x="2331578" y="207947"/>
                  <a:pt x="2340123" y="143854"/>
                  <a:pt x="2367185" y="146703"/>
                </a:cubicBezTo>
                <a:cubicBezTo>
                  <a:pt x="2394247" y="149552"/>
                  <a:pt x="2305941" y="213645"/>
                  <a:pt x="2469735" y="223615"/>
                </a:cubicBezTo>
                <a:cubicBezTo>
                  <a:pt x="2633529" y="233585"/>
                  <a:pt x="3349951" y="206523"/>
                  <a:pt x="3349951" y="206523"/>
                </a:cubicBezTo>
                <a:lnTo>
                  <a:pt x="3349951" y="206523"/>
                </a:lnTo>
              </a:path>
            </a:pathLst>
          </a:custGeom>
          <a:ln w="349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4953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Low amplitude (A)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high frequency (f)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004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High amplitude (A)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Low frequency (f)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4419601"/>
            <a:ext cx="5181600" cy="20313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What actually happens in the photoelectric effect experiment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600" y="495300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Let Mickey and friends be electrons in metal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62400" y="2590800"/>
            <a:ext cx="3276600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4648200"/>
            <a:ext cx="304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86 0.00948 -0.00173 -0.00232 0.00573 0.00624 C 0.01198 0.01318 0.00087 0.0067 0.01129 0.01503 C 0.01302 0.01642 0.01684 0.01734 0.01684 0.01734 C 0.02275 0.0229 0.02952 0.02706 0.03559 0.03238 C 0.0441 0.03978 0.03924 0.03747 0.04497 0.03978 C 0.0507 0.04742 0.06198 0.05667 0.06927 0.05968 C 0.07743 0.06638 0.07414 0.06407 0.07865 0.06731 " pathEditMode="relative" ptsTypes="fffffffA">
                                      <p:cBhvr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73 -0.00532 0.05069 -0.00162 0.07951 -0.00116 C 0.10694 0.00555 0.08611 0.00092 0.15434 -0.00232 C 0.15937 -0.00255 0.16423 -0.00417 0.16927 -0.00486 C 0.17552 -0.00579 0.18784 -0.00741 0.18784 -0.00741 C 0.20052 -0.00694 0.22396 -0.00463 0.23837 -0.00741 C 0.24913 -0.00949 0.25712 -0.0162 0.26649 -0.02221 C 0.2717 -0.02568 0.2776 -0.02545 0.28316 -0.0273 C 0.28663 -0.03169 0.29028 -0.03262 0.29444 -0.03609 C 0.29687 -0.04095 0.30034 -0.04257 0.30382 -0.04604 C 0.30573 -0.05089 0.30677 -0.0546 0.31041 -0.05714 C 0.31302 -0.05899 0.31875 -0.06084 0.31875 -0.06084 C 0.32187 -0.06362 0.32066 -0.06246 0.32257 -0.06454 " pathEditMode="relative" ptsTypes="ffffffffffffA">
                                      <p:cBhvr>
                                        <p:cTn id="32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/>
      <p:bldP spid="6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0"/>
            <a:ext cx="106680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/>
              <a:t>WHAT THE  PHOTOELECTRIC EFFECT </a:t>
            </a:r>
            <a:r>
              <a:rPr lang="en-US" sz="4400" b="1" dirty="0" smtClean="0"/>
              <a:t>MEANS</a:t>
            </a:r>
            <a:r>
              <a:rPr lang="en-US" sz="4400" dirty="0" smtClean="0"/>
              <a:t>: </a:t>
            </a:r>
            <a:r>
              <a:rPr lang="en-US" sz="4400" dirty="0"/>
              <a:t>(SEE PAGE 299-304)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227731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4000" b="1" dirty="0"/>
              <a:t>1</a:t>
            </a:r>
            <a:r>
              <a:rPr lang="en-US" sz="5400" b="1" dirty="0"/>
              <a:t>) THE </a:t>
            </a:r>
            <a:r>
              <a:rPr lang="en-US" sz="5400" b="1" dirty="0">
                <a:solidFill>
                  <a:srgbClr val="FF0000"/>
                </a:solidFill>
              </a:rPr>
              <a:t>ENERGY</a:t>
            </a:r>
            <a:r>
              <a:rPr lang="en-US" sz="5400" b="1" dirty="0"/>
              <a:t>, </a:t>
            </a:r>
            <a:r>
              <a:rPr lang="en-US" sz="5400" b="1" dirty="0">
                <a:solidFill>
                  <a:srgbClr val="FF0000"/>
                </a:solidFill>
              </a:rPr>
              <a:t>E</a:t>
            </a:r>
            <a:r>
              <a:rPr lang="en-US" sz="5400" b="1" dirty="0"/>
              <a:t>, OF </a:t>
            </a:r>
            <a:r>
              <a:rPr lang="en-US" sz="5400" b="1" dirty="0">
                <a:solidFill>
                  <a:srgbClr val="FF0000"/>
                </a:solidFill>
              </a:rPr>
              <a:t>LIGHT</a:t>
            </a:r>
            <a:r>
              <a:rPr lang="en-US" sz="5400" b="1" dirty="0"/>
              <a:t> IS </a:t>
            </a:r>
            <a:r>
              <a:rPr lang="en-US" sz="5400" b="1" u="sng" dirty="0"/>
              <a:t>NOT</a:t>
            </a:r>
          </a:p>
          <a:p>
            <a:r>
              <a:rPr lang="en-US" sz="5400" b="1" dirty="0"/>
              <a:t>      CONNECTED TO AMPLITUDE</a:t>
            </a:r>
          </a:p>
        </p:txBody>
      </p:sp>
    </p:spTree>
    <p:extLst>
      <p:ext uri="{BB962C8B-B14F-4D97-AF65-F5344CB8AC3E}">
        <p14:creationId xmlns:p14="http://schemas.microsoft.com/office/powerpoint/2010/main" val="38496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9" y="15240"/>
            <a:ext cx="983311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WHAT THE  PHOTOELECTRIC EFFECT </a:t>
            </a:r>
            <a:r>
              <a:rPr lang="en-US" sz="3200" b="1" dirty="0" smtClean="0"/>
              <a:t>MEANS (continued)</a:t>
            </a:r>
            <a:r>
              <a:rPr lang="en-US" sz="3200" dirty="0" smtClean="0"/>
              <a:t>: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716751" y="2180428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2)</a:t>
            </a:r>
            <a:r>
              <a:rPr lang="en-US" sz="5400" dirty="0">
                <a:solidFill>
                  <a:srgbClr val="FF0000"/>
                </a:solidFill>
              </a:rPr>
              <a:t>	E(J)</a:t>
            </a:r>
            <a:r>
              <a:rPr lang="en-US" sz="5400" dirty="0"/>
              <a:t> = h*</a:t>
            </a:r>
            <a:r>
              <a:rPr lang="en-US" sz="5400" b="1" dirty="0">
                <a:solidFill>
                  <a:srgbClr val="FF0000"/>
                </a:solidFill>
              </a:rPr>
              <a:t>f</a:t>
            </a:r>
            <a:r>
              <a:rPr lang="en-US" sz="5400" dirty="0">
                <a:solidFill>
                  <a:srgbClr val="FF0000"/>
                </a:solidFill>
              </a:rPr>
              <a:t> = </a:t>
            </a:r>
            <a:r>
              <a:rPr lang="en-US" sz="5400" dirty="0"/>
              <a:t>6.63*10</a:t>
            </a:r>
            <a:r>
              <a:rPr lang="en-US" sz="5400" baseline="30000" dirty="0"/>
              <a:t>-34</a:t>
            </a:r>
            <a:r>
              <a:rPr lang="en-US" sz="5400" dirty="0">
                <a:solidFill>
                  <a:srgbClr val="FF0000"/>
                </a:solidFill>
              </a:rPr>
              <a:t> *f(Hz)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3375977"/>
            <a:ext cx="5943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/>
              <a:t>The Planck equation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2851" y="1172054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Planck’s constant h in </a:t>
            </a:r>
            <a:r>
              <a:rPr lang="en-US" sz="4400" b="1" dirty="0">
                <a:solidFill>
                  <a:srgbClr val="FF0000"/>
                </a:solidFill>
              </a:rPr>
              <a:t>J</a:t>
            </a:r>
            <a:r>
              <a:rPr lang="en-US" sz="4400" b="1" dirty="0"/>
              <a:t>*s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7927" y="310375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</a:t>
            </a:r>
            <a:r>
              <a:rPr lang="en-US" sz="3600" b="1" dirty="0" err="1">
                <a:solidFill>
                  <a:srgbClr val="FF0000"/>
                </a:solidFill>
              </a:rPr>
              <a:t>hz</a:t>
            </a:r>
            <a:r>
              <a:rPr lang="en-US" sz="3600" b="1" dirty="0">
                <a:solidFill>
                  <a:srgbClr val="FF0000"/>
                </a:solidFill>
              </a:rPr>
              <a:t> = 1 cycle/second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67400" y="2015788"/>
            <a:ext cx="383251" cy="38675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46" y="2180492"/>
            <a:ext cx="7534811" cy="3924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219" y="703165"/>
            <a:ext cx="9073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Total surface area of Earth ~5*10 </a:t>
            </a:r>
            <a:r>
              <a:rPr lang="en-US" sz="4400" b="1" baseline="30000" dirty="0" smtClean="0"/>
              <a:t>14</a:t>
            </a:r>
            <a:r>
              <a:rPr lang="en-US" sz="4400" b="1" dirty="0" smtClean="0"/>
              <a:t> m</a:t>
            </a:r>
            <a:r>
              <a:rPr lang="en-US" sz="4400" b="1" baseline="30000" dirty="0" smtClean="0"/>
              <a:t>2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8806" y="1461595"/>
            <a:ext cx="11254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d(Electron cloud) </a:t>
            </a:r>
            <a:r>
              <a:rPr lang="en-US" sz="4000" b="1" dirty="0" smtClean="0">
                <a:solidFill>
                  <a:srgbClr val="FF0000"/>
                </a:solidFill>
              </a:rPr>
              <a:t>~ 1 person alone on Earth/5*10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14</a:t>
            </a:r>
            <a:endParaRPr lang="en-US" sz="4000" b="1" baseline="3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317" y="98474"/>
            <a:ext cx="593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metaphor….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10" y="3562182"/>
            <a:ext cx="517428" cy="5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9" y="15240"/>
            <a:ext cx="961861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WHAT THE  PHOTOELECTRIC EFFECT </a:t>
            </a:r>
            <a:r>
              <a:rPr lang="en-US" sz="3200" b="1" dirty="0" smtClean="0"/>
              <a:t>MEANS (continued)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417318" y="1817189"/>
            <a:ext cx="9831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3</a:t>
            </a:r>
            <a:r>
              <a:rPr lang="en-US" sz="6000" b="1" dirty="0"/>
              <a:t>) </a:t>
            </a:r>
            <a:r>
              <a:rPr lang="en-US" sz="6000" b="1" dirty="0">
                <a:solidFill>
                  <a:srgbClr val="FF0000"/>
                </a:solidFill>
              </a:rPr>
              <a:t>LIGHT</a:t>
            </a:r>
            <a:r>
              <a:rPr lang="en-US" sz="6000" b="1" dirty="0"/>
              <a:t> IS NOT A WAVE !!!!</a:t>
            </a:r>
          </a:p>
        </p:txBody>
      </p:sp>
    </p:spTree>
    <p:extLst>
      <p:ext uri="{BB962C8B-B14F-4D97-AF65-F5344CB8AC3E}">
        <p14:creationId xmlns:p14="http://schemas.microsoft.com/office/powerpoint/2010/main" val="206654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…so what is</a:t>
            </a:r>
            <a:r>
              <a:rPr lang="en-US" sz="4000" b="1" dirty="0">
                <a:solidFill>
                  <a:srgbClr val="FF0000"/>
                </a:solidFill>
              </a:rPr>
              <a:t> light </a:t>
            </a:r>
            <a:r>
              <a:rPr lang="en-US" sz="4000" b="1" dirty="0">
                <a:solidFill>
                  <a:srgbClr val="000000"/>
                </a:solidFill>
              </a:rPr>
              <a:t>if not a wave ??????</a:t>
            </a:r>
          </a:p>
        </p:txBody>
      </p:sp>
      <p:pic>
        <p:nvPicPr>
          <p:cNvPr id="3" name="Picture 2" descr="http://amazingnotes.com/wp-content/uploads/2011/05/strange-albert-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1" y="937527"/>
            <a:ext cx="2676525" cy="2771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6387" y="1629460"/>
            <a:ext cx="518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</a:rPr>
              <a:t>LIGHT</a:t>
            </a:r>
            <a:r>
              <a:rPr lang="en-US" sz="3600" b="1" dirty="0">
                <a:solidFill>
                  <a:srgbClr val="000000"/>
                </a:solidFill>
              </a:rPr>
              <a:t> IS A “</a:t>
            </a:r>
            <a:r>
              <a:rPr lang="en-US" sz="3600" b="1" dirty="0">
                <a:solidFill>
                  <a:srgbClr val="FF0000"/>
                </a:solidFill>
              </a:rPr>
              <a:t>PHOTON</a:t>
            </a:r>
            <a:r>
              <a:rPr lang="en-US" sz="3600" b="1" dirty="0">
                <a:solidFill>
                  <a:srgbClr val="000000"/>
                </a:solidFill>
              </a:rPr>
              <a:t>”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0212" y="2323415"/>
            <a:ext cx="54102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=</a:t>
            </a:r>
            <a:r>
              <a:rPr lang="en-US" sz="3600" b="1" dirty="0">
                <a:solidFill>
                  <a:srgbClr val="000000"/>
                </a:solidFill>
              </a:rPr>
              <a:t>A MASSLESS BULLET OF</a:t>
            </a:r>
            <a:r>
              <a:rPr lang="en-US" sz="3600" b="1" dirty="0">
                <a:solidFill>
                  <a:srgbClr val="FF0000"/>
                </a:solidFill>
              </a:rPr>
              <a:t>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936486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Einstein’s image….</a:t>
            </a:r>
          </a:p>
        </p:txBody>
      </p:sp>
      <p:pic>
        <p:nvPicPr>
          <p:cNvPr id="8194" name="Picture 2" descr="http://chemistry.umeche.maine.edu/~amar/spring2011/light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3709303"/>
            <a:ext cx="4688455" cy="18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667000" y="5943600"/>
            <a:ext cx="533400" cy="53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5943600"/>
            <a:ext cx="533400" cy="53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56696" y="5943600"/>
            <a:ext cx="533400" cy="53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91287" y="5943600"/>
            <a:ext cx="533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0" y="3962401"/>
            <a:ext cx="123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3514" y="5830670"/>
            <a:ext cx="150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08207" y="4299155"/>
            <a:ext cx="21597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/>
              <a:t>See also Figure 7.5 page 302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962400" y="3709303"/>
            <a:ext cx="2133600" cy="1814368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962400" y="3709304"/>
            <a:ext cx="2133600" cy="1701823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45942" y="3962401"/>
            <a:ext cx="151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10413" y="5968097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Stream of photons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852283" y="3962400"/>
            <a:ext cx="655924" cy="597814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52284" y="4038601"/>
            <a:ext cx="529717" cy="577887"/>
          </a:xfrm>
          <a:prstGeom prst="line">
            <a:avLst/>
          </a:pr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2" grpId="0" animBg="1"/>
      <p:bldP spid="13" grpId="0" animBg="1"/>
      <p:bldP spid="14" grpId="0" animBg="1"/>
      <p:bldP spid="16" grpId="0"/>
      <p:bldP spid="19" grpId="0"/>
      <p:bldP spid="18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87104" y="1981200"/>
            <a:ext cx="533400" cy="53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30104" y="1981200"/>
            <a:ext cx="533400" cy="53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876800" y="1981200"/>
            <a:ext cx="533400" cy="533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11391" y="1981200"/>
            <a:ext cx="5334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0517" y="2005697"/>
            <a:ext cx="3557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Stream of photons</a:t>
            </a:r>
          </a:p>
        </p:txBody>
      </p:sp>
      <p:pic>
        <p:nvPicPr>
          <p:cNvPr id="7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834" y="4201973"/>
            <a:ext cx="1371941" cy="7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866" y="4246473"/>
            <a:ext cx="1524000" cy="6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741" y="4246473"/>
            <a:ext cx="1524000" cy="6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40" y="4246473"/>
            <a:ext cx="1524000" cy="6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91" y="5234574"/>
            <a:ext cx="1644227" cy="149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57" y="5340522"/>
            <a:ext cx="1527684" cy="138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87" y="5462587"/>
            <a:ext cx="1429808" cy="129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374312"/>
            <a:ext cx="1507279" cy="13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1" y="0"/>
            <a:ext cx="8534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Planck’s equation: </a:t>
            </a:r>
            <a:r>
              <a:rPr lang="en-US" sz="5400" dirty="0" err="1"/>
              <a:t>h</a:t>
            </a:r>
            <a:r>
              <a:rPr lang="en-US" sz="5400" dirty="0" err="1">
                <a:solidFill>
                  <a:srgbClr val="FF0000"/>
                </a:solidFill>
              </a:rPr>
              <a:t>f</a:t>
            </a:r>
            <a:r>
              <a:rPr lang="en-US" sz="5400" dirty="0"/>
              <a:t>=</a:t>
            </a:r>
            <a:r>
              <a:rPr lang="en-US" sz="5400" dirty="0" err="1"/>
              <a:t>E</a:t>
            </a:r>
            <a:r>
              <a:rPr lang="en-US" sz="5400" baseline="-25000" dirty="0" err="1"/>
              <a:t>photon</a:t>
            </a:r>
            <a:endParaRPr lang="en-US"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1066800"/>
            <a:ext cx="838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h</a:t>
            </a:r>
            <a:r>
              <a:rPr lang="en-US" sz="4000" b="1" dirty="0" err="1">
                <a:solidFill>
                  <a:srgbClr val="FF0000"/>
                </a:solidFill>
              </a:rPr>
              <a:t>f</a:t>
            </a:r>
            <a:r>
              <a:rPr lang="en-US" sz="40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77704" y="1100137"/>
            <a:ext cx="838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h</a:t>
            </a:r>
            <a:r>
              <a:rPr lang="en-US" sz="4000" b="1" dirty="0" err="1">
                <a:solidFill>
                  <a:srgbClr val="FF0000"/>
                </a:solidFill>
              </a:rPr>
              <a:t>f</a:t>
            </a:r>
            <a:r>
              <a:rPr lang="en-US" sz="40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8543" y="1076324"/>
            <a:ext cx="838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h</a:t>
            </a:r>
            <a:r>
              <a:rPr lang="en-US" sz="4000" b="1" dirty="0" err="1">
                <a:solidFill>
                  <a:srgbClr val="FF0000"/>
                </a:solidFill>
              </a:rPr>
              <a:t>f</a:t>
            </a:r>
            <a:r>
              <a:rPr lang="en-US" sz="40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63741" y="1162049"/>
            <a:ext cx="838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h</a:t>
            </a:r>
            <a:r>
              <a:rPr lang="en-US" sz="4000" b="1" dirty="0" err="1">
                <a:solidFill>
                  <a:srgbClr val="FF0000"/>
                </a:solidFill>
              </a:rPr>
              <a:t>f</a:t>
            </a:r>
            <a:r>
              <a:rPr lang="en-US" sz="40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5000" y="2970817"/>
            <a:ext cx="858310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Doc’s analogy: 1 Photon is like a unit of coiled spring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74888" y="3494038"/>
            <a:ext cx="78326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</a:rPr>
              <a:t>High</a:t>
            </a:r>
            <a:r>
              <a:rPr lang="en-US" sz="3400" b="1" dirty="0">
                <a:solidFill>
                  <a:srgbClr val="000000"/>
                </a:solidFill>
              </a:rPr>
              <a:t> </a:t>
            </a:r>
            <a:r>
              <a:rPr lang="en-US" sz="3400" b="1" dirty="0">
                <a:solidFill>
                  <a:srgbClr val="FF0000"/>
                </a:solidFill>
              </a:rPr>
              <a:t>frequency</a:t>
            </a:r>
            <a:r>
              <a:rPr lang="en-US" sz="3400" dirty="0">
                <a:solidFill>
                  <a:srgbClr val="000000"/>
                </a:solidFill>
              </a:rPr>
              <a:t>(high </a:t>
            </a:r>
            <a:r>
              <a:rPr lang="en-US" sz="3400" b="1" dirty="0">
                <a:solidFill>
                  <a:srgbClr val="FF0000"/>
                </a:solidFill>
              </a:rPr>
              <a:t>f</a:t>
            </a:r>
            <a:r>
              <a:rPr lang="en-US" sz="3400" dirty="0">
                <a:solidFill>
                  <a:srgbClr val="000000"/>
                </a:solidFill>
              </a:rPr>
              <a:t>)…</a:t>
            </a:r>
            <a:r>
              <a:rPr lang="en-US" sz="3400" b="1" i="1" dirty="0">
                <a:solidFill>
                  <a:srgbClr val="002060"/>
                </a:solidFill>
              </a:rPr>
              <a:t>high</a:t>
            </a:r>
            <a:r>
              <a:rPr lang="en-US" sz="3400" dirty="0">
                <a:solidFill>
                  <a:srgbClr val="000000"/>
                </a:solidFill>
              </a:rPr>
              <a:t>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9668" y="5105401"/>
            <a:ext cx="88421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C00000"/>
                </a:solidFill>
              </a:rPr>
              <a:t>low </a:t>
            </a:r>
            <a:r>
              <a:rPr lang="en-US" sz="3400" b="1" dirty="0">
                <a:solidFill>
                  <a:srgbClr val="FF0000"/>
                </a:solidFill>
              </a:rPr>
              <a:t>frequency  </a:t>
            </a:r>
            <a:r>
              <a:rPr lang="en-US" sz="3400" dirty="0">
                <a:solidFill>
                  <a:srgbClr val="000000"/>
                </a:solidFill>
              </a:rPr>
              <a:t>(low </a:t>
            </a:r>
            <a:r>
              <a:rPr lang="en-US" sz="3400" b="1" dirty="0">
                <a:solidFill>
                  <a:srgbClr val="FF0000"/>
                </a:solidFill>
              </a:rPr>
              <a:t>f</a:t>
            </a:r>
            <a:r>
              <a:rPr lang="en-US" sz="3400" dirty="0">
                <a:solidFill>
                  <a:srgbClr val="000000"/>
                </a:solidFill>
              </a:rPr>
              <a:t>)…</a:t>
            </a:r>
            <a:r>
              <a:rPr lang="en-US" sz="3400" b="1" i="1" dirty="0">
                <a:solidFill>
                  <a:srgbClr val="C00000"/>
                </a:solidFill>
              </a:rPr>
              <a:t>low</a:t>
            </a:r>
            <a:r>
              <a:rPr lang="en-US" sz="3400" dirty="0">
                <a:solidFill>
                  <a:srgbClr val="000000"/>
                </a:solidFill>
              </a:rPr>
              <a:t>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98680" y="4246473"/>
            <a:ext cx="158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tight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36792" y="5481637"/>
            <a:ext cx="158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loose</a:t>
            </a:r>
          </a:p>
        </p:txBody>
      </p:sp>
    </p:spTree>
    <p:extLst>
      <p:ext uri="{BB962C8B-B14F-4D97-AF65-F5344CB8AC3E}">
        <p14:creationId xmlns:p14="http://schemas.microsoft.com/office/powerpoint/2010/main" val="11183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20" grpId="0" animBg="1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0" y="1219199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FF0000"/>
                </a:solidFill>
              </a:rPr>
              <a:t>E</a:t>
            </a:r>
            <a:r>
              <a:rPr lang="en-US" sz="4400" b="1" dirty="0">
                <a:solidFill>
                  <a:srgbClr val="000000"/>
                </a:solidFill>
              </a:rPr>
              <a:t>(J)=</a:t>
            </a:r>
            <a:r>
              <a:rPr lang="en-US" sz="4400" b="1" dirty="0" err="1">
                <a:solidFill>
                  <a:srgbClr val="000000"/>
                </a:solidFill>
              </a:rPr>
              <a:t>h</a:t>
            </a:r>
            <a:r>
              <a:rPr lang="en-US" sz="4400" b="1" dirty="0" err="1">
                <a:solidFill>
                  <a:srgbClr val="FF0000"/>
                </a:solidFill>
              </a:rPr>
              <a:t>f</a:t>
            </a:r>
            <a:r>
              <a:rPr lang="en-US" sz="4400" b="1" dirty="0">
                <a:solidFill>
                  <a:srgbClr val="FF0000"/>
                </a:solidFill>
              </a:rPr>
              <a:t>(Hz)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1600" y="4045019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sym typeface="Symbol"/>
              </a:rPr>
              <a:t>  </a:t>
            </a: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4000" b="1" dirty="0">
                <a:solidFill>
                  <a:srgbClr val="000000"/>
                </a:solidFill>
              </a:rPr>
              <a:t>= </a:t>
            </a:r>
            <a:r>
              <a:rPr lang="en-US" sz="4000" b="1" u="sng" dirty="0" err="1">
                <a:solidFill>
                  <a:srgbClr val="000000"/>
                </a:solidFill>
              </a:rPr>
              <a:t>hc</a:t>
            </a:r>
            <a:endParaRPr lang="en-US" sz="4000" b="1" u="sng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            </a:t>
            </a:r>
            <a:r>
              <a:rPr lang="en-US" sz="48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-362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</a:rPr>
              <a:t>What the `photon’ idea gives us…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2665750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</a:rPr>
              <a:t>c</a:t>
            </a:r>
            <a:r>
              <a:rPr lang="en-US" sz="4800" dirty="0">
                <a:solidFill>
                  <a:srgbClr val="000000"/>
                </a:solidFill>
              </a:rPr>
              <a:t>=</a:t>
            </a:r>
            <a:r>
              <a:rPr lang="en-US" sz="4800" b="1" dirty="0">
                <a:solidFill>
                  <a:srgbClr val="FF0000"/>
                </a:solidFill>
              </a:rPr>
              <a:t>f</a:t>
            </a:r>
            <a:r>
              <a:rPr lang="en-US" sz="4800" dirty="0">
                <a:solidFill>
                  <a:srgbClr val="000000"/>
                </a:solidFill>
              </a:rPr>
              <a:t>*</a:t>
            </a:r>
            <a:r>
              <a:rPr lang="en-US" sz="48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9123" y="2700845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sym typeface="Symbol"/>
              </a:rPr>
              <a:t>=&gt; </a:t>
            </a:r>
            <a:r>
              <a:rPr lang="en-US" sz="4400" b="1" dirty="0">
                <a:solidFill>
                  <a:srgbClr val="FF0000"/>
                </a:solidFill>
                <a:sym typeface="Symbol"/>
              </a:rPr>
              <a:t>f</a:t>
            </a:r>
            <a:r>
              <a:rPr lang="en-US" sz="4400" dirty="0">
                <a:solidFill>
                  <a:srgbClr val="000000"/>
                </a:solidFill>
                <a:sym typeface="Symbol"/>
              </a:rPr>
              <a:t>= </a:t>
            </a:r>
            <a:r>
              <a:rPr lang="en-US" sz="4400" b="1" u="sng" dirty="0">
                <a:solidFill>
                  <a:srgbClr val="000000"/>
                </a:solidFill>
                <a:sym typeface="Symbol"/>
              </a:rPr>
              <a:t>c</a:t>
            </a:r>
            <a:r>
              <a:rPr lang="en-US" sz="4400" dirty="0">
                <a:solidFill>
                  <a:srgbClr val="000000"/>
                </a:solidFill>
                <a:sym typeface="Symbol"/>
              </a:rPr>
              <a:t>			    </a:t>
            </a:r>
            <a:r>
              <a:rPr lang="en-US" sz="4400" b="1" dirty="0">
                <a:solidFill>
                  <a:srgbClr val="002060"/>
                </a:solidFill>
                <a:sym typeface="Symbol"/>
              </a:rPr>
              <a:t>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964625" y="1688001"/>
            <a:ext cx="883976" cy="1197511"/>
          </a:xfrm>
          <a:custGeom>
            <a:avLst/>
            <a:gdLst>
              <a:gd name="connsiteX0" fmla="*/ 1465385 w 1465385"/>
              <a:gd name="connsiteY0" fmla="*/ 815675 h 815675"/>
              <a:gd name="connsiteX1" fmla="*/ 1254369 w 1465385"/>
              <a:gd name="connsiteY1" fmla="*/ 381921 h 815675"/>
              <a:gd name="connsiteX2" fmla="*/ 656492 w 1465385"/>
              <a:gd name="connsiteY2" fmla="*/ 30229 h 815675"/>
              <a:gd name="connsiteX3" fmla="*/ 0 w 1465385"/>
              <a:gd name="connsiteY3" fmla="*/ 41952 h 8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385" h="815675">
                <a:moveTo>
                  <a:pt x="1465385" y="815675"/>
                </a:moveTo>
                <a:cubicBezTo>
                  <a:pt x="1427284" y="664252"/>
                  <a:pt x="1389184" y="512829"/>
                  <a:pt x="1254369" y="381921"/>
                </a:cubicBezTo>
                <a:cubicBezTo>
                  <a:pt x="1119553" y="251013"/>
                  <a:pt x="865553" y="86890"/>
                  <a:pt x="656492" y="30229"/>
                </a:cubicBezTo>
                <a:cubicBezTo>
                  <a:pt x="447430" y="-26433"/>
                  <a:pt x="223715" y="7759"/>
                  <a:pt x="0" y="41952"/>
                </a:cubicBezTo>
              </a:path>
            </a:pathLst>
          </a:custGeom>
          <a:noFill/>
          <a:ln w="539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869929" y="2095838"/>
            <a:ext cx="1120127" cy="2801816"/>
          </a:xfrm>
          <a:custGeom>
            <a:avLst/>
            <a:gdLst>
              <a:gd name="connsiteX0" fmla="*/ 1120127 w 1120127"/>
              <a:gd name="connsiteY0" fmla="*/ 0 h 2801816"/>
              <a:gd name="connsiteX1" fmla="*/ 322958 w 1120127"/>
              <a:gd name="connsiteY1" fmla="*/ 726831 h 2801816"/>
              <a:gd name="connsiteX2" fmla="*/ 29881 w 1120127"/>
              <a:gd name="connsiteY2" fmla="*/ 2157046 h 2801816"/>
              <a:gd name="connsiteX3" fmla="*/ 991173 w 1120127"/>
              <a:gd name="connsiteY3" fmla="*/ 2801816 h 2801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127" h="2801816">
                <a:moveTo>
                  <a:pt x="1120127" y="0"/>
                </a:moveTo>
                <a:cubicBezTo>
                  <a:pt x="812396" y="183661"/>
                  <a:pt x="504666" y="367323"/>
                  <a:pt x="322958" y="726831"/>
                </a:cubicBezTo>
                <a:cubicBezTo>
                  <a:pt x="141250" y="1086339"/>
                  <a:pt x="-81488" y="1811215"/>
                  <a:pt x="29881" y="2157046"/>
                </a:cubicBezTo>
                <a:cubicBezTo>
                  <a:pt x="141250" y="2502877"/>
                  <a:pt x="566211" y="2652346"/>
                  <a:pt x="991173" y="2801816"/>
                </a:cubicBezTo>
              </a:path>
            </a:pathLst>
          </a:custGeom>
          <a:noFill/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7600" y="4937571"/>
            <a:ext cx="44958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</a:rPr>
              <a:t>Energy</a:t>
            </a:r>
            <a:r>
              <a:rPr lang="en-US" sz="3600" b="1" dirty="0">
                <a:solidFill>
                  <a:srgbClr val="000000"/>
                </a:solidFill>
              </a:rPr>
              <a:t> of light is now connected to the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>
                <a:solidFill>
                  <a:srgbClr val="FF6600"/>
                </a:solidFill>
              </a:rPr>
              <a:t>o</a:t>
            </a:r>
            <a:r>
              <a:rPr lang="en-US" sz="3600" b="1" dirty="0">
                <a:solidFill>
                  <a:srgbClr val="FFC000"/>
                </a:solidFill>
              </a:rPr>
              <a:t>l</a:t>
            </a:r>
            <a:r>
              <a:rPr lang="en-US" sz="3600" b="1" dirty="0">
                <a:solidFill>
                  <a:srgbClr val="00B050"/>
                </a:solidFill>
              </a:rPr>
              <a:t>o</a:t>
            </a:r>
            <a:r>
              <a:rPr lang="en-US" sz="3600" b="1" dirty="0">
                <a:solidFill>
                  <a:srgbClr val="0000CC"/>
                </a:solidFill>
              </a:rPr>
              <a:t>r</a:t>
            </a:r>
            <a:r>
              <a:rPr lang="en-US" sz="3600" b="1" dirty="0">
                <a:solidFill>
                  <a:srgbClr val="000000"/>
                </a:solidFill>
              </a:rPr>
              <a:t> (wavelength) of light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9817" y="1864374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Planck’s 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17986" y="3246974"/>
            <a:ext cx="355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b="1" dirty="0"/>
              <a:t>wave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8971" y="672496"/>
            <a:ext cx="5105400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/>
              <a:t>h=6.63*10</a:t>
            </a:r>
            <a:r>
              <a:rPr lang="en-US" sz="3600" b="1" baseline="30000" dirty="0"/>
              <a:t>-34</a:t>
            </a:r>
            <a:r>
              <a:rPr lang="en-US" sz="3600" b="1" dirty="0"/>
              <a:t> Joule *s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0871" y="5356178"/>
            <a:ext cx="3848100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000" b="1" dirty="0"/>
              <a:t>c=3*10</a:t>
            </a:r>
            <a:r>
              <a:rPr lang="en-US" sz="4000" b="1" baseline="30000" dirty="0"/>
              <a:t>8</a:t>
            </a:r>
            <a:r>
              <a:rPr lang="en-US" sz="4000" b="1" dirty="0"/>
              <a:t> m/s</a:t>
            </a:r>
          </a:p>
          <a:p>
            <a:r>
              <a:rPr lang="en-US" sz="4000" b="1" dirty="0">
                <a:sym typeface="Symbol"/>
              </a:rPr>
              <a:t> in meters(m)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54414" y="762001"/>
            <a:ext cx="207903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/>
              <a:t>Joules=J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3469" y="2216301"/>
            <a:ext cx="2436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Combined with…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33442" y="2885511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Substitute into…</a:t>
            </a:r>
          </a:p>
        </p:txBody>
      </p:sp>
    </p:spTree>
    <p:extLst>
      <p:ext uri="{BB962C8B-B14F-4D97-AF65-F5344CB8AC3E}">
        <p14:creationId xmlns:p14="http://schemas.microsoft.com/office/powerpoint/2010/main" val="9788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 animBg="1"/>
      <p:bldP spid="11" grpId="0" animBg="1"/>
      <p:bldP spid="12" grpId="0" animBg="1"/>
      <p:bldP spid="2" grpId="0"/>
      <p:bldP spid="13" grpId="0"/>
      <p:bldP spid="5" grpId="0" animBg="1"/>
      <p:bldP spid="10" grpId="0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blogs.cas.suffolk.edu/jillmartelli/files/2011/10/visible-spectrum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8839200" cy="439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5840107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Symbol"/>
              </a:rPr>
              <a:t> </a:t>
            </a:r>
            <a:r>
              <a:rPr lang="en-US" sz="4000" dirty="0"/>
              <a:t>Units in 10</a:t>
            </a:r>
            <a:r>
              <a:rPr lang="en-US" sz="4000" baseline="30000" dirty="0"/>
              <a:t>-9</a:t>
            </a:r>
            <a:r>
              <a:rPr lang="en-US" sz="4000" dirty="0"/>
              <a:t> m</a:t>
            </a:r>
          </a:p>
        </p:txBody>
      </p:sp>
      <p:pic>
        <p:nvPicPr>
          <p:cNvPr id="6" name="Picture 7" descr="http://colli239.fts.educ.msu.edu/wp-content/uploads/2009/05/coiled2007c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22" y="4469853"/>
            <a:ext cx="1507279" cy="13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://t0.gstatic.com/images?q=tbn:ANd9GcRDIMhMSFZ5hMeOb2MNJZ_7vP8CmZsMeI8JTGZmhBHWnpzjXZYpKvtsGLh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8" y="4598121"/>
            <a:ext cx="1371941" cy="7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3658" y="5562601"/>
            <a:ext cx="182154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High f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High 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65458" y="5544458"/>
            <a:ext cx="205014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low f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low 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2398" y="7258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Which is the high energy end of the visible spectrum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1357830"/>
            <a:ext cx="32004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short wavelengths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7686" y="1295401"/>
            <a:ext cx="3124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long wavelengths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914400"/>
            <a:ext cx="1981200" cy="590931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926" y="450227"/>
            <a:ext cx="108743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d</a:t>
            </a:r>
            <a:r>
              <a:rPr lang="en-US" sz="4000" b="1" u="sng" dirty="0" smtClean="0"/>
              <a:t>(nucleus</a:t>
            </a:r>
            <a:r>
              <a:rPr lang="en-US" sz="4000" b="1" dirty="0" smtClean="0"/>
              <a:t>)	       = 2*10</a:t>
            </a:r>
            <a:r>
              <a:rPr lang="en-US" sz="4000" b="1" baseline="30000" dirty="0" smtClean="0"/>
              <a:t>18</a:t>
            </a:r>
            <a:r>
              <a:rPr lang="en-US" sz="4000" b="1" dirty="0" smtClean="0"/>
              <a:t>  = &gt;</a:t>
            </a:r>
          </a:p>
          <a:p>
            <a:r>
              <a:rPr lang="en-US" sz="4000" b="1" dirty="0" smtClean="0"/>
              <a:t>d(electron cloud)	       		    </a:t>
            </a:r>
          </a:p>
          <a:p>
            <a:endParaRPr lang="en-US" sz="4000" b="1" dirty="0"/>
          </a:p>
          <a:p>
            <a:r>
              <a:rPr lang="en-US" sz="4000" b="1" dirty="0"/>
              <a:t>d</a:t>
            </a:r>
            <a:r>
              <a:rPr lang="en-US" sz="4000" b="1" dirty="0" smtClean="0"/>
              <a:t>(nucleus)=2*10</a:t>
            </a:r>
            <a:r>
              <a:rPr lang="en-US" sz="4000" b="1" baseline="30000" dirty="0" smtClean="0"/>
              <a:t>18</a:t>
            </a:r>
            <a:r>
              <a:rPr lang="en-US" sz="4000" b="1" dirty="0" smtClean="0"/>
              <a:t>*d(electron cloud)</a:t>
            </a: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9145" y="3319976"/>
            <a:ext cx="11122855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metaphor:</a:t>
            </a:r>
            <a:r>
              <a:rPr lang="en-US" sz="4000" b="1" dirty="0" smtClean="0"/>
              <a:t> </a:t>
            </a:r>
          </a:p>
          <a:p>
            <a:r>
              <a:rPr lang="en-US" sz="4000" b="1" dirty="0" smtClean="0"/>
              <a:t>d(nucleus)=2*10</a:t>
            </a:r>
            <a:r>
              <a:rPr lang="en-US" sz="4000" b="1" baseline="30000" dirty="0" smtClean="0"/>
              <a:t>18</a:t>
            </a:r>
            <a:r>
              <a:rPr lang="en-US" sz="4000" b="1" dirty="0" smtClean="0"/>
              <a:t>*( </a:t>
            </a:r>
            <a:r>
              <a:rPr lang="en-US" sz="4000" b="1" dirty="0" smtClean="0">
                <a:solidFill>
                  <a:srgbClr val="FF0000"/>
                </a:solidFill>
              </a:rPr>
              <a:t>1/5*10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14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)</a:t>
            </a:r>
            <a:r>
              <a:rPr lang="en-US" sz="4000" b="1" dirty="0" smtClean="0">
                <a:solidFill>
                  <a:srgbClr val="FF0000"/>
                </a:solidFill>
              </a:rPr>
              <a:t>= 4000</a:t>
            </a:r>
          </a:p>
          <a:p>
            <a:endParaRPr lang="en-US" sz="4000" b="1" baseline="30000" dirty="0" smtClean="0">
              <a:solidFill>
                <a:srgbClr val="FF0000"/>
              </a:solidFill>
            </a:endParaRPr>
          </a:p>
          <a:p>
            <a:r>
              <a:rPr lang="en-US" sz="4000" b="1" dirty="0" smtClean="0"/>
              <a:t>~ equivalent to having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smtClean="0"/>
              <a:t>every square meter of earth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stacked </a:t>
            </a:r>
            <a:r>
              <a:rPr lang="en-US" sz="4000" b="1" dirty="0" smtClean="0">
                <a:solidFill>
                  <a:srgbClr val="FF0000"/>
                </a:solidFill>
              </a:rPr>
              <a:t>4000 people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76" y="1961979"/>
            <a:ext cx="7534811" cy="3924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316" y="98474"/>
            <a:ext cx="10839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metaphor….extended to the nucleus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10" y="3562182"/>
            <a:ext cx="517428" cy="570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32" y="2262809"/>
            <a:ext cx="4838300" cy="36240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32" y="2415209"/>
            <a:ext cx="4838300" cy="36240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32" y="2567609"/>
            <a:ext cx="4838300" cy="36240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932" y="2720009"/>
            <a:ext cx="4838300" cy="36240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32" y="2872409"/>
            <a:ext cx="4838300" cy="36240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732" y="3024809"/>
            <a:ext cx="4838300" cy="36240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132" y="3177209"/>
            <a:ext cx="4838300" cy="362405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693284" y="4173995"/>
            <a:ext cx="1563905" cy="1942393"/>
          </a:xfrm>
          <a:prstGeom prst="straightConnector1">
            <a:avLst/>
          </a:prstGeom>
          <a:ln w="825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509" y="3484719"/>
            <a:ext cx="2789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4000 </a:t>
            </a:r>
            <a:r>
              <a:rPr lang="en-US" sz="4000" dirty="0" smtClean="0"/>
              <a:t>layers of people cover the planet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990165" y="968188"/>
            <a:ext cx="5827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d(electron cloud) …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0677" y="2715413"/>
            <a:ext cx="39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</a:t>
            </a:r>
            <a:r>
              <a:rPr lang="en-US" sz="4000" b="1" dirty="0" smtClean="0"/>
              <a:t>(nucleus)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595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631216"/>
            <a:ext cx="360910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172200" y="2486247"/>
            <a:ext cx="4495800" cy="193899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“</a:t>
            </a:r>
            <a:r>
              <a:rPr lang="en-US" sz="4000" b="1" dirty="0">
                <a:solidFill>
                  <a:srgbClr val="FF0000"/>
                </a:solidFill>
              </a:rPr>
              <a:t>All science is either Physics or stamp collecting</a:t>
            </a:r>
            <a:r>
              <a:rPr lang="en-US" dirty="0">
                <a:solidFill>
                  <a:srgbClr val="FF0000"/>
                </a:solidFill>
              </a:rPr>
              <a:t>.”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524000" y="0"/>
            <a:ext cx="9144000" cy="175432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1912</a:t>
            </a:r>
            <a:r>
              <a:rPr lang="en-US" sz="3200" dirty="0">
                <a:solidFill>
                  <a:srgbClr val="000000"/>
                </a:solidFill>
              </a:rPr>
              <a:t> : Ernst Rutherford is the </a:t>
            </a:r>
            <a:r>
              <a:rPr lang="en-US" dirty="0">
                <a:solidFill>
                  <a:srgbClr val="000000"/>
                </a:solidFill>
              </a:rPr>
              <a:t>`</a:t>
            </a:r>
            <a:r>
              <a:rPr lang="en-US" sz="4400" dirty="0">
                <a:solidFill>
                  <a:srgbClr val="000000"/>
                </a:solidFill>
              </a:rPr>
              <a:t>Man’…</a:t>
            </a:r>
            <a:r>
              <a:rPr lang="en-US" sz="2800" dirty="0">
                <a:solidFill>
                  <a:srgbClr val="000000"/>
                </a:solidFill>
              </a:rPr>
              <a:t>and presides over the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b="1" dirty="0">
                <a:solidFill>
                  <a:srgbClr val="000000"/>
                </a:solidFill>
              </a:rPr>
              <a:t>`Golden Age of Experimental Physics</a:t>
            </a:r>
            <a:r>
              <a:rPr lang="en-US" sz="2800" b="1" dirty="0">
                <a:solidFill>
                  <a:srgbClr val="000000"/>
                </a:solidFill>
              </a:rPr>
              <a:t>’…THE ATOM APPEARS CONQUERED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6400800" y="1705709"/>
            <a:ext cx="3810000" cy="5847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</a:rPr>
              <a:t>vintage Rutherford: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5133110" y="4432167"/>
            <a:ext cx="5562601" cy="2554545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His students find </a:t>
            </a:r>
            <a:r>
              <a:rPr lang="en-US" sz="3200" b="1" dirty="0">
                <a:solidFill>
                  <a:srgbClr val="3333CC"/>
                </a:solidFill>
              </a:rPr>
              <a:t>neutrons</a:t>
            </a:r>
            <a:r>
              <a:rPr lang="en-US" sz="3200" b="1" dirty="0">
                <a:solidFill>
                  <a:srgbClr val="000000"/>
                </a:solidFill>
              </a:rPr>
              <a:t>,</a:t>
            </a:r>
            <a:r>
              <a:rPr lang="en-US" sz="3200" dirty="0">
                <a:solidFill>
                  <a:srgbClr val="000000"/>
                </a:solidFill>
              </a:rPr>
              <a:t>  build  first </a:t>
            </a:r>
            <a:r>
              <a:rPr lang="en-US" sz="3200" b="1" dirty="0">
                <a:solidFill>
                  <a:srgbClr val="000000"/>
                </a:solidFill>
              </a:rPr>
              <a:t>mass spectrometers</a:t>
            </a:r>
            <a:r>
              <a:rPr lang="en-US" sz="3200" dirty="0">
                <a:solidFill>
                  <a:srgbClr val="000000"/>
                </a:solidFill>
              </a:rPr>
              <a:t>, establish source of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isotopes</a:t>
            </a:r>
            <a:r>
              <a:rPr lang="en-US" sz="3200" dirty="0">
                <a:solidFill>
                  <a:srgbClr val="FF0000"/>
                </a:solidFill>
              </a:rPr>
              <a:t>,</a:t>
            </a:r>
            <a:r>
              <a:rPr lang="en-US" sz="3200" dirty="0">
                <a:solidFill>
                  <a:srgbClr val="000000"/>
                </a:solidFill>
              </a:rPr>
              <a:t>  measure</a:t>
            </a:r>
            <a:r>
              <a:rPr lang="en-US" sz="3200" b="1" dirty="0">
                <a:solidFill>
                  <a:srgbClr val="000000"/>
                </a:solidFill>
              </a:rPr>
              <a:t> atomic charge, mass &amp; dimensions</a:t>
            </a:r>
          </a:p>
        </p:txBody>
      </p:sp>
    </p:spTree>
    <p:extLst>
      <p:ext uri="{BB962C8B-B14F-4D97-AF65-F5344CB8AC3E}">
        <p14:creationId xmlns:p14="http://schemas.microsoft.com/office/powerpoint/2010/main" val="12241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/>
      <p:bldP spid="117769" grpId="0" animBg="1"/>
      <p:bldP spid="10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4038600" y="1905000"/>
            <a:ext cx="2438400" cy="2362200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5257800" y="2971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743200" y="3200400"/>
            <a:ext cx="2400300" cy="762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05000" y="4267200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Protons (+) 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r>
              <a:rPr lang="en-US" sz="4000" i="1" dirty="0">
                <a:solidFill>
                  <a:srgbClr val="000000"/>
                </a:solidFill>
              </a:rPr>
              <a:t>and </a:t>
            </a:r>
            <a:r>
              <a:rPr lang="en-US" sz="4000" b="1" dirty="0">
                <a:solidFill>
                  <a:srgbClr val="000000"/>
                </a:solidFill>
              </a:rPr>
              <a:t>neutron</a:t>
            </a:r>
            <a:r>
              <a:rPr lang="en-US" sz="4000" dirty="0">
                <a:solidFill>
                  <a:srgbClr val="000000"/>
                </a:solidFill>
              </a:rPr>
              <a:t>s  squeezed in </a:t>
            </a:r>
            <a:r>
              <a:rPr lang="en-US" sz="4000" i="1" dirty="0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705600" y="68580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3333CC"/>
                </a:solidFill>
              </a:rPr>
              <a:t>Electrons (-) out here 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sp>
        <p:nvSpPr>
          <p:cNvPr id="11274" name="Line 18"/>
          <p:cNvSpPr>
            <a:spLocks noChangeShapeType="1"/>
          </p:cNvSpPr>
          <p:nvPr/>
        </p:nvSpPr>
        <p:spPr bwMode="auto">
          <a:xfrm flipH="1">
            <a:off x="6172200" y="1886130"/>
            <a:ext cx="990600" cy="552271"/>
          </a:xfrm>
          <a:prstGeom prst="line">
            <a:avLst/>
          </a:prstGeom>
          <a:noFill/>
          <a:ln w="60325">
            <a:solidFill>
              <a:srgbClr val="008080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4953000" y="2819401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2133600" y="1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1912</a:t>
            </a:r>
            <a:r>
              <a:rPr lang="en-US" sz="3600" dirty="0">
                <a:solidFill>
                  <a:srgbClr val="FF0000"/>
                </a:solidFill>
              </a:rPr>
              <a:t>: </a:t>
            </a:r>
            <a:r>
              <a:rPr lang="en-US" sz="3600" dirty="0">
                <a:solidFill>
                  <a:srgbClr val="3333CC"/>
                </a:solidFill>
              </a:rPr>
              <a:t>Rutherford</a:t>
            </a:r>
            <a:r>
              <a:rPr lang="en-US" sz="3600" dirty="0">
                <a:solidFill>
                  <a:srgbClr val="000000"/>
                </a:solidFill>
              </a:rPr>
              <a:t> ‘s atomic model rules</a:t>
            </a:r>
          </a:p>
        </p:txBody>
      </p:sp>
      <p:pic>
        <p:nvPicPr>
          <p:cNvPr id="16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874" y="2971801"/>
            <a:ext cx="3322819" cy="382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13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971800" y="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1" i="1" u="sng" kern="0" dirty="0">
                <a:solidFill>
                  <a:srgbClr val="FF0000"/>
                </a:solidFill>
                <a:latin typeface="Times New Roman"/>
              </a:rPr>
              <a:t>But there are 2</a:t>
            </a:r>
            <a:r>
              <a:rPr lang="en-US" sz="3600" b="1" i="1" u="sng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6000" b="1" i="1" u="sng" kern="0" dirty="0">
                <a:solidFill>
                  <a:srgbClr val="FF0000"/>
                </a:solidFill>
                <a:latin typeface="Times New Roman"/>
              </a:rPr>
              <a:t>BIG</a:t>
            </a:r>
            <a:r>
              <a:rPr lang="en-US" sz="3600" b="1" i="1" u="sng" kern="0" dirty="0">
                <a:solidFill>
                  <a:srgbClr val="FF0000"/>
                </a:solidFill>
                <a:latin typeface="Times New Roman"/>
              </a:rPr>
              <a:t> Problems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</a:rPr>
              <a:t> </a:t>
            </a:r>
            <a:br>
              <a:rPr lang="en-US" sz="3600" kern="0" dirty="0">
                <a:solidFill>
                  <a:srgbClr val="000000"/>
                </a:solidFill>
                <a:latin typeface="Times New Roman"/>
              </a:rPr>
            </a:br>
            <a:r>
              <a:rPr lang="en-US" sz="3600" kern="0" dirty="0">
                <a:solidFill>
                  <a:srgbClr val="000000"/>
                </a:solidFill>
                <a:latin typeface="Times New Roman"/>
              </a:rPr>
              <a:t> with </a:t>
            </a:r>
            <a:r>
              <a:rPr lang="en-US" sz="3600" kern="0" dirty="0">
                <a:solidFill>
                  <a:srgbClr val="3333CC"/>
                </a:solidFill>
                <a:latin typeface="Times New Roman"/>
              </a:rPr>
              <a:t>Rutherford’s 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</a:rPr>
              <a:t>model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524000" y="1447801"/>
            <a:ext cx="8915400" cy="98488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1)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Why don’t the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3600" b="1" baseline="30000" dirty="0">
                <a:solidFill>
                  <a:srgbClr val="FF0000"/>
                </a:solidFill>
                <a:latin typeface="Arial" charset="0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e</a:t>
            </a:r>
            <a:r>
              <a:rPr lang="en-US" sz="3600" b="1" baseline="30000" dirty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attract and come together ??? (or…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why isn’t Earth the size of a golf ball?)</a:t>
            </a:r>
          </a:p>
        </p:txBody>
      </p:sp>
      <p:pic>
        <p:nvPicPr>
          <p:cNvPr id="1030" name="Picture 6" descr="http://www.earthview.pair.com/earth300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47697"/>
            <a:ext cx="3886200" cy="409346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6705600" y="4343401"/>
            <a:ext cx="1752600" cy="2997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1.bp.blogspot.com/_MH6O6gr_WCY/S73Yj9gqdAI/AAAAAAAABUg/Ci09PIn1Jp0/s1600/golf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0" y="3962400"/>
            <a:ext cx="647700" cy="6477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 flipH="1">
            <a:off x="7315200" y="3962400"/>
            <a:ext cx="533400" cy="8382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162800" y="4114800"/>
            <a:ext cx="838200" cy="45720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7" descr="rutherfo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15401" y="4876801"/>
            <a:ext cx="1617663" cy="18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296400" y="4191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3548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elestiamotherlode.net/catalog/images/screenshots/various/sol_A_portrait_of_our_sun_1__rthorva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2895600"/>
            <a:ext cx="4433959" cy="3124200"/>
          </a:xfrm>
          <a:prstGeom prst="rect">
            <a:avLst/>
          </a:prstGeom>
          <a:noFill/>
        </p:spPr>
      </p:pic>
      <p:pic>
        <p:nvPicPr>
          <p:cNvPr id="3" name="Picture 4" descr="http://www.clipperlight.com/FLAGS/tele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667000"/>
            <a:ext cx="1617416" cy="2295526"/>
          </a:xfrm>
          <a:prstGeom prst="rect">
            <a:avLst/>
          </a:prstGeom>
          <a:noFill/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752600" y="685800"/>
            <a:ext cx="8610600" cy="11079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2)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Why doesn’t the </a:t>
            </a:r>
            <a:r>
              <a:rPr lang="en-US" sz="4800" b="1" dirty="0">
                <a:solidFill>
                  <a:srgbClr val="FFFF00"/>
                </a:solidFill>
                <a:latin typeface="Arial" charset="0"/>
              </a:rPr>
              <a:t>sun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show  </a:t>
            </a:r>
            <a:r>
              <a:rPr lang="en-US" b="1" u="sng" dirty="0">
                <a:solidFill>
                  <a:srgbClr val="000000"/>
                </a:solidFill>
                <a:latin typeface="Arial" charset="0"/>
              </a:rPr>
              <a:t>all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colors (e.g. show 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white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 light)  when telescopes record spectrum?</a:t>
            </a: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057401"/>
            <a:ext cx="2819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rutherf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53781" y="5562601"/>
            <a:ext cx="926883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1600" y="4572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???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Rutherford atom’s problems (continued)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5943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Why only  </a:t>
            </a:r>
            <a:r>
              <a:rPr lang="en-US" sz="4000" b="1" dirty="0">
                <a:solidFill>
                  <a:srgbClr val="FF0000"/>
                </a:solidFill>
                <a:latin typeface="Arial" charset="0"/>
              </a:rPr>
              <a:t>few </a:t>
            </a:r>
            <a:r>
              <a:rPr lang="en-US" sz="4000" b="1" dirty="0">
                <a:solidFill>
                  <a:srgbClr val="0066FF"/>
                </a:solidFill>
                <a:latin typeface="Arial" charset="0"/>
              </a:rPr>
              <a:t>really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4000" b="1" dirty="0">
                <a:solidFill>
                  <a:srgbClr val="6600CC"/>
                </a:solidFill>
                <a:latin typeface="Arial" charset="0"/>
              </a:rPr>
              <a:t>strong</a:t>
            </a:r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 lines </a:t>
            </a:r>
            <a:endParaRPr lang="en-US" sz="4000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772400" y="2362200"/>
            <a:ext cx="381000" cy="381000"/>
          </a:xfrm>
          <a:prstGeom prst="line">
            <a:avLst/>
          </a:prstGeom>
          <a:ln w="53975">
            <a:solidFill>
              <a:srgbClr val="7030A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72400" y="2590800"/>
            <a:ext cx="762000" cy="152400"/>
          </a:xfrm>
          <a:prstGeom prst="straightConnector1">
            <a:avLst/>
          </a:prstGeom>
          <a:ln w="50800">
            <a:solidFill>
              <a:srgbClr val="0000CC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848600" y="2514600"/>
            <a:ext cx="2438400" cy="2286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43800" y="2209800"/>
            <a:ext cx="1143000" cy="114300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29600" y="33528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Diffraction grating divides up light colors</a:t>
            </a:r>
          </a:p>
        </p:txBody>
      </p:sp>
    </p:spTree>
    <p:extLst>
      <p:ext uri="{BB962C8B-B14F-4D97-AF65-F5344CB8AC3E}">
        <p14:creationId xmlns:p14="http://schemas.microsoft.com/office/powerpoint/2010/main" val="24549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AN EVEN </a:t>
            </a:r>
            <a:r>
              <a:rPr lang="en-US" sz="6600" b="1" dirty="0">
                <a:solidFill>
                  <a:srgbClr val="000000"/>
                </a:solidFill>
              </a:rPr>
              <a:t>BIGGER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8000" b="1" dirty="0">
                <a:solidFill>
                  <a:srgbClr val="FF0000"/>
                </a:solidFill>
              </a:rPr>
              <a:t>third </a:t>
            </a:r>
            <a:r>
              <a:rPr lang="en-US" sz="4000" b="1" dirty="0">
                <a:solidFill>
                  <a:srgbClr val="000000"/>
                </a:solidFill>
              </a:rPr>
              <a:t>PROBLEM FOR RUTHERFORD’S LAB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3124200"/>
            <a:ext cx="8915400" cy="2369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</a:rPr>
              <a:t>3)</a:t>
            </a:r>
            <a:r>
              <a:rPr lang="en-US" sz="4400" b="1" dirty="0">
                <a:solidFill>
                  <a:srgbClr val="000000"/>
                </a:solidFill>
              </a:rPr>
              <a:t> The photoelectric effect problem</a:t>
            </a:r>
          </a:p>
          <a:p>
            <a:r>
              <a:rPr lang="en-US" sz="4400" b="1" dirty="0">
                <a:solidFill>
                  <a:srgbClr val="000000"/>
                </a:solidFill>
              </a:rPr>
              <a:t>and the trouble with the theory of light</a:t>
            </a:r>
          </a:p>
        </p:txBody>
      </p:sp>
      <p:pic>
        <p:nvPicPr>
          <p:cNvPr id="4" name="Picture 7" descr="ruther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1" y="5791200"/>
            <a:ext cx="7282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5715000"/>
            <a:ext cx="326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Help!!!!</a:t>
            </a:r>
          </a:p>
        </p:txBody>
      </p:sp>
    </p:spTree>
    <p:extLst>
      <p:ext uri="{BB962C8B-B14F-4D97-AF65-F5344CB8AC3E}">
        <p14:creationId xmlns:p14="http://schemas.microsoft.com/office/powerpoint/2010/main" val="32116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835</Words>
  <Application>Microsoft Office PowerPoint</Application>
  <PresentationFormat>Widescreen</PresentationFormat>
  <Paragraphs>214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14</cp:revision>
  <dcterms:created xsi:type="dcterms:W3CDTF">2014-11-10T19:12:44Z</dcterms:created>
  <dcterms:modified xsi:type="dcterms:W3CDTF">2014-11-12T21:15:59Z</dcterms:modified>
</cp:coreProperties>
</file>