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0"/>
  </p:notesMasterIdLst>
  <p:sldIdLst>
    <p:sldId id="305" r:id="rId3"/>
    <p:sldId id="281" r:id="rId4"/>
    <p:sldId id="282" r:id="rId5"/>
    <p:sldId id="304" r:id="rId6"/>
    <p:sldId id="285" r:id="rId7"/>
    <p:sldId id="284" r:id="rId8"/>
    <p:sldId id="286" r:id="rId9"/>
    <p:sldId id="287" r:id="rId10"/>
    <p:sldId id="289" r:id="rId11"/>
    <p:sldId id="288" r:id="rId12"/>
    <p:sldId id="290" r:id="rId13"/>
    <p:sldId id="292" r:id="rId14"/>
    <p:sldId id="293" r:id="rId15"/>
    <p:sldId id="294" r:id="rId16"/>
    <p:sldId id="297" r:id="rId17"/>
    <p:sldId id="295" r:id="rId18"/>
    <p:sldId id="271" r:id="rId19"/>
    <p:sldId id="268" r:id="rId20"/>
    <p:sldId id="298" r:id="rId21"/>
    <p:sldId id="299" r:id="rId22"/>
    <p:sldId id="280" r:id="rId23"/>
    <p:sldId id="300" r:id="rId24"/>
    <p:sldId id="301" r:id="rId25"/>
    <p:sldId id="306" r:id="rId26"/>
    <p:sldId id="307" r:id="rId27"/>
    <p:sldId id="308" r:id="rId28"/>
    <p:sldId id="309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0066"/>
    <a:srgbClr val="CC3300"/>
    <a:srgbClr val="33CCFF"/>
    <a:srgbClr val="000000"/>
    <a:srgbClr val="FF33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5" autoAdjust="0"/>
    <p:restoredTop sz="94316" autoAdjust="0"/>
  </p:normalViewPr>
  <p:slideViewPr>
    <p:cSldViewPr>
      <p:cViewPr varScale="1">
        <p:scale>
          <a:sx n="70" d="100"/>
          <a:sy n="70" d="100"/>
        </p:scale>
        <p:origin x="139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5EA4A5-9665-435C-A03C-485D7F203248}" type="datetimeFigureOut">
              <a:rPr lang="en-US"/>
              <a:pPr/>
              <a:t>11/10/2014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D0C12E-A267-4080-8AD5-3656B379E2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037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C12E-A267-4080-8AD5-3656B379E2A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31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CC23A1-17CB-497C-ACD1-52396403CF78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78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C12E-A267-4080-8AD5-3656B379E2A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39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CC23A1-17CB-497C-ACD1-52396403CF78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90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AAB6BB-2D3C-4BB8-9E32-236D132B197A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32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Show how calculation was done on board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69E0DE-AFF8-41DD-8CA3-5C7ABF6E1E29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18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Stadium at 1.</a:t>
            </a:r>
            <a:r>
              <a:rPr lang="en-US" baseline="0" dirty="0" smtClean="0"/>
              <a:t> E. 161</a:t>
            </a:r>
            <a:r>
              <a:rPr lang="en-US" baseline="30000" dirty="0" smtClean="0"/>
              <a:t>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st.</a:t>
            </a:r>
            <a:r>
              <a:rPr lang="en-US" baseline="0" dirty="0" smtClean="0"/>
              <a:t>, Bronx NY 14051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C12E-A267-4080-8AD5-3656B379E2A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2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DA508F-E7BC-4578-BB7D-125E3C661619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176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DA508F-E7BC-4578-BB7D-125E3C661619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260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re-vote after hint on board…if initial responses </a:t>
            </a:r>
            <a:r>
              <a:rPr lang="en-US" smtClean="0"/>
              <a:t>are</a:t>
            </a:r>
            <a:r>
              <a:rPr lang="en-US" baseline="0" smtClean="0"/>
              <a:t> poor.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C12E-A267-4080-8AD5-3656B379E2A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538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DA508F-E7BC-4578-BB7D-125E3C661619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89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</a:t>
            </a:r>
            <a:r>
              <a:rPr lang="en-US" baseline="0" dirty="0" smtClean="0"/>
              <a:t>xplain results on board….emphasize field directions vs. charge (</a:t>
            </a:r>
            <a:r>
              <a:rPr lang="en-US" baseline="0" dirty="0" err="1" smtClean="0"/>
              <a:t>lorentz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rh</a:t>
            </a:r>
            <a:r>
              <a:rPr lang="en-US" baseline="0" dirty="0" smtClean="0"/>
              <a:t> rule for magnet; like repels like for electrical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C12E-A267-4080-8AD5-3656B379E2A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90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C12E-A267-4080-8AD5-3656B379E2A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92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C12E-A267-4080-8AD5-3656B379E2A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84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C12E-A267-4080-8AD5-3656B379E2A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36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C12E-A267-4080-8AD5-3656B379E2A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86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C12E-A267-4080-8AD5-3656B379E2A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38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C12E-A267-4080-8AD5-3656B379E2A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24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CC23A1-17CB-497C-ACD1-52396403CF78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62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7F158D-ABCE-415C-9DC2-33C49C14CE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8E0C3-9D93-4C7D-8010-693D1C104D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0909F-4029-4955-A34C-5BF2216686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5798A-FA77-462B-BD91-C081D33A4B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300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74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4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407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755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37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322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2CAB63-2B64-426B-B986-9BBE3BECDD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54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416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849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1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88A51-208C-4761-A890-2CEB9207D8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98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9CFA4-4B30-41B1-9912-A034808BC8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4E58F-3270-46D4-ADE8-CB52661D9F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FC0299-7FF5-4802-98A4-4C73AB91F9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1F2D1-DC75-443F-922A-1212FBAA5E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EE7AA-CA87-447A-BE7F-5D274FD5CF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997D18-5CEC-44DD-8B76-0C264BDD48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BE2AD-C76A-4CD2-904D-473B887E54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fld id="{D1ACBCEF-501F-4BE0-8B6D-CC633B0912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FB1F062-A979-4486-B0BD-4304BFEA3B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11/10/2014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780BAA7-1730-4B1D-8FBB-03DE8725F1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692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uDkUh1ToeTyAaM&amp;tbnid=QXlspykGOsw_FM:&amp;ved=0CAgQjRwwAA&amp;url=http://www.tutorvista.com/content/physics/physics-iv/atoms-and-nuclei/thomsons-model.php&amp;ei=-bGqUdTpCZD94APUtYAI&amp;psig=AFQjCNGmg9w5he-uiConeukF0cZn92vREQ&amp;ust=137022757719136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3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uDkUh1ToeTyAaM&amp;tbnid=QXlspykGOsw_FM:&amp;ved=0CAgQjRwwAA&amp;url=http://www.tutorvista.com/content/physics/physics-iv/atoms-and-nuclei/thomsons-model.php&amp;ei=-bGqUdTpCZD94APUtYAI&amp;psig=AFQjCNGmg9w5he-uiConeukF0cZn92vREQ&amp;ust=137022757719136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source=images&amp;cd=&amp;cad=rja&amp;docid=cwZ48Uey_H2xOM&amp;tbnid=RFYSxaqM0PQt6M:&amp;ved=0CAUQjRw&amp;url=http://mysite.verizon.net/kdrews47/introterms/intro7.html&amp;ei=kv6vUbPHFdWz4APWv4DgBg&amp;bvm=bv.47534661,d.dmg&amp;psig=AFQjCNEO0mkMhP4XqrC63qt80Gz03w484A&amp;ust=137057466767196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7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9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TBiwHMoVZwxQHM&amp;tbnid=3GVo89vIshDcTM:&amp;ved=0CAgQjRwwAA&amp;url=http://www.aaccessmaps.com/show/map/us/ny/nyc_area_hwy&amp;ei=LnuyUfatDreg4APp-IHYDw&amp;psig=AFQjCNHsNSButDaiudYHPFmMzkFfl9RmYA&amp;ust=1370737838307843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tags" Target="../tags/tag11.xml"/><Relationship Id="rId7" Type="http://schemas.openxmlformats.org/officeDocument/2006/relationships/oleObject" Target="../embeddings/oleObject3.bin"/><Relationship Id="rId2" Type="http://schemas.openxmlformats.org/officeDocument/2006/relationships/tags" Target="../tags/tag10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23.emf"/><Relationship Id="rId2" Type="http://schemas.openxmlformats.org/officeDocument/2006/relationships/tags" Target="../tags/tag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24.emf"/><Relationship Id="rId2" Type="http://schemas.openxmlformats.org/officeDocument/2006/relationships/tags" Target="../tags/tag1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google.com/url?sa=i&amp;rct=j&amp;q=&amp;esrc=s&amp;frm=1&amp;source=images&amp;cd=&amp;cad=rja&amp;docid=4p9hhCqVT5jnFM&amp;tbnid=5zjjlG3ynTH1bM:&amp;ved=&amp;url=http://nyfalls.com/lakes/finger-lakes/honeoye/&amp;ei=g7keUuuDM6nKsATaw4DIBw&amp;bvm=bv.51495398,d.cWc&amp;psig=AFQjCNEm3tOY_lZMf4PhYMNxOErWy30WoA&amp;ust=1377831684656765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homson+cathode+ray+tube&amp;source=images&amp;cd=&amp;cad=rja&amp;docid=jXoNOkIhNQn2aM&amp;tbnid=dsa44hlbTgGYfM:&amp;ved=0CAUQjRw&amp;url=http://www.chegg.com/homework-help/questions-and-answers/cathode-ray-tube-experimentsin-late-1800s-j-j-thomson-builton-earlier-experiments-using-ca-q303710&amp;ei=p7aqUamCO6mu0AHW_oDYCQ&amp;bvm=bv.47244034,d.dmg&amp;psig=AFQjCNFgwkH1dvyRikcruSKDg9IYPjNX7g&amp;ust=137022864703318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source=images&amp;cd=&amp;cad=rja&amp;docid=uDkUh1ToeTyAaM&amp;tbnid=QXlspykGOsw_FM:&amp;ved=0CAgQjRwwAA&amp;url=http://www.tutorvista.com/content/physics/physics-iv/atoms-and-nuclei/thomsons-model.php&amp;ei=-bGqUdTpCZD94APUtYAI&amp;psig=AFQjCNGmg9w5he-uiConeukF0cZn92vREQ&amp;ust=137022757719136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www.google.com/url?sa=i&amp;rct=j&amp;q=chocolate+chip+cookie&amp;source=images&amp;cd=&amp;docid=wQGUnP2HhV8sRM&amp;tbnid=qflG4_hqQkNUMM:&amp;ved=0CAUQjRw&amp;url=http://chocolate.wikia.com/wiki/File:Chocolate_chip_cookies.jpg&amp;ei=1n-rUaD8KMXS0gHskICoCA&amp;bvm=bv.47244034,d.dmQ&amp;psig=AFQjCNFbQjYvf-VtsF8JR6OnDVE4khS_Yg&amp;ust=137028025402363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rutherford's+gold+leaf+experiment+apparatus&amp;source=images&amp;cd=&amp;cad=rja&amp;docid=7f6hFPNBWkLk6M&amp;tbnid=DdZVsOfw0OhufM:&amp;ved=0CAUQjRw&amp;url=http://137.193.61.237/eng/theory.htm&amp;ei=uYSrUeizAqnG0AGj8oGQAg&amp;bvm=bv.47244034,d.dmg&amp;psig=AFQjCNFKdMMCRmYxysmfX7B8FBu6pwSgxA&amp;ust=137028148941506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url?sa=i&amp;rct=j&amp;q=rutherford's+gold+leaf+experiment+apparatus&amp;source=images&amp;cd=&amp;cad=rja&amp;docid=26zS1FGPVCYN0M&amp;tbnid=UqDjuGFrJYL08M:&amp;ved=0CAUQjRw&amp;url=http://myweb.usf.edu/~mhight/goldfoil.html&amp;ei=L4WrUbCYB6XC0gG6hIGwCg&amp;bvm=bv.47244034,d.dmg&amp;psig=AFQjCNGannnmiATojpQ4EVPwn2pMHXtWVQ&amp;ust=137028156524548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rutherford's+gold+leaf+experiment+apparatus&amp;source=images&amp;cd=&amp;cad=rja&amp;docid=15JkYSMiGkSLlM&amp;tbnid=IxRKSBp3ITNTGM:&amp;ved=0CAUQjRw&amp;url=http://www.antonine-education.co.uk/Pages/Physics_5/Nuclear_Physics/NUC_06/Nuclear_page_6.htm&amp;ei=6Y-rUYutGvS20AH314Fo&amp;bvm=bv.47244034,d.dmg&amp;psig=AFQjCNG0gPT3NJvG7ts5zDrqg3ldi0rfKQ&amp;ust=137028433579902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11613"/>
            <a:ext cx="4535487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6005513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6024563" y="0"/>
            <a:ext cx="3119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>Road trip so far: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32500" y="450850"/>
            <a:ext cx="3200400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Classic chemistry:</a:t>
            </a:r>
          </a:p>
          <a:p>
            <a:pPr>
              <a:defRPr/>
            </a:pPr>
            <a:r>
              <a:rPr lang="en-US" b="1" dirty="0"/>
              <a:t>Chapters 1-5</a:t>
            </a:r>
          </a:p>
          <a:p>
            <a:pPr>
              <a:defRPr/>
            </a:pPr>
            <a:endParaRPr lang="en-US" b="1" dirty="0"/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b="1" dirty="0"/>
              <a:t>Mole  reasoning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b="1" dirty="0"/>
              <a:t>Reactions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b="1" dirty="0"/>
              <a:t>Gas=&gt; </a:t>
            </a:r>
            <a:r>
              <a:rPr lang="en-US" b="1" dirty="0" err="1"/>
              <a:t>stoichiometries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910013"/>
            <a:ext cx="449580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Ahead of us (and your reading):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FF0000"/>
                </a:solidFill>
              </a:rPr>
              <a:t>What’s inside the atomic cookie (pp. 50-53 + Ch.7)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FF0000"/>
                </a:solidFill>
              </a:rPr>
              <a:t>Molecular models (Ch. 8)</a:t>
            </a:r>
          </a:p>
        </p:txBody>
      </p:sp>
    </p:spTree>
    <p:extLst>
      <p:ext uri="{BB962C8B-B14F-4D97-AF65-F5344CB8AC3E}">
        <p14:creationId xmlns:p14="http://schemas.microsoft.com/office/powerpoint/2010/main" val="1715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Atomic structure: testing </a:t>
            </a:r>
            <a:r>
              <a:rPr lang="en-US" sz="1800" dirty="0" smtClean="0">
                <a:solidFill>
                  <a:srgbClr val="FF0000"/>
                </a:solidFill>
              </a:rPr>
              <a:t>Thomson’s Plum Pudding Model</a:t>
            </a:r>
            <a:r>
              <a:rPr lang="en-US" sz="1800" dirty="0" smtClean="0">
                <a:solidFill>
                  <a:schemeClr val="tx1"/>
                </a:solidFill>
              </a:rPr>
              <a:t>  (continued):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9" name="Picture 2" descr="http://images.tutorvista.com/content/atoms-and-nuclei/plum-pudding-model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892552"/>
            <a:ext cx="6516140" cy="559501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09600" y="369332"/>
            <a:ext cx="830580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Reminder of the </a:t>
            </a:r>
            <a:r>
              <a:rPr lang="en-US" b="1" dirty="0" smtClean="0">
                <a:solidFill>
                  <a:srgbClr val="FF0000"/>
                </a:solidFill>
              </a:rPr>
              <a:t>Plum Pudding Model </a:t>
            </a:r>
            <a:r>
              <a:rPr lang="en-US" b="1" dirty="0" smtClean="0"/>
              <a:t>being tested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28600" y="533400"/>
            <a:ext cx="8915400" cy="2087562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Given the preceding facts, </a:t>
            </a:r>
            <a:r>
              <a:rPr lang="en-US" sz="3200" b="1" dirty="0">
                <a:solidFill>
                  <a:srgbClr val="FF0000"/>
                </a:solidFill>
              </a:rPr>
              <a:t>predict how the </a:t>
            </a:r>
            <a:r>
              <a:rPr lang="en-US" sz="3200" b="1" dirty="0">
                <a:solidFill>
                  <a:srgbClr val="FF0000"/>
                </a:solidFill>
                <a:sym typeface="Symbol"/>
              </a:rPr>
              <a:t> particles will behave </a:t>
            </a:r>
            <a:r>
              <a:rPr lang="en-US" sz="3200" b="1" dirty="0" smtClean="0">
                <a:solidFill>
                  <a:srgbClr val="FF0000"/>
                </a:solidFill>
                <a:sym typeface="Symbol"/>
              </a:rPr>
              <a:t>after striking </a:t>
            </a:r>
            <a:r>
              <a:rPr lang="en-US" sz="3200" b="1" dirty="0">
                <a:solidFill>
                  <a:srgbClr val="FF0000"/>
                </a:solidFill>
                <a:sym typeface="Symbol"/>
              </a:rPr>
              <a:t>the gold foil </a:t>
            </a:r>
            <a:r>
              <a:rPr lang="en-US" sz="3200" b="1" dirty="0">
                <a:solidFill>
                  <a:srgbClr val="FF0000"/>
                </a:solidFill>
              </a:rPr>
              <a:t>if the structure of gold is as described in Thomson’s Plum Pudding model .</a:t>
            </a:r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52400" y="2667000"/>
            <a:ext cx="5257800" cy="4114800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dirty="0"/>
              <a:t>Bounce straight backwards off the foil like a baseball hitting a wall</a:t>
            </a:r>
            <a:r>
              <a:rPr lang="en-US" dirty="0" smtClean="0"/>
              <a:t>.</a:t>
            </a:r>
          </a:p>
          <a:p>
            <a:pPr marL="514350" indent="-514350">
              <a:buAutoNum type="alphaUcPeriod"/>
            </a:pPr>
            <a:r>
              <a:rPr lang="en-US" dirty="0"/>
              <a:t>Punch through the foil like it wasn’t </a:t>
            </a:r>
            <a:r>
              <a:rPr lang="en-US" dirty="0" smtClean="0"/>
              <a:t>there.</a:t>
            </a:r>
          </a:p>
          <a:p>
            <a:pPr marL="514350" indent="-514350">
              <a:buFontTx/>
              <a:buAutoNum type="alphaUcPeriod"/>
            </a:pPr>
            <a:r>
              <a:rPr lang="en-US" dirty="0"/>
              <a:t>Scatter off the foil randomly in all directions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3661092"/>
              </p:ext>
            </p:extLst>
          </p:nvPr>
        </p:nvGraphicFramePr>
        <p:xfrm>
          <a:off x="4584700" y="1700212"/>
          <a:ext cx="4559300" cy="513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Chart" r:id="rId8" imgW="4571989" imgH="5143584" progId="MSGraph.Chart.8">
                  <p:embed followColorScheme="full"/>
                </p:oleObj>
              </mc:Choice>
              <mc:Fallback>
                <p:oleObj name="Chart" r:id="rId8" imgW="4571989" imgH="5143584" progId="MSGraph.Chart.8">
                  <p:embed followColorScheme="full"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0" y="1700212"/>
                        <a:ext cx="4559300" cy="5133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I1"/>
          <p:cNvSpPr/>
          <p:nvPr>
            <p:custDataLst>
              <p:tags r:id="rId5"/>
            </p:custDataLst>
          </p:nvPr>
        </p:nvSpPr>
        <p:spPr bwMode="auto">
          <a:xfrm>
            <a:off x="76200" y="4267200"/>
            <a:ext cx="5257800" cy="1072896"/>
          </a:xfrm>
          <a:prstGeom prst="round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4456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images.tutorvista.com/content/atoms-and-nuclei/plum-pudding-model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838200"/>
            <a:ext cx="2590800" cy="2224563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 bwMode="auto">
          <a:xfrm>
            <a:off x="228600" y="1828800"/>
            <a:ext cx="152400" cy="152400"/>
          </a:xfrm>
          <a:prstGeom prst="ellipse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23900" y="1724891"/>
            <a:ext cx="228600" cy="2286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Plum Pudding model </a:t>
            </a:r>
            <a:r>
              <a:rPr lang="en-US" b="1" dirty="0" smtClean="0"/>
              <a:t>predicts</a:t>
            </a:r>
            <a:r>
              <a:rPr lang="en-US" dirty="0" smtClean="0"/>
              <a:t> the massive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 particles </a:t>
            </a:r>
            <a:r>
              <a:rPr lang="en-US" dirty="0" smtClean="0">
                <a:sym typeface="Symbol"/>
              </a:rPr>
              <a:t>will pass  ~un-deflected through gold foil made of diffuse matter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-138546" y="895013"/>
            <a:ext cx="1870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sym typeface="Symbol"/>
              </a:rPr>
              <a:t> particles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267200" y="4267200"/>
            <a:ext cx="45719" cy="2590800"/>
          </a:xfrm>
          <a:prstGeom prst="rect">
            <a:avLst/>
          </a:prstGeom>
          <a:solidFill>
            <a:srgbClr val="FF9900"/>
          </a:solidFill>
          <a:ln w="190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04800" y="4876800"/>
            <a:ext cx="304800" cy="3048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04800" y="4495800"/>
            <a:ext cx="304800" cy="3048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85800" y="4495800"/>
            <a:ext cx="304800" cy="3048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66800" y="4495800"/>
            <a:ext cx="304800" cy="3048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85800" y="4876800"/>
            <a:ext cx="304800" cy="3048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066800" y="4876800"/>
            <a:ext cx="304800" cy="3048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2809589"/>
            <a:ext cx="9144000" cy="584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200" dirty="0" smtClean="0"/>
              <a:t>Rutherford’s </a:t>
            </a:r>
            <a:r>
              <a:rPr lang="en-US" sz="3200" b="1" dirty="0" smtClean="0">
                <a:solidFill>
                  <a:srgbClr val="FF0000"/>
                </a:solidFill>
              </a:rPr>
              <a:t>observations</a:t>
            </a:r>
            <a:r>
              <a:rPr lang="en-US" sz="3200" dirty="0" smtClean="0"/>
              <a:t> </a:t>
            </a:r>
            <a:r>
              <a:rPr lang="en-US" sz="3200" b="1" dirty="0" smtClean="0"/>
              <a:t>mostly</a:t>
            </a:r>
            <a:r>
              <a:rPr lang="en-US" sz="3200" dirty="0" smtClean="0"/>
              <a:t> agree with above. 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0" y="6248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Gold foil</a:t>
            </a:r>
            <a:endParaRPr lang="en-US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3394364"/>
            <a:ext cx="8686800" cy="584775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200" b="1" dirty="0" smtClean="0"/>
              <a:t>But</a:t>
            </a:r>
            <a:r>
              <a:rPr lang="en-US" sz="3200" dirty="0" smtClean="0"/>
              <a:t> </a:t>
            </a:r>
            <a:r>
              <a:rPr lang="en-US" sz="3200" b="1" dirty="0" smtClean="0"/>
              <a:t>sometimes</a:t>
            </a:r>
            <a:r>
              <a:rPr lang="en-US" sz="3200" dirty="0" smtClean="0"/>
              <a:t> a few curve off significantly…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3886200"/>
            <a:ext cx="9144000" cy="584775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200" b="1" dirty="0" smtClean="0"/>
              <a:t>And once and in a great while</a:t>
            </a:r>
            <a:r>
              <a:rPr lang="en-US" sz="3200" dirty="0" smtClean="0"/>
              <a:t>, one bounces back. !</a:t>
            </a:r>
            <a:endParaRPr lang="en-US" sz="3200" dirty="0"/>
          </a:p>
        </p:txBody>
      </p:sp>
      <p:sp>
        <p:nvSpPr>
          <p:cNvPr id="2" name="Oval 1"/>
          <p:cNvSpPr/>
          <p:nvPr/>
        </p:nvSpPr>
        <p:spPr bwMode="auto">
          <a:xfrm>
            <a:off x="644237" y="1433944"/>
            <a:ext cx="228600" cy="228600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228600" y="1721881"/>
            <a:ext cx="228600" cy="228600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42455" y="2001983"/>
            <a:ext cx="228600" cy="228600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21673" y="1433944"/>
            <a:ext cx="228600" cy="228600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748145" y="2019302"/>
            <a:ext cx="228600" cy="228600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30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1124E-6 L 0.875 -1.81124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86284 0.0034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42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1.11111E-6 L 0.85 -1.11111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0.87152 -0.0034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76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86927 -0.0085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55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4.07407E-6 L 0.84583 -0.0122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292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8.25815E-7 L 0.76667 -8.25815E-7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746E-6 L 0.8 2.5746E-6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2.5746E-6 L 0.83333 2.5746E-6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69 C 0.09532 -0.00578 0.19063 -0.01064 0.31598 -0.00161 C 0.44132 0.00764 0.59688 0.03146 0.75243 0.05552 " pathEditMode="relative" rAng="0" ptsTypes="aaA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0973 -0.01087 0.21962 -0.02151 0.35139 0.00116 C 0.48316 0.02383 0.63681 0.07981 0.79063 0.13579 " pathEditMode="relative" ptsTypes="aaA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20382 0.00278 0.40764 0.00579 0.4224 0.00509 C 0.43698 0.0044 0.26268 -0.00023 0.08872 -0.00485 " pathEditMode="relative" ptsTypes="aaA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6" grpId="0"/>
      <p:bldP spid="27" grpId="0" animBg="1"/>
      <p:bldP spid="28" grpId="0" animBg="1"/>
      <p:bldP spid="2" grpId="0" animBg="1"/>
      <p:bldP spid="24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828800" y="4648200"/>
            <a:ext cx="34290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457200" y="3352800"/>
            <a:ext cx="495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2226" name="Picture 2" descr="http://mysite.verizon.net/kdrews47/introterms/goldfoil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4503" y="1241284"/>
            <a:ext cx="5051393" cy="422303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656508"/>
            <a:ext cx="9144000" cy="58477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Pictorial summary of results of gold foil experiment</a:t>
            </a:r>
            <a:endParaRPr lang="en-US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0" y="6012597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Geiger H. &amp; Marsden E</a:t>
            </a:r>
            <a:r>
              <a:rPr lang="en-US" sz="2400" b="1" dirty="0" smtClean="0">
                <a:solidFill>
                  <a:schemeClr val="tx1"/>
                </a:solidFill>
              </a:rPr>
              <a:t>., On the Diffuse Reflectance of </a:t>
            </a:r>
            <a:r>
              <a:rPr lang="en-US" sz="2400" b="1" dirty="0" smtClean="0">
                <a:solidFill>
                  <a:schemeClr val="tx1"/>
                </a:solidFill>
                <a:sym typeface="Symbol"/>
              </a:rPr>
              <a:t>-Particles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smtClean="0">
                <a:solidFill>
                  <a:schemeClr val="tx1"/>
                </a:solidFill>
              </a:rPr>
              <a:t>Proceedings of the Royal Society, Series A</a:t>
            </a:r>
            <a:r>
              <a:rPr lang="en-US" sz="2400" b="1" dirty="0" smtClean="0">
                <a:solidFill>
                  <a:schemeClr val="tx1"/>
                </a:solidFill>
              </a:rPr>
              <a:t> 82: 495–500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(1909)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543945"/>
            <a:ext cx="6629400" cy="52322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Seminal  publication on results: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Atomic structure: testing </a:t>
            </a:r>
            <a:r>
              <a:rPr lang="en-US" sz="1800" dirty="0" smtClean="0">
                <a:solidFill>
                  <a:srgbClr val="FF0000"/>
                </a:solidFill>
              </a:rPr>
              <a:t>Thomson’s Plum Pudding Atomic Model</a:t>
            </a:r>
            <a:r>
              <a:rPr lang="en-US" sz="1800" dirty="0" smtClean="0"/>
              <a:t>(continued)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7307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828800" y="4648200"/>
            <a:ext cx="34290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457200" y="3352800"/>
            <a:ext cx="495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9223" name="Picture 7" descr="rutherf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724290"/>
            <a:ext cx="4053998" cy="467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152400" y="2145894"/>
            <a:ext cx="4038600" cy="3170099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“</a:t>
            </a:r>
            <a:r>
              <a:rPr lang="en-US" sz="4000" b="1" dirty="0">
                <a:solidFill>
                  <a:srgbClr val="FF0000"/>
                </a:solidFill>
              </a:rPr>
              <a:t>Like firing a howitzer at tissue paper and having the shell bounce back !!”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647072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smtClean="0"/>
              <a:t>Rutherford’s famous `take’ on Marsden and Geiger’s results: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Atomic structure: testing </a:t>
            </a:r>
            <a:r>
              <a:rPr lang="en-US" sz="1800" dirty="0" smtClean="0">
                <a:solidFill>
                  <a:srgbClr val="FF0000"/>
                </a:solidFill>
              </a:rPr>
              <a:t>Thomson’s Plum Pudding Atomic Model</a:t>
            </a:r>
            <a:r>
              <a:rPr lang="en-US" sz="1800" dirty="0" smtClean="0"/>
              <a:t>(continued)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5102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302614" y="304800"/>
            <a:ext cx="7772400" cy="1143000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Which model below best explains the gold foil scattering data?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0" y="2133600"/>
            <a:ext cx="5257800" cy="41148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spcAft>
                <a:spcPts val="0"/>
              </a:spcAft>
              <a:buAutoNum type="alphaUcPeriod"/>
            </a:pPr>
            <a:r>
              <a:rPr lang="en-US" dirty="0" smtClean="0"/>
              <a:t>Thin, dense </a:t>
            </a:r>
            <a:r>
              <a:rPr lang="en-US" b="1" dirty="0">
                <a:solidFill>
                  <a:srgbClr val="0000FF"/>
                </a:solidFill>
              </a:rPr>
              <a:t>e</a:t>
            </a:r>
            <a:r>
              <a:rPr lang="en-US" b="1" dirty="0" smtClean="0">
                <a:solidFill>
                  <a:srgbClr val="0000FF"/>
                </a:solidFill>
              </a:rPr>
              <a:t>lectron</a:t>
            </a:r>
            <a:r>
              <a:rPr lang="en-US" dirty="0" smtClean="0"/>
              <a:t> ring around large, dense ball of </a:t>
            </a:r>
            <a:r>
              <a:rPr lang="en-US" b="1" dirty="0" smtClean="0"/>
              <a:t>positives</a:t>
            </a:r>
            <a:r>
              <a:rPr lang="en-US" dirty="0" smtClean="0"/>
              <a:t>.</a:t>
            </a:r>
          </a:p>
          <a:p>
            <a:pPr marL="514350" indent="-514350">
              <a:spcAft>
                <a:spcPts val="0"/>
              </a:spcAft>
              <a:buAutoNum type="alphaUcPeriod"/>
            </a:pPr>
            <a:r>
              <a:rPr lang="en-US" dirty="0" smtClean="0"/>
              <a:t>diffuse, continuous ball of </a:t>
            </a:r>
            <a:r>
              <a:rPr lang="en-US" b="1" dirty="0" smtClean="0">
                <a:solidFill>
                  <a:srgbClr val="0000FF"/>
                </a:solidFill>
              </a:rPr>
              <a:t>electrons</a:t>
            </a:r>
            <a:r>
              <a:rPr lang="en-US" dirty="0" smtClean="0"/>
              <a:t> around tiny, dense ball of </a:t>
            </a:r>
            <a:r>
              <a:rPr lang="en-US" b="1" dirty="0" smtClean="0"/>
              <a:t>positives.</a:t>
            </a:r>
          </a:p>
          <a:p>
            <a:pPr marL="514350" indent="-514350">
              <a:spcAft>
                <a:spcPts val="0"/>
              </a:spcAft>
              <a:buAutoNum type="alphaUcPeriod"/>
            </a:pPr>
            <a:r>
              <a:rPr lang="en-US" dirty="0" smtClean="0"/>
              <a:t>Inner thin, dense </a:t>
            </a:r>
            <a:r>
              <a:rPr lang="en-US" b="1" dirty="0" smtClean="0"/>
              <a:t>positive</a:t>
            </a:r>
            <a:r>
              <a:rPr lang="en-US" dirty="0" smtClean="0"/>
              <a:t> ring surrounded by outer </a:t>
            </a:r>
            <a:r>
              <a:rPr lang="en-US" dirty="0" err="1" smtClean="0"/>
              <a:t>thin,dense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electron</a:t>
            </a:r>
            <a:r>
              <a:rPr lang="en-US" dirty="0" smtClean="0"/>
              <a:t> ring.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919926419"/>
              </p:ext>
            </p:extLst>
          </p:nvPr>
        </p:nvGraphicFramePr>
        <p:xfrm>
          <a:off x="5778500" y="1390650"/>
          <a:ext cx="3633788" cy="408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Chart" r:id="rId8" imgW="4571989" imgH="5143584" progId="MSGraph.Chart.8">
                  <p:embed followColorScheme="full"/>
                </p:oleObj>
              </mc:Choice>
              <mc:Fallback>
                <p:oleObj name="Chart" r:id="rId8" imgW="4571989" imgH="5143584" progId="MSGraph.Chart.8">
                  <p:embed followColorScheme="full"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1390650"/>
                        <a:ext cx="3633788" cy="408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 bwMode="auto">
          <a:xfrm>
            <a:off x="4712564" y="1447800"/>
            <a:ext cx="1524000" cy="1603664"/>
          </a:xfrm>
          <a:prstGeom prst="ellipse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188814" y="1982932"/>
            <a:ext cx="571500" cy="5334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020541" y="3276600"/>
            <a:ext cx="1512917" cy="1371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713227" y="3893125"/>
            <a:ext cx="60985" cy="45719"/>
          </a:xfrm>
          <a:prstGeom prst="ellips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102442" y="5410200"/>
            <a:ext cx="914400" cy="838200"/>
          </a:xfrm>
          <a:prstGeom prst="ellips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718483" y="5029200"/>
            <a:ext cx="1682318" cy="1600200"/>
          </a:xfrm>
          <a:prstGeom prst="ellipse">
            <a:avLst/>
          </a:prstGeom>
          <a:noFill/>
          <a:ln w="666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CAI1"/>
          <p:cNvSpPr/>
          <p:nvPr>
            <p:custDataLst>
              <p:tags r:id="rId5"/>
            </p:custDataLst>
          </p:nvPr>
        </p:nvSpPr>
        <p:spPr bwMode="auto">
          <a:xfrm>
            <a:off x="580390" y="3413760"/>
            <a:ext cx="4506913" cy="1325880"/>
          </a:xfrm>
          <a:prstGeom prst="round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5197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828800" y="4648200"/>
            <a:ext cx="34290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457200" y="3352800"/>
            <a:ext cx="495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204" y="4978183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dirty="0"/>
              <a:t>E. Rutherford, F.R.S. </a:t>
            </a:r>
            <a:r>
              <a:rPr lang="en-US" sz="2400" b="1" dirty="0" smtClean="0"/>
              <a:t>The Scattering of α and β Particles by Matter and the Structure of the Atom</a:t>
            </a:r>
          </a:p>
          <a:p>
            <a:pPr algn="l">
              <a:spcBef>
                <a:spcPts val="0"/>
              </a:spcBef>
            </a:pPr>
            <a:r>
              <a:rPr lang="en-US" sz="2400" i="1" dirty="0" smtClean="0"/>
              <a:t>Philosophical Magazine  </a:t>
            </a:r>
            <a:r>
              <a:rPr lang="en-US" sz="2400" dirty="0" smtClean="0"/>
              <a:t>Series 6, vol. 21, p. 669-688 (1911)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 bwMode="auto">
          <a:xfrm>
            <a:off x="3118722" y="1895388"/>
            <a:ext cx="2819400" cy="2666999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481036" y="3193329"/>
            <a:ext cx="94772" cy="71118"/>
          </a:xfrm>
          <a:prstGeom prst="ellips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88257"/>
            <a:ext cx="8763000" cy="9541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Rutherford’s </a:t>
            </a:r>
            <a:r>
              <a:rPr lang="en-US" b="1" dirty="0" smtClean="0"/>
              <a:t>Atom:1911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The Second Experimentally-Based Model of the Atom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Atomic structure:  </a:t>
            </a:r>
            <a:r>
              <a:rPr lang="en-US" sz="1800" dirty="0" smtClean="0">
                <a:solidFill>
                  <a:srgbClr val="FF0000"/>
                </a:solidFill>
              </a:rPr>
              <a:t>Rutherford’s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 Atomic Model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301986" y="1696236"/>
            <a:ext cx="30508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</a:rPr>
              <a:t>Electrons</a:t>
            </a:r>
            <a:r>
              <a:rPr lang="en-US" dirty="0" smtClean="0"/>
              <a:t> in diffuse cloud around tiny (but massive) positive charged </a:t>
            </a:r>
            <a:r>
              <a:rPr lang="en-US" b="1" dirty="0" smtClean="0"/>
              <a:t>nucleus.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362200" y="2438400"/>
            <a:ext cx="990599" cy="1143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2819400" y="3264447"/>
            <a:ext cx="1562100" cy="45824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4457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457200" y="76200"/>
            <a:ext cx="8001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3200" b="1" u="sng" dirty="0"/>
              <a:t>Dimensions of </a:t>
            </a:r>
            <a:r>
              <a:rPr lang="en-US" sz="3200" b="1" u="sng" dirty="0" smtClean="0"/>
              <a:t>Rutherford atomic model</a:t>
            </a:r>
            <a:r>
              <a:rPr lang="en-US" sz="3200" b="1" dirty="0" smtClean="0"/>
              <a:t>*</a:t>
            </a:r>
          </a:p>
          <a:p>
            <a:pPr algn="l">
              <a:spcBef>
                <a:spcPts val="0"/>
              </a:spcBef>
            </a:pPr>
            <a:r>
              <a:rPr lang="en-US" sz="2400" b="1" dirty="0" smtClean="0"/>
              <a:t> *derived from statistics of gold leaf scattering experiment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0" y="984794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 typeface="Arial" charset="0"/>
              <a:buChar char="•"/>
            </a:pPr>
            <a:r>
              <a:rPr lang="en-US" sz="4000" dirty="0">
                <a:solidFill>
                  <a:srgbClr val="FF0000"/>
                </a:solidFill>
              </a:rPr>
              <a:t>Nuclear radius </a:t>
            </a:r>
            <a:r>
              <a:rPr lang="en-US" sz="4000" dirty="0"/>
              <a:t>	        	</a:t>
            </a:r>
            <a:r>
              <a:rPr lang="en-US" sz="4000" dirty="0" smtClean="0"/>
              <a:t>  </a:t>
            </a:r>
            <a:r>
              <a:rPr lang="en-US" sz="4000" b="1" dirty="0" smtClean="0"/>
              <a:t>~</a:t>
            </a:r>
            <a:r>
              <a:rPr lang="en-US" sz="4000" b="1" dirty="0"/>
              <a:t>10</a:t>
            </a:r>
            <a:r>
              <a:rPr lang="en-US" sz="4000" b="1" baseline="30000" dirty="0"/>
              <a:t>-15</a:t>
            </a:r>
            <a:r>
              <a:rPr lang="en-US" sz="4000" b="1" dirty="0"/>
              <a:t> meters  </a:t>
            </a: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0" y="1524000"/>
            <a:ext cx="891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Arial" charset="0"/>
              <a:buChar char="•"/>
            </a:pPr>
            <a:r>
              <a:rPr lang="en-US" sz="4000" dirty="0">
                <a:solidFill>
                  <a:srgbClr val="0000FF"/>
                </a:solidFill>
              </a:rPr>
              <a:t>Electronic </a:t>
            </a:r>
            <a:r>
              <a:rPr lang="en-US" sz="4000" dirty="0" smtClean="0">
                <a:solidFill>
                  <a:srgbClr val="0000FF"/>
                </a:solidFill>
              </a:rPr>
              <a:t>cloud </a:t>
            </a:r>
            <a:r>
              <a:rPr lang="en-US" sz="4000" dirty="0">
                <a:solidFill>
                  <a:srgbClr val="0000FF"/>
                </a:solidFill>
              </a:rPr>
              <a:t>radius      </a:t>
            </a:r>
            <a:r>
              <a:rPr lang="en-US" sz="4000" b="1" dirty="0"/>
              <a:t>~ 10</a:t>
            </a:r>
            <a:r>
              <a:rPr lang="en-US" sz="4000" b="1" baseline="30000" dirty="0"/>
              <a:t>-10 </a:t>
            </a:r>
            <a:r>
              <a:rPr lang="en-US" sz="4000" b="1" dirty="0"/>
              <a:t>meters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2400" y="3429000"/>
          <a:ext cx="8686800" cy="2438400"/>
        </p:xfrm>
        <a:graphic>
          <a:graphicData uri="http://schemas.openxmlformats.org/drawingml/2006/table">
            <a:tbl>
              <a:tblPr/>
              <a:tblGrid>
                <a:gridCol w="3576638"/>
                <a:gridCol w="2555875"/>
                <a:gridCol w="2554287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Subatomic piece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Mass (g)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Relative mass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8600" y="4038600"/>
            <a:ext cx="3276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proton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10000" y="4038600"/>
            <a:ext cx="243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4000" b="1">
                <a:solidFill>
                  <a:srgbClr val="FF0000"/>
                </a:solidFill>
              </a:rPr>
              <a:t>1.67*10</a:t>
            </a:r>
            <a:r>
              <a:rPr lang="en-US" sz="4000" b="1" baseline="30000">
                <a:solidFill>
                  <a:srgbClr val="FF0000"/>
                </a:solidFill>
              </a:rPr>
              <a:t>-30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" y="4648200"/>
            <a:ext cx="2362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neutron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0" y="4648200"/>
            <a:ext cx="2438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40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1.67*10</a:t>
            </a:r>
            <a:r>
              <a:rPr lang="en-US" sz="4000" b="1" baseline="30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-30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62000" y="5181600"/>
            <a:ext cx="2362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00FF"/>
                </a:solidFill>
              </a:rPr>
              <a:t>electron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57600" y="5181600"/>
            <a:ext cx="2514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40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4000" b="1" dirty="0">
                <a:solidFill>
                  <a:srgbClr val="0000FF"/>
                </a:solidFill>
              </a:rPr>
              <a:t>9.11*10</a:t>
            </a:r>
            <a:r>
              <a:rPr lang="en-US" sz="4000" b="1" baseline="30000" dirty="0">
                <a:solidFill>
                  <a:srgbClr val="0000FF"/>
                </a:solidFill>
              </a:rPr>
              <a:t>-34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09600" y="2819400"/>
            <a:ext cx="6705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u="sng" dirty="0"/>
              <a:t>Masses of subatomic </a:t>
            </a:r>
            <a:r>
              <a:rPr lang="en-US" sz="4000" b="1" u="sng" dirty="0" smtClean="0"/>
              <a:t>pieces</a:t>
            </a:r>
            <a:r>
              <a:rPr lang="en-US" sz="4000" b="1" dirty="0" smtClean="0"/>
              <a:t>**</a:t>
            </a:r>
            <a:endParaRPr lang="en-US" sz="4000" b="1" dirty="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705600" y="3962400"/>
            <a:ext cx="99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4000" b="1">
                <a:solidFill>
                  <a:srgbClr val="FF0000"/>
                </a:solidFill>
              </a:rPr>
              <a:t>1</a:t>
            </a:r>
            <a:endParaRPr lang="en-US" sz="4000" b="1" baseline="3000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705600" y="4572000"/>
            <a:ext cx="99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4000" b="1">
                <a:solidFill>
                  <a:srgbClr val="404040"/>
                </a:solidFill>
              </a:rPr>
              <a:t>1</a:t>
            </a:r>
            <a:endParaRPr lang="en-US" sz="4000" b="1" baseline="30000">
              <a:solidFill>
                <a:srgbClr val="40404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629400" y="5181600"/>
            <a:ext cx="1676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4000" b="1">
                <a:solidFill>
                  <a:srgbClr val="0000FF"/>
                </a:solidFill>
              </a:rPr>
              <a:t>0.0005</a:t>
            </a:r>
            <a:endParaRPr lang="en-US" sz="4000" b="1" baseline="30000">
              <a:solidFill>
                <a:srgbClr val="0000FF"/>
              </a:solidFill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134815" y="2127738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Arial" charset="0"/>
              <a:buChar char="•"/>
            </a:pPr>
            <a:r>
              <a:rPr lang="en-US" sz="4000" b="1" dirty="0" smtClean="0">
                <a:solidFill>
                  <a:srgbClr val="0000FF"/>
                </a:solidFill>
              </a:rPr>
              <a:t>Electronic radius/</a:t>
            </a:r>
            <a:r>
              <a:rPr lang="en-US" sz="4000" b="1" dirty="0" smtClean="0">
                <a:solidFill>
                  <a:srgbClr val="FF0000"/>
                </a:solidFill>
              </a:rPr>
              <a:t>Nuclear radius </a:t>
            </a:r>
            <a:r>
              <a:rPr lang="en-US" sz="4000" b="1" dirty="0"/>
              <a:t>~ </a:t>
            </a:r>
            <a:r>
              <a:rPr lang="en-US" sz="4000" b="1" dirty="0" smtClean="0"/>
              <a:t>10</a:t>
            </a:r>
            <a:r>
              <a:rPr lang="en-US" sz="4000" b="1" baseline="30000" dirty="0" smtClean="0"/>
              <a:t>+5</a:t>
            </a:r>
            <a:endParaRPr lang="en-US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34815" y="5889625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** from J. Aston development of mass spectroscopy at Cavendish Labs (w/Rutherford as its’ new Director)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/>
          <a:lstStyle/>
          <a:p>
            <a:r>
              <a:rPr lang="en-US" sz="3200" dirty="0" smtClean="0"/>
              <a:t>Atom dimensions in familiar terms. </a:t>
            </a:r>
            <a:br>
              <a:rPr lang="en-US" sz="3200" dirty="0" smtClean="0"/>
            </a:br>
            <a:r>
              <a:rPr lang="en-US" b="1" dirty="0" smtClean="0"/>
              <a:t>Metaphor 1</a:t>
            </a:r>
          </a:p>
        </p:txBody>
      </p:sp>
      <p:pic>
        <p:nvPicPr>
          <p:cNvPr id="28677" name="Picture 5" descr="yankee-stadium-bt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6400800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baseball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1905000"/>
            <a:ext cx="13716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Line 9"/>
          <p:cNvSpPr>
            <a:spLocks noChangeShapeType="1"/>
          </p:cNvSpPr>
          <p:nvPr/>
        </p:nvSpPr>
        <p:spPr bwMode="auto">
          <a:xfrm flipH="1">
            <a:off x="3505200" y="2514600"/>
            <a:ext cx="3886200" cy="22098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7010400" y="3048000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Baseball as </a:t>
            </a:r>
            <a:r>
              <a:rPr lang="en-US">
                <a:solidFill>
                  <a:srgbClr val="0000CC"/>
                </a:solidFill>
              </a:rPr>
              <a:t>nucleus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609600" y="6096000"/>
            <a:ext cx="4724400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Old Yankee Stadium, the Bronx </a:t>
            </a:r>
          </a:p>
        </p:txBody>
      </p:sp>
      <p:pic>
        <p:nvPicPr>
          <p:cNvPr id="28685" name="Picture 13" descr="yankee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3962400"/>
            <a:ext cx="15906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6400800" y="5867400"/>
            <a:ext cx="2438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PS: </a:t>
            </a:r>
            <a:r>
              <a:rPr lang="en-US">
                <a:solidFill>
                  <a:srgbClr val="0000CC"/>
                </a:solidFill>
              </a:rPr>
              <a:t>Yanks rule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Boston drools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228600" y="1219200"/>
            <a:ext cx="3124200" cy="13843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Electrons </a:t>
            </a:r>
            <a:r>
              <a:rPr lang="en-US" i="1" dirty="0">
                <a:solidFill>
                  <a:srgbClr val="FF0000"/>
                </a:solidFill>
              </a:rPr>
              <a:t>start here </a:t>
            </a:r>
            <a:r>
              <a:rPr lang="en-US" i="1" dirty="0" smtClean="0">
                <a:solidFill>
                  <a:srgbClr val="FF0000"/>
                </a:solidFill>
              </a:rPr>
              <a:t>(~</a:t>
            </a:r>
            <a:r>
              <a:rPr lang="en-US" b="1" i="1" dirty="0" smtClean="0">
                <a:solidFill>
                  <a:srgbClr val="FF0000"/>
                </a:solidFill>
              </a:rPr>
              <a:t>2.4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miles past cheap seats)  </a:t>
            </a:r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3352800" y="1600200"/>
            <a:ext cx="30480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>
            <a:off x="7467600" y="1905000"/>
            <a:ext cx="1066800" cy="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467600" y="114300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3”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 animBg="1"/>
      <p:bldP spid="28683" grpId="0"/>
      <p:bldP spid="28684" grpId="0" animBg="1"/>
      <p:bldP spid="28688" grpId="0" animBg="1"/>
      <p:bldP spid="28689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accessmaps.com/images/maps/us/ny/nyc_area_hwy/nyc_area_hwy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0" y="17585"/>
            <a:ext cx="9261230" cy="688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5181600" y="381000"/>
            <a:ext cx="1819275" cy="1918395"/>
          </a:xfrm>
          <a:prstGeom prst="ellipse">
            <a:avLst/>
          </a:prstGeom>
          <a:solidFill>
            <a:schemeClr val="accent1">
              <a:alpha val="49000"/>
            </a:schemeClr>
          </a:solidFill>
          <a:ln w="666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" name="Picture 6" descr="baseball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751820"/>
            <a:ext cx="13716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6019800" y="620057"/>
            <a:ext cx="1962150" cy="82774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7124700" y="228600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Nucleus(+)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170" y="914400"/>
            <a:ext cx="4718538" cy="1384995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b="1" dirty="0" smtClean="0"/>
              <a:t>~ dimension of Rutherford’s      electronic cloud (-) (2.4 mile radius from baseball nucleus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4381500" y="2215669"/>
            <a:ext cx="685800" cy="83726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13361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152400"/>
            <a:ext cx="9144000" cy="58477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  <a:headEnd/>
            <a:tailEnd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Calibri" pitchFamily="34" charset="0"/>
              </a:rPr>
              <a:t>Today’s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Calibri" pitchFamily="34" charset="0"/>
              </a:rPr>
              <a:t>S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Calibri" pitchFamily="34" charset="0"/>
              </a:rPr>
              <a:t>tudent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Calibri" pitchFamily="34" charset="0"/>
              </a:rPr>
              <a:t>L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Calibri" pitchFamily="34" charset="0"/>
              </a:rPr>
              <a:t>earning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Calibri" pitchFamily="34" charset="0"/>
              </a:rPr>
              <a:t>O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Calibri" pitchFamily="34" charset="0"/>
              </a:rPr>
              <a:t>bjective (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Calibri" pitchFamily="34" charset="0"/>
              </a:rPr>
              <a:t>SLO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Calibri" pitchFamily="34" charset="0"/>
              </a:rPr>
              <a:t>):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530907"/>
            <a:ext cx="5334000" cy="187743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Translation: </a:t>
            </a:r>
          </a:p>
          <a:p>
            <a:r>
              <a:rPr lang="en-US" sz="3200" b="1" dirty="0" smtClean="0"/>
              <a:t>What’s inside the atomic cookie….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953000"/>
            <a:ext cx="533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and </a:t>
            </a:r>
            <a:r>
              <a:rPr lang="en-US" sz="3200" b="1" u="sng" dirty="0" smtClean="0"/>
              <a:t>how</a:t>
            </a:r>
            <a:r>
              <a:rPr lang="en-US" sz="3200" b="1" dirty="0" smtClean="0"/>
              <a:t> do we know this ???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8382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b="1" dirty="0" smtClean="0">
                <a:solidFill>
                  <a:srgbClr val="FF0000"/>
                </a:solidFill>
                <a:ea typeface="Times New Roman" pitchFamily="18" charset="0"/>
                <a:cs typeface="Calibri" pitchFamily="34" charset="0"/>
              </a:rPr>
              <a:t>SLO#2   </a:t>
            </a:r>
            <a:r>
              <a:rPr lang="en-US" sz="3200" b="1" dirty="0" smtClean="0">
                <a:ea typeface="Times New Roman" pitchFamily="18" charset="0"/>
                <a:cs typeface="Calibri" pitchFamily="34" charset="0"/>
              </a:rPr>
              <a:t>Students should be able to provide a 	  	    basic description of the atomic and   </a:t>
            </a:r>
          </a:p>
          <a:p>
            <a:pPr algn="l">
              <a:spcBef>
                <a:spcPts val="0"/>
              </a:spcBef>
            </a:pPr>
            <a:r>
              <a:rPr lang="en-US" sz="3200" b="1" dirty="0" smtClean="0">
                <a:ea typeface="Times New Roman" pitchFamily="18" charset="0"/>
                <a:cs typeface="Calibri" pitchFamily="34" charset="0"/>
              </a:rPr>
              <a:t> 	    electronic structures of atoms .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407860"/>
            <a:ext cx="3791803" cy="3674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6200" y="19050"/>
            <a:ext cx="9067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3600" dirty="0"/>
              <a:t>Atom dimensions in familiar </a:t>
            </a:r>
            <a:r>
              <a:rPr lang="en-US" sz="3600" dirty="0" smtClean="0"/>
              <a:t>terms </a:t>
            </a:r>
            <a:r>
              <a:rPr lang="en-US" sz="3600" b="1" dirty="0" smtClean="0"/>
              <a:t>Example 2 </a:t>
            </a:r>
            <a:r>
              <a:rPr lang="en-US" sz="3600" dirty="0" smtClean="0"/>
              <a:t>		</a:t>
            </a:r>
            <a:r>
              <a:rPr lang="en-US" sz="3600" b="1" dirty="0" smtClean="0">
                <a:solidFill>
                  <a:srgbClr val="FF0000"/>
                </a:solidFill>
              </a:rPr>
              <a:t> U-Do-It</a:t>
            </a:r>
            <a:endParaRPr lang="en-US" sz="3600" b="1" dirty="0"/>
          </a:p>
        </p:txBody>
      </p:sp>
      <p:pic>
        <p:nvPicPr>
          <p:cNvPr id="10" name="Picture 9" descr="Targe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27995"/>
            <a:ext cx="5687274" cy="425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143000"/>
            <a:ext cx="9144000" cy="138499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Super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Target </a:t>
            </a:r>
            <a:r>
              <a:rPr lang="en-US" b="1" dirty="0" smtClean="0"/>
              <a:t>store in Omaha, Neb., is the </a:t>
            </a:r>
            <a:r>
              <a:rPr lang="en-US" b="1" dirty="0" smtClean="0">
                <a:solidFill>
                  <a:srgbClr val="FF0000"/>
                </a:solidFill>
              </a:rPr>
              <a:t>nucleus</a:t>
            </a:r>
          </a:p>
          <a:p>
            <a:pPr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b="1" dirty="0" smtClean="0"/>
              <a:t>Assume the radius of the store is 75 m (0.75 km)</a:t>
            </a:r>
          </a:p>
          <a:p>
            <a:pPr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b="1" dirty="0" smtClean="0"/>
              <a:t>Assume </a:t>
            </a:r>
            <a:r>
              <a:rPr lang="en-US" b="1" dirty="0" smtClean="0">
                <a:solidFill>
                  <a:srgbClr val="0000FF"/>
                </a:solidFill>
              </a:rPr>
              <a:t>electronic cloud </a:t>
            </a:r>
            <a:r>
              <a:rPr lang="en-US" b="1" dirty="0" smtClean="0"/>
              <a:t>is 100,000X larger in diameter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9977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worldpress.org/images/maps/world_600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4" y="-2507"/>
            <a:ext cx="9202738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>
            <a:cxnSpLocks noChangeShapeType="1"/>
          </p:cNvCxnSpPr>
          <p:nvPr/>
        </p:nvCxnSpPr>
        <p:spPr bwMode="auto">
          <a:xfrm flipV="1">
            <a:off x="2176463" y="2282825"/>
            <a:ext cx="1" cy="456626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  <a:effectLst/>
        </p:spPr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" y="2739451"/>
            <a:ext cx="3352800" cy="830997"/>
          </a:xfrm>
          <a:prstGeom prst="rect">
            <a:avLst/>
          </a:prstGeom>
          <a:solidFill>
            <a:srgbClr val="FFFF00">
              <a:alpha val="65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Nucleus= Super Target</a:t>
            </a:r>
          </a:p>
          <a:p>
            <a:pPr algn="l">
              <a:spcBef>
                <a:spcPct val="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store </a:t>
            </a:r>
            <a:r>
              <a:rPr lang="en-US" sz="2400" b="1" dirty="0">
                <a:solidFill>
                  <a:srgbClr val="FF0000"/>
                </a:solidFill>
              </a:rPr>
              <a:t>in </a:t>
            </a:r>
            <a:r>
              <a:rPr lang="en-US" sz="2400" b="1" dirty="0" smtClean="0">
                <a:solidFill>
                  <a:srgbClr val="FF0000"/>
                </a:solidFill>
              </a:rPr>
              <a:t>Omaha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5244" y="19050"/>
            <a:ext cx="9170194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3600" b="1" dirty="0"/>
              <a:t>Atom dimensions in familiar terms… </a:t>
            </a:r>
            <a:endParaRPr lang="en-US" sz="3600" b="1" dirty="0" smtClean="0"/>
          </a:p>
          <a:p>
            <a:pPr algn="l">
              <a:spcBef>
                <a:spcPts val="0"/>
              </a:spcBef>
            </a:pPr>
            <a:r>
              <a:rPr lang="en-US" sz="3600" b="1" dirty="0" smtClean="0">
                <a:solidFill>
                  <a:srgbClr val="FF0000"/>
                </a:solidFill>
              </a:rPr>
              <a:t>U-Do-it</a:t>
            </a:r>
            <a:r>
              <a:rPr lang="en-US" sz="3600" dirty="0" smtClean="0">
                <a:solidFill>
                  <a:srgbClr val="FF0000"/>
                </a:solidFill>
              </a:rPr>
              <a:t>	</a:t>
            </a:r>
            <a:r>
              <a:rPr lang="en-US" sz="3600" b="1" dirty="0" smtClean="0">
                <a:solidFill>
                  <a:schemeClr val="tx1"/>
                </a:solidFill>
              </a:rPr>
              <a:t>Example 2: where is electron cloud?</a:t>
            </a:r>
            <a:endParaRPr lang="en-US" sz="3600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2362200" y="1641231"/>
            <a:ext cx="0" cy="454025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2819400" y="1668951"/>
            <a:ext cx="0" cy="454025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7620000" y="1668950"/>
            <a:ext cx="0" cy="454025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838200" y="1219379"/>
            <a:ext cx="723900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  Chicago   NYC            Paris                  Beijing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4646613" y="1641231"/>
            <a:ext cx="190897" cy="339969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Which city best defines the boundary of Rutherford’s electron cloud if a Super Target store in Omaha is the nucleus 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04800" y="2133600"/>
            <a:ext cx="5181600" cy="4114800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0"/>
              </a:spcAft>
              <a:buAutoNum type="alphaUcPeriod"/>
            </a:pPr>
            <a:r>
              <a:rPr lang="en-US" dirty="0" smtClean="0"/>
              <a:t>Chicago:7*10</a:t>
            </a:r>
            <a:r>
              <a:rPr lang="en-US" baseline="30000" dirty="0" smtClean="0"/>
              <a:t>2</a:t>
            </a:r>
            <a:r>
              <a:rPr lang="en-US" dirty="0" smtClean="0"/>
              <a:t> km away</a:t>
            </a:r>
          </a:p>
          <a:p>
            <a:pPr marL="514350" indent="-514350">
              <a:spcAft>
                <a:spcPts val="0"/>
              </a:spcAft>
              <a:buAutoNum type="alphaUcPeriod"/>
            </a:pPr>
            <a:r>
              <a:rPr lang="en-US" dirty="0" smtClean="0"/>
              <a:t>NYC:     2*10</a:t>
            </a:r>
            <a:r>
              <a:rPr lang="en-US" baseline="30000" dirty="0" smtClean="0"/>
              <a:t>3</a:t>
            </a:r>
            <a:r>
              <a:rPr lang="en-US" dirty="0" smtClean="0"/>
              <a:t> km away</a:t>
            </a:r>
          </a:p>
          <a:p>
            <a:pPr marL="514350" indent="-514350">
              <a:spcAft>
                <a:spcPts val="0"/>
              </a:spcAft>
              <a:buAutoNum type="alphaUcPeriod"/>
            </a:pPr>
            <a:r>
              <a:rPr lang="en-US" dirty="0" smtClean="0"/>
              <a:t>Paris:     7*10</a:t>
            </a:r>
            <a:r>
              <a:rPr lang="en-US" baseline="30000" dirty="0"/>
              <a:t>3</a:t>
            </a:r>
            <a:r>
              <a:rPr lang="en-US" dirty="0" smtClean="0"/>
              <a:t> km away</a:t>
            </a:r>
          </a:p>
          <a:p>
            <a:pPr marL="514350" indent="-514350">
              <a:spcAft>
                <a:spcPts val="0"/>
              </a:spcAft>
              <a:buAutoNum type="alphaUcPeriod"/>
            </a:pPr>
            <a:r>
              <a:rPr lang="en-US" dirty="0" smtClean="0"/>
              <a:t>Beijing   1.6*10</a:t>
            </a:r>
            <a:r>
              <a:rPr lang="en-US" baseline="30000" dirty="0" smtClean="0"/>
              <a:t>4</a:t>
            </a:r>
            <a:r>
              <a:rPr lang="en-US" dirty="0" smtClean="0"/>
              <a:t> km away 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931181256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Chart" r:id="rId7" imgW="4571989" imgH="5143584" progId="MSGraph.Chart.8">
                  <p:embed followColorScheme="full"/>
                </p:oleObj>
              </mc:Choice>
              <mc:Fallback>
                <p:oleObj name="Chart" r:id="rId7" imgW="4571989" imgH="5143584" progId="MSGraph.Chart.8">
                  <p:embed followColorScheme="full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4648200"/>
            <a:ext cx="403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Store radius = 75 m</a:t>
            </a:r>
          </a:p>
          <a:p>
            <a:pPr algn="l">
              <a:spcBef>
                <a:spcPts val="0"/>
              </a:spcBef>
            </a:pPr>
            <a:r>
              <a:rPr lang="en-US" b="1" u="sng" dirty="0" smtClean="0">
                <a:solidFill>
                  <a:srgbClr val="0000FF"/>
                </a:solidFill>
              </a:rPr>
              <a:t>Electron radius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/>
              <a:t>=100,000</a:t>
            </a:r>
            <a:endParaRPr lang="en-US" b="1" u="sng" dirty="0" smtClean="0"/>
          </a:p>
          <a:p>
            <a:pPr algn="l">
              <a:spcBef>
                <a:spcPts val="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Nuclear radius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4586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worldpress.org/images/maps/world_600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4" y="-2507"/>
            <a:ext cx="9202738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 bwMode="auto">
          <a:xfrm>
            <a:off x="4697780" y="1472953"/>
            <a:ext cx="0" cy="454025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646613" y="838200"/>
            <a:ext cx="106680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Paris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181708" y="568038"/>
            <a:ext cx="4466492" cy="4003962"/>
          </a:xfrm>
          <a:prstGeom prst="ellipse">
            <a:avLst/>
          </a:prstGeom>
          <a:solidFill>
            <a:schemeClr val="accent1">
              <a:alpha val="53000"/>
            </a:schemeClr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flipV="1">
            <a:off x="2176463" y="2282825"/>
            <a:ext cx="1" cy="456626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  <a:effectLst/>
        </p:spPr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52400" y="2739451"/>
            <a:ext cx="3581400" cy="830997"/>
          </a:xfrm>
          <a:prstGeom prst="rect">
            <a:avLst/>
          </a:prstGeom>
          <a:solidFill>
            <a:srgbClr val="FFFF00">
              <a:alpha val="65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Nucleus=Super Target</a:t>
            </a:r>
          </a:p>
          <a:p>
            <a:pPr algn="l">
              <a:spcBef>
                <a:spcPct val="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store </a:t>
            </a:r>
            <a:r>
              <a:rPr lang="en-US" sz="2400" b="1" dirty="0">
                <a:solidFill>
                  <a:srgbClr val="FF0000"/>
                </a:solidFill>
              </a:rPr>
              <a:t>in </a:t>
            </a:r>
            <a:r>
              <a:rPr lang="en-US" sz="2400" b="1" dirty="0" smtClean="0">
                <a:solidFill>
                  <a:srgbClr val="FF0000"/>
                </a:solidFill>
              </a:rPr>
              <a:t>Omaha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9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0" y="2133600"/>
            <a:ext cx="89916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en-US" sz="4400" dirty="0" smtClean="0"/>
              <a:t>Pencil dot </a:t>
            </a:r>
            <a:r>
              <a:rPr lang="en-US" sz="4400" dirty="0"/>
              <a:t>+ </a:t>
            </a:r>
            <a:r>
              <a:rPr lang="en-US" sz="4400" dirty="0" smtClean="0"/>
              <a:t>string (clickers)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4400" dirty="0" smtClean="0"/>
              <a:t>Penny analogy (clickers)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4400" dirty="0" smtClean="0"/>
              <a:t> </a:t>
            </a:r>
            <a:r>
              <a:rPr lang="en-US" sz="4400" dirty="0"/>
              <a:t>paper + </a:t>
            </a:r>
            <a:r>
              <a:rPr lang="en-US" sz="4400" dirty="0" smtClean="0"/>
              <a:t>scissors (board work) </a:t>
            </a:r>
            <a:endParaRPr lang="en-US" sz="4400" dirty="0"/>
          </a:p>
          <a:p>
            <a:pPr marL="571500" indent="-571500" algn="l" eaLnBrk="1" hangingPunct="1">
              <a:buFont typeface="Arial" pitchFamily="34" charset="0"/>
              <a:buChar char="•"/>
            </a:pPr>
            <a:r>
              <a:rPr lang="en-US" sz="4400" dirty="0" smtClean="0"/>
              <a:t>Pea=</a:t>
            </a:r>
            <a:r>
              <a:rPr lang="en-US" sz="4400" dirty="0" err="1" smtClean="0"/>
              <a:t>nucleus</a:t>
            </a:r>
            <a:r>
              <a:rPr lang="en-US" sz="4400" dirty="0" err="1" smtClean="0">
                <a:sym typeface="Wingdings" pitchFamily="2" charset="2"/>
              </a:rPr>
              <a:t></a:t>
            </a:r>
            <a:r>
              <a:rPr lang="en-US" sz="4400" dirty="0" err="1" smtClean="0"/>
              <a:t>volume</a:t>
            </a:r>
            <a:r>
              <a:rPr lang="en-US" sz="4400" dirty="0" smtClean="0"/>
              <a:t> of electrons (board work)</a:t>
            </a:r>
            <a:endParaRPr lang="en-US" sz="4400" dirty="0"/>
          </a:p>
          <a:p>
            <a:pPr algn="l" eaLnBrk="1" hangingPunct="1"/>
            <a:endParaRPr lang="en-US" sz="4400" dirty="0"/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838200" y="762000"/>
            <a:ext cx="777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 b="1"/>
              <a:t>OTHER METAPHORS  TO `GRASP’ ATOMIC DIMENSIONS</a:t>
            </a:r>
          </a:p>
        </p:txBody>
      </p:sp>
    </p:spTree>
    <p:extLst>
      <p:ext uri="{BB962C8B-B14F-4D97-AF65-F5344CB8AC3E}">
        <p14:creationId xmlns:p14="http://schemas.microsoft.com/office/powerpoint/2010/main" val="90029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/>
          <a:lstStyle/>
          <a:p>
            <a:pPr algn="l"/>
            <a:r>
              <a:rPr lang="en-US" sz="3200" dirty="0" smtClean="0"/>
              <a:t>If a pencil dot, which has a radius of~ 0.02 cm, is the nucleus, how many cm away are the electrons ? </a:t>
            </a:r>
            <a:endParaRPr lang="en-US" sz="3200" dirty="0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4114800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0"/>
              </a:spcAft>
              <a:buAutoNum type="alphaUcPeriod"/>
            </a:pPr>
            <a:r>
              <a:rPr lang="en-US" dirty="0" smtClean="0"/>
              <a:t>200,000 cm</a:t>
            </a:r>
          </a:p>
          <a:p>
            <a:pPr marL="514350" indent="-514350">
              <a:spcAft>
                <a:spcPts val="0"/>
              </a:spcAft>
              <a:buAutoNum type="alphaUcPeriod"/>
            </a:pPr>
            <a:r>
              <a:rPr lang="en-US" dirty="0" smtClean="0"/>
              <a:t>20,000 cm</a:t>
            </a:r>
          </a:p>
          <a:p>
            <a:pPr marL="514350" indent="-514350">
              <a:spcAft>
                <a:spcPts val="0"/>
              </a:spcAft>
              <a:buAutoNum type="alphaUcPeriod"/>
            </a:pPr>
            <a:r>
              <a:rPr lang="en-US" dirty="0" smtClean="0"/>
              <a:t>2000 cm</a:t>
            </a:r>
          </a:p>
          <a:p>
            <a:pPr marL="514350" indent="-514350">
              <a:spcAft>
                <a:spcPts val="0"/>
              </a:spcAft>
              <a:buAutoNum type="alphaUcPeriod"/>
            </a:pPr>
            <a:r>
              <a:rPr lang="en-US" dirty="0" smtClean="0"/>
              <a:t>200 cm</a:t>
            </a:r>
          </a:p>
          <a:p>
            <a:pPr marL="514350" indent="-514350">
              <a:spcAft>
                <a:spcPts val="0"/>
              </a:spcAft>
              <a:buAutoNum type="alphaUcPeriod"/>
            </a:pPr>
            <a:r>
              <a:rPr lang="en-US" dirty="0" smtClean="0"/>
              <a:t>I have no clue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hart" r:id="rId6" imgW="4571989" imgH="5143584" progId="MSGraph.Chart.8">
                  <p:embed followColorScheme="full"/>
                </p:oleObj>
              </mc:Choice>
              <mc:Fallback>
                <p:oleObj name="Chart" r:id="rId6" imgW="4571989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76451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pPr algn="l"/>
            <a:r>
              <a:rPr lang="en-US" sz="2800" b="1" dirty="0" smtClean="0"/>
              <a:t>If an electron is a penny , how much money do you need to equal the mass of 1 proton ? (mass of proton/mass of electron ~1836)</a:t>
            </a:r>
            <a:endParaRPr lang="en-US" sz="2800" b="1" dirty="0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4114800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0"/>
              </a:spcAft>
              <a:buAutoNum type="alphaUcPeriod"/>
            </a:pPr>
            <a:r>
              <a:rPr lang="en-US" dirty="0" smtClean="0"/>
              <a:t>$18.36</a:t>
            </a:r>
          </a:p>
          <a:p>
            <a:pPr marL="514350" indent="-514350">
              <a:spcAft>
                <a:spcPts val="0"/>
              </a:spcAft>
              <a:buAutoNum type="alphaUcPeriod"/>
            </a:pPr>
            <a:r>
              <a:rPr lang="en-US" dirty="0" smtClean="0"/>
              <a:t>$ 1836</a:t>
            </a:r>
            <a:endParaRPr lang="en-US" dirty="0"/>
          </a:p>
          <a:p>
            <a:pPr marL="514350" indent="-514350">
              <a:spcAft>
                <a:spcPts val="0"/>
              </a:spcAft>
              <a:buAutoNum type="alphaUcPeriod"/>
            </a:pPr>
            <a:r>
              <a:rPr lang="en-US" dirty="0" smtClean="0"/>
              <a:t>$1.83(6)</a:t>
            </a:r>
          </a:p>
          <a:p>
            <a:pPr marL="514350" indent="-514350">
              <a:spcAft>
                <a:spcPts val="0"/>
              </a:spcAft>
              <a:buAutoNum type="alphaUcPeriod"/>
            </a:pPr>
            <a:r>
              <a:rPr lang="en-US" dirty="0" smtClean="0"/>
              <a:t>0.0005 $</a:t>
            </a:r>
          </a:p>
          <a:p>
            <a:pPr marL="514350" indent="-514350">
              <a:spcAft>
                <a:spcPts val="0"/>
              </a:spcAft>
              <a:buAutoNum type="alphaUcPeriod"/>
            </a:pPr>
            <a:r>
              <a:rPr lang="en-US" dirty="0" smtClean="0"/>
              <a:t>No clue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hart" r:id="rId6" imgW="4571989" imgH="5143584" progId="MSGraph.Chart.8">
                  <p:embed followColorScheme="full"/>
                </p:oleObj>
              </mc:Choice>
              <mc:Fallback>
                <p:oleObj name="Chart" r:id="rId6" imgW="4571989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05325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MTEhQUExQWFhUVGRgYGBgXGB8bGhoeHBwXGBccGhoaHCggGBwlHxgdITEiJSkrLi4uHB8zODMsNygtLisBCgoKDg0OGhAQGzQkICQsLCwsLCwsLCwsLCwsLCwsLCwsLCwsLCwsLCwsLCwsLCwsLCwsLCwsLCwsLCwsLCwsLP/AABEIAGsB2AMBIgACEQEDEQH/xAAcAAACAwEBAQEAAAAAAAAAAAACAwEEBQYABwj/xABGEAABAgQDBAcHAgMFBgcAAAABAhEAAyExBBJBBVFhcQYTIoGRobEUMkJSwdHw4fEHYnIjM4KS0hUWU6LC4iVDY4OTsuP/xAAZAQEBAQEBAQAAAAAAAAAAAAABAAIDBAX/xAAnEQACAgEEAgICAgMAAAAAAAAAAQIRUQMSEyExQQRhIvAUgXHR4f/aAAwDAQACEQMRAD8A4lBUN1t/jSCmzq07/wBtecElCctnY/j8IZ2alieA0/SDcjx0JE4GiqcKd1bwCEByCW48K8IcpKVA9k6XET1A0Yu/p+bodyChZQQzVHGkemFWtH8C3KPKQR8BI3vx3iGJmm1bUBsd9d8NlQlOIVY1A/O4QSpo3etGpbvh0sBlAivL8eAJQxB0515RbkFDJawoOM1LtEomKYsvk5IMLTOQH013fqIk5VVd4boqHHrA1e8Kv3QHtK2NT4U8oYhBTQKZ2+zueMSuWLl6jSjd0K1WG1CE4iZooFoL2qaKt/ywUrCh7k/lIZOkEe72d4zU86x0XyFgxxiRtJYuB5/eHI2sPiT3iAyL1D/n0gFybuG5hvSOi1oMw4M0ZPSAp91cwDcFEN4GNCR0xmpZp6x/UM3qD6xzBkWYivGFmSRoY6LY/DD8kd/hun08XMtfMf6SCO+NeR/EA0zSEn+lZB8Ckx8nywxE5SbExPSizS1Zr2fZpXTvDm6ZiDxAPofpG1gNp4ec2SegmlHANeBrHweXtJYvUcYsp2kg3BHnGHo4NrXl7P0MMIGqYgYdAej84+JbO6RzpTdViFAfLmdP+VTjyjpsH/EacA02Whe8glB+ojk9KaO8fkab8qj6XKw6QKAQRUmzA8I5DAdPsIoAKC5R/mDjxS/pGxg9s4eZWXNlq5KHpeObhL2dlqRfguYjCJuPCKS5ZEXTW3rECTvNYYya8mJRT8FVMow7qBzMGqUHDvCFs9CWjVthtSGSkAbjDjNYWHhCUJA+KPKlbj5weTS6XR5OIG+C68Mz+ELMoj94OVLfTzi6BWAMTwiUz9bQ9Mjuj3sw3wWhqRKsSGvEjFUaFKkHRoR1agbRJJk5SRbKy0B1sKVMUPhgpeIIuIqLcAZp4+EScQRofCGqxAiPaRD/AEH9ivaoJONjxnjQR5MwfKPCKvoreTwxQeD61+ET1nAQd9KQD2V5iX1ELUgjWHTMOqAVKMaTRhp4PCaYkEmFQYTxhaQJsYANTBBI3mFEkxIw53xk1f0MKRpWGoUeEJTmESqaeEDNJjQs8I8uUTCEqOsM66ChteyUoO+PJk/zeUAJo0iRNEPZdDsjax6FdYDrWIgobPzgiWlTsTfRm/SAmy6gAmtaFu+sNk4VIFHbXcOECiWR8Q4U/BHBS7ONCkiYm7qFt9684LrCj3gRuo3LyjV2Ds72jESZIoFq7ZHwoSHWp9GSD5ROIzYvErMpI/t5gTKTRgk5USg24JCQdzGLdktpnFRy1FKkF2BYt4aQImqsEvo7uz8WjY6TpljEqlS8pl4dIwya1JR/eE8TMVML8YykVDEEcHvFaJrsATmqrlVn4QRmPQNz/eBUkgOLEsHG7884CbLZ8wHPTcd/CNdAOUSdx7mgSyTcnzG400EQiRmBZI0cWPBmvCurKTap5/giVeCochVWqw3fSISopNC6eJrC0sXY1GhDfpC0G5YOBQXfxjVEaInavYHVoD2lxlJvoW+t4qLm9lykxIWKX9eUG0rLpVQs9NRR7X303QCZyhc6uPwXiMyXy6N4fjQObgGHk1DAgoYqeRUgNuaBGIDGj8bv6axq7S2d1OFwU1iFz+vJb5EqQmX3M5/xRlE3JFSdKfpGrJxCGJSfeoTdmBPjGjsPBInYiTJJpMWhJYMWJ7TFrs8ZSUgCzjl6Ex1H8M8CVbTkEpogTJjvuSUim91iG8Eo20YmPwhkzpsoLSRLmLRUO+VRSCRZ2EV5KGU4y+G/nyhm2JhXPnTUkNNmzVV3FateREUsp0bkDY72aNbnky4ouysMnNXKRuBIgZkhQPYUWZ2J8uMVUzTqGO7l6Qz2l6Fi29we7dGlqTT8mdiHJnzAA4BB3RZlzTR0kXuPERQViS5oe77AxCJ5NwDT9uEb5pYMvSRppxq0EEEtvBP0jTwm38QKonzQf6yfIvHNS5hFyPJvzlBy5rcORr3RrlT8oONrwzt8N07xaaLKJm4qSx8mjZwf8QkUEySRvKFP/wAqgPWPmSsUSK1PHd9P2hkubpdtDp3xbtNrvoU9Ve7PsmE6W4JdlZD/AOoG86jzjXw+JlzA8tSFf0EH0j4MmcQ31+4h8jGkFw6SNUm3eKxlqHpnRa0/aPuc1J0vAJmKGkfNdldM8Qi6hOT/AD34sq/i8dfsnpXh5tC8tR0WzHkq3i0Ti0smlqxbwdAJ6txgZk87jAdaBEGcIzX0dN32GnEQ1OL4RVcR6Lai3MuJnPeJcboqpQd8MrwPdGaNbmFMlDRoWgEfCIJAO4w9JG6K6KrFlafl8oKViBAqlg8OMKMqKkybaH4qYDa8KlLOkCJUM6phQ1h6SoO27H9YWqI8kE6CEhxBJVvjNG7K8wFzHk8osKG7WElbRtM51QcvlBqPOEJmw5KnjLRpMFQfUiPdWWofSPKYVJpFWdtGSk1myxzWPvCrfgHS8lpMoveCVK4+UVMLjpa3yTEq/pUDFlM9J1HjE0xTQRkAawSUDf5QkzUi6gO+PJxCD8afEQdj0H1JMej3XJHxp8R949BbKl7PzWhScxOYlhY05w+QpOYVOQs4YEs4zNxa3dChNSp3SLaW8ITMateRH13GOFHM+lbPwmElSMVPw87CBE0DDSZk6ZNCu32pyZoZOVeQBggPxhHQ/ZkmViJmLOKkLThJMyaUSkTSEHKUpLrDqFVUcl7RzG0ZwTs/Z6Kdo4uap9/WiWDTVk+cWujOOlpw21E5mmTZErqw9V5DMVMCd5YilzD7N2e2N0bl4qeiVLxalqU6lrOGygAMpalFUzza5EN2x0ywUk9ThcHh5mGlllLmy80ye1FKStwUvVjXQ0FItdFR/YTkSyBicXh1pkgkJzpTNAWEkkdpQzAVD9XFfA4GTh1pVtAZBLUlXs6Slc1RFUghKimWigJzEE2asVvBejpMD0bkylbVw81ShhZXs08F3IAzzSEk2XlBQ9yCIwdqyZU7ZoxfUS5C/azKQJIqZeSiVG8xWYe8ak82i3tnaxm7Onzippm0cUlWRxmTJlAJSGJqAqVlfVzHjtPD4XDbHkLmBYTP9rnlNcr5ygKCXqOtHZ/kh6bF0FisAjAS5Uo4ZGL2hPAV1a0laJAPujKPeWe7UuAK09o9HU4jaQw2GIR2UGcQcyJKgHnhKiXKU0AHzFuSsV0txk6dOTLmS5YmrWDNCEy1BGYhAVNCcwSlLB7sIv7Gmy0YbHYXBnrJypUsGb7pnDORPTJCi+RKTTVTqO6DwHTKu1dubPlrEmTgpUzDJZK561HrpoftLlrSXTqQ99wEThuh3/iczCqJMmQrPMWf+EAmYMx0JSoJ7yRaEbB2LJkzROxykyZUo9YJeYKmzSllBIlgkhL3zM9rFxtJVPxmGUcOQmbtOfNXiJh92RIklMpEtR0cBNLqdTXolV+TIwEgSdmzZqUPNx80YbDJKe0EAnOUvUE1S+/LFvG7Lw+CMrCnD+3Y6cU9YkrUESgahCch95q5jYdosGEaWL2lJlbZwmHUUjD4CV1aVKsJpllRJNgT2A+8Rl4TaO0MSmYUSZeH6xziMSmUJL/N1k9VCG+Su6FuipHM9JsLKk4ufLkLUuVLWySS+gJGb4gFZkvw1vFXDYOZOmy5cr3pikoAO9Ryg9zmLu1MNh6S5BKkoFZtU9YstmKQfdQGASk7ifijp/4U7KK8TNxRYowqVZczJBmKTR1GgAS7nTMIlKzG22U/4k41IxaMPKI6vCSkSAG1YKVXllH+ExyfWkGpd9Br5Rt4vo9jCZs5QlYhypS5mHmJm5SouXCe0KklyG4wfQtSBijNWhShh5U2elBFFqlp7AFLuc1NRwismm2b+zujsiR1CMdnXPxKkiVhJZIUkLLBc5QqgDUPRj71WvdF5UnDTtrzpClKlYaWZctSiD2i5UkHVloyg6+Zq7BwM5BxeOxKs20Dhp0+TKIZUsNk6xaboHaypTRkhWtj6HTsLhtlH24LMvFYjLlSCoqEvLVQFSh5Zfe/GLo6JIwcHsoSdmz8TiCxm5ZeFSWckKCpkwcGSe4HeIsYjZOHwWHRNxqJk3EzwFSsLLUUFI0VMUASDozXLMatrbcwCl7TwM2fMTNwk6YjqFoDSgm6ZQS7AuE/1dzChtDpFiJmLnqk4KX7WFqQJpClzJaUkhLJmHJJISHKvdqTrCZpIxOley5eHxCpUtSmCUKIV76CtIUZayKFSaV4iMkSyWIPJw/jF/aspEsACaJs0krnzHKk5lGiEqftkOSpViSALOc8JVcMeUVnN1ZLKpRP5xjxpdLcR67oFM+jFx+a/pHkTRue9oewIKHqCIhMoijltPHQxBmGgPi3rDpfmLfhhsBSgUipdr0iFTgb1G+HEvq3l5iA6ulQDyrzvCmVBSJlL00reJWsjQc4gSk6fbuiVIerxWgoMzBdr6+sEjEkMylbw1oFNc2UV1bhSF5acdz+kSYUdHs3pjiZKcoUlSQzZ+13CoIBjpZH8Q0MM0og0chQZ99rR8xWlNNDZ7eO6HInA0TU6uPxo3uZH1MdOgfclvueZ/2wMnput+1KS3BZB8xHy8YhkvYv4aRaGJLUrX99Y2px9xMPf6Z9iR0xwu9fIp/Vor4/pxLS3Uoz78ygnkzO/lHyxON3n9IeiY9iI7Q09KXsxLX1V1R9Al9P1tWQO6Z/2xbkdO5fxSljkpJ9Wj5q5f7Q4Bu6Or+PDBhfK1Mn0+V00w9yFjmB9DCpvTaS1Mx4MB6mPmYN62iW0vGf40Bfy5nf4np2huzKL7yr6ARTV05mCgQh+R+8cflApc7h9YhQfSNLQgYfydR+zrv9+Zz1TL8D/qhM3priDbIP8P3McuEbo8GOto1wwwZ59TJ0v++eJPyD/D94WrpdivnH+QeTiOfbjEpHfFxwwXLPJtHpTimpMJ/wpfu7MUsRtecsupay/wDMQNNBQRTSkCJYQqMV4QOcn5ZK8Q9CCTxPjHlTANG8IkNC1A6N5mNdGexnWwYm7nishRDg/pB13wOiTDpAlYECD+GAPPy+8QhGee6PQDCPRdEcrKCszhk+usPmKoFsHeu4nf3xWzV8rV74TjZmTMk6hxw3DxEfEq2fXfReM5JTlKE5dN4q5ZrV3QacMm6aV5tuvyjMwuIKgErql6Co8xGphCkJWGZ2IF28TwjLjReQJ09RUOuClEAAFRJoLZSdBoBaIlywoFnevKIM1KpRBYMHdt33gMHiACGpT9ovRMLEYeYlncPSop3b4jCIKkvQmzW82iztea8l6+8ON3B5A8YycLNZQUkNal7UPJ40k3EGaPXJzZVPx0DQKpgQwBSRzcvf9IRjCXBSLuDpyfjGapfaqA48IYwTRWbgmgpJNCKvq37+sXdh7Q6mfLWElQlqSvJUJJFZeZrgKAU3CMGXiBlqKPzOseRiMr3Kjv5v+c4NjKzXxM8zFrmTC61qKlKs5Jc359zwOJmZUDKCpINUvY2BZvpFLrewA+YAh9CDoR4tBzprAgm+vgfrBTsizilMixSWdnHd3cYrpxigmpUEroRoprZq1aAXjMgSVMSHAL2e4IitPxrhhb8aNRiwZp4ecoHNLLKYh0kpNbtanCHJ2hNBBBWlV3BII0PGrxiYfEgJv3botoxZA0b8tA4CaGF2lMQtS5a5iVlxmSSSQbhxUgjfChMUsJAzKCHygFTJBLlho7eUKw04AgsHvxvug5U0mYT7oBpRm7hfvg7Kh0rGTMmQzF5HJyhRYE65d53xambbxCpYkqnzDJNMhUcp+/I0jMxSiZ2ZI7NCXtpaHzurSy0pNSXFxvcAlu6K/AHloYODbcxpy1iUKBrpuJbnSDnLCSlQAZXw7mZ63hkrAy84WmyqFOYtXUa7ozupdltKawrRLpNHBdjuNoNUs1ow4kb94pFxLAmXlSHDhqgg2LWHKAlCWMyVE9l3SHpWLkeC2ooqJTevm4j0t1G1tY11BIS6WKSG4pI413+UUpKjmULVZ7J792kK1bXgHEqBCluxY8/IvBmXMGWjUcmoHLdvh2Pw6pZ7AI5B+8HdvgsNjAfebcd1S/kY1vdWg2ldE7u5iDllJLtrw+8aIlpWGSEhVdAADWjmgrCl7NmJPaSkvVTFsrcCdwvrByx/wTgysZNTlI7/AEeFSk1DKBrY6aGsRMQsOG96gNOI3xDqSCsh9HN62fUPxjoryZocpBBZQY+vdAqwj1SeOgPJjAnGAizkaOYshQUWUcr2dn8Gp3xXJFRXEkj3lNpalTRw8eramhp+1oLFBQGQVCqgiovpu5QtQmDKnRzrr+G0KkFFnKRpTfeAMze7Gx/PSFpnFPvej+YZoNOPKi2UlJqMt/vD2VBJnKDkEnT94tycaWDjh+8Upk4AsoF/Mit4NKkn+WvEvzGkbWpKPgw4J+S77XvHhbW8Ml7Qlmhfl5XikpSA3aqed4NCaOoAirFJ8fxo6r5Ul5McETUTMBAILjfeDTP48IzJU0ixfe7feJRjilNRXhfyjtD5EX0zlLSa8F8FBtx/BA5Q9u8mKqNoJUN3OGonhqNHZTWTk4PBZEwcIlu7xhBxDcvIxAxHCFd9oqosZQBf6fWBBG+njCPaN/jBZxpEQ0q3PEGYd3nrClTq2jxXq0RBLxAH4YjrX/aBEzlHhNLWiIJKjWp8I8/A+EJ60vVn/NYnrDRzz1hfQoPNvfv+kehS526PRjcO0w9o7PUguHUwckJUlid+YBwDFLFbPmLKHYJJCc47QrZwl2va9RHTTNpJUTmIJIYvrox3wvr5QrlQ9NBpUR4I6VHtethHHJkzZamUlSSDZvGsbGDmrDFSSAXBJBbXXxjoBtBITlBATWlhxgTjkEZey1Qzb3B9TFLSbFayXpnN4hE5KXCVBCwWOUkEHcbUNL74pTFKSycqwrWneI7b/aQyJluMiQyUiwqTTdUkwCseks6nazkn1MXFgHrrBx2LnK6sS8q3BcukjfFeWrsChdNy9K2ppUHnHdTMalVVFJO8wadpgJCQoZUuwcsHZ/SFackv3/Rc8cM4yYmYrKpLWuSUgncVKYA8HgMbhJqZhQtISuhYEG9qpJd90dqMeliBlqXNNz/c+MB7RL60TWR1gKSF1d0sEnuYRLSZc6wchs+WqY6UJUpQbspBJ46Fm1dotTZK0JKVgoUntALFSDYg6hx3x3C+k0xSiorQVG5yJrz7NbxnzsahRJIS/AN6MNYnosueP2capVQbuDYai9ucW1SgsAlYAG/X8aOiTiUsT2HCiEpdbswqopULl6AvSsHMxktZJnYfDrJNSJk1Bs3zGDiZpasTjMdg1MCntgmhF7C40vrFOXUXjvMWqQcvVyUJAICs00qpV8oyA5q6lqd8DLw2HFkDxPPfG1psJasUcpM2bMQlC1oWErDpKklIU1DlJopqVG+L2GwHW5EyykrLAAG5NAHbXnekdR7RK6sS27AJITVnNS1aX5RE2dKUoqUkFRLktc+MD0mHPHBh45GGlp6vq5ntKFETF9YMr2bIahQIYsSLncy8RIWylpYhLZmIJqw3mOiBkv7oe9h94MYmV8o/ypjPDL9f/B/kRwcchSlK7Pw6kgV1q7RqYzAzhKByKIZyQHSKarHZFH17o3Fz5R+FOnwpr51huHx6EEKSS4DDMc2iU6qOiQOFYuBlzx+/3+zjF4xKmAWns1Nd7PYNEyMUoqUp2CSzE1Z2GjUp4iO+nbcK0LSogpWCFdkVDvUxn4fqUF0pAJBBcAgvdwaGDgZc8fs52bPU/WJSSnKMxBFGfi9IrgpU5KwSp1Apf4g7MzlrHvNo6dEqTmUQCMwKSAohJBu6Xynv4bo8vDSicwKkqs6VVYhiKuGYtaL+OXPEwsJiSlCc6SgEsCQ1b+LaQMrFDOXbIpy7DfwtG5PkBZGdZmgKzHrVnMSARVYGagLAvQUg5eAw9SUgFgKKO8k1od3G7nSMv4vY8saMydi8yZWVTrYhJlp7VKlKkNUvru5UypqVJC1KBGZ8rpIzMwJDjiDH0DAY4SJhmJSgKKEp7QcMyWLENmIA7VzvinmlMoUYnMe0WBck5RZNyKaUtSFfGaLmicpgHWRkd6A0d99rm0aU7akygQ5DKCOy+dsqrbwVV7o1piJSiCSpwAl+sU7B2rcmseTh5OQy3VlclusVQ6tWltIv4tvsueJzW1JX9ilTgFSylKLLDDM5HwjSt/GK0rCTUKUhbJKCpKnUkh03DgkEB/xo7BaJRSlBUohIUkHrFZiFHMQSKqD2BoIBGGkBZWLqckOMtQQWQU5bKOlI6cLqjL1YnAyJpFC35SL03EOnKR2hRJArQ17iDHbSkSUmUQf7k5kWoSXqcrqrveImokKmCYT2wrM4YVobBIpQUtC9J2C1EcZjJ7ywx90i7HQPzqTDPau0kGygHHMAg8N/hHV+x4ckKcuAU6WKchcZWJbfrW8QnA4bNmcv3efZ/O6M8DouSJzs9ZIQpiQoHRqAsovuBgNmYxOUpDJrvY8j42js50yUsAFVAEgMQLEEVAcGlwxNi4iFpllQW9QlKQewaAgipSSbamDgdUPJE5LFTQtBCi5Q7E3Zt9+MZ8ycoSgS4OhOuhAOt/KPomzp6ZKyuWoBR3ZRcNTKkNzELmBCkgFSmBWfeJfMA7u4NtYY6LQvUiz5rhMUSCDq1dfykacrF5SEktlGmr6x2q5UtTOo0JtlFcwUbJ3pF4rTtkyVO6iHUF0ypqHayBvNI1LTb9A5JHLSMUhRUFEGlxQji8ewswFObrCSFMBoRv4x2WysLLw5KpayCX+PeGLFIBFIAbPk9aJuYZgX95IBYvXsueL1OsZ4mG9HOYualkKBCwXcEbrgF4qTlABkmxLHybjHZz8FKWSSq5NApNHILAEdkUFA0VpmxsOqhXxopA/6YVpNA5o44TlJKgXIo/DfDkTwq5IuxjpRsLCgqOZTqZ+2nQghuzSohidk4dJcLU7v7yP9Ma2MLRyOYsTom4fjpvicZjMoSRqLv3GOsGxsOyhmUygAe0mwIIbs8BWGzdmSFBitXvBdFIBcDKKhLimlo0o5Kzi5GNUo9kOYlW0S9cyT6/eOulbDwwCu2ohV3Une9DlcW0MFM2BhlJCStTJdu2nVtcr6Q7YgcYraZ0ducEray6Gj1Fo7BXRzCm81dLf2g+qYH/dPB/Or/wCQf6IqRHIHaK2YE8/1aCOOUwcx2S+i+GVXOqpf3xr/AIeMGeieH+ZdP5kgf/VouhONl45ZIDuI9HZJ6IYcfGulffT/AKY9GaQnOezK+UeUR7Mfk8h9oWhCuPP0ghKW9H5OG9Y7bUcSeoPyjvaJOHLe6PLlupHurWTubc1Yg5xd/wA3Q7SJ9nO5P53QPsym90fndBBCtAX3Zh94jql3r4g/WKgPezH5R5RKsMflH53RORWo5V/WC6pYIe3nXvYw0FgezEiw/OMe6g6oDeUMVIXVn8vOGDDzGrTwiorEmQT8I7onqD8lecH1Ex7kj+nleCTIms9+6KisX7Kr5W8Y8cOr5B5mHdRMAfl3WMClEz8tDRWCMMq+Qef3iPZT8g8TDUlVnry/G/WDRmoH8YqCxCMKo/APP7ww4M2y+sG6wf38YYVKpVNeBH3iotxVGEU3u+v3ghhCPgi2FU0PjE9b3eMVFuKwwSvlHiYk4M/L3v8ArD89aMN7P3QQ4Kox7+5oqKyt7EfljycCr5axaMwg1ZqtEpW497lb7RUNlUYJWg/PGDTgVfL+axZzkXBPhTyhiFmh15j6QUNiMPsxSlZQAP6iBbv46QW1dlqkS0TChnWEVSpg4JBIyvlpo/qwbQwQmpyrCVDkHBOoOh4wzYsn2cFKcigfnQC1N4AIjhqx1W1tdfv77O+lLTS/Iq9Hej+IUguhSjmVlykLBRZJSR8G525CN5PQyaySQAVabue7lFjBdIZ0pOVPVtuShn0315w9XSnEE3RoWy/rGoqaVMpy03JtFGZ0RmJDtflQavFfF9G5qCHALi6ajlvHhGsek046oblz0eBV0kmkf+Wdap87xr8jD2GFM2OsCqDz3brQs7PIukgRuK20sv2ZfNr9zwWH2ypNQiVXelz60h7wZ6yYHsHA3597QRwnDyjoV7aKqmVhnf8A4QO/jxhw27MqAmQHGU/2QtZr2guWBqOTmRhau3l+kEjBfy97frG+vaK1BIKJDJDB5ZoNPihYxKvkkb/7tR/66xW8FSyYqsMG93XcfQRIwoPwta4PoTGrLUp7Sj/7Z7/ijwd7yhwyefvPFbwVLJjqw6E1Ulgm5yqLC7slye4GEZULdUmchYdglMsg6tmXMU/gi5FRWOjSCzNLPNJB8j6RTTs5KVFaSlCyXzJSATzN4zLc/B0g4xfasjYvRbEqBzykJculiBQ72JGYF3qX03Dcl9BjdSkh/l7R9BGVL9oSSUz5mtKFq6OCYhS8S9MXOB4ZfqnujK3pUalLTk7ovL6LBBGbNq9NNNNYqztg0CkpNqg036mmkOl4meAyp6lfzKKgeRCFANDRtGaAHmAtqSruutvKNJyMPYZKdmu4CFcWAeGSdkrU4EpZIamWtXawjYl7VUDo7ANnWH4tmuYL/bEyrFNGbtLLc3XaG5YCo5MhOyJhDplTCN6Uli16gXiDslYB/s5n+QizO9I0Bj5wusG93Dd4VXviRiZpP963AKW3Gjxm5YFKOTLmYUj4VeH494koOifJvCNCctSvfXmrYrWK8goRUnSkqtlcaFSzrxUfKK3gqWRJw9WavIR5WHejV5esGnCpNWR4lqPuVDfZZVymWd1Va7i8NvBUisMMHBvviThBb1/QQfskpwAAyaa+BdLFt+kTh9mSUuoC9PebnYQW8FSFexp1o28CsSrDJsK8GB8ItdQgAsA/MG/NMCcJL0ZhoEo4ihyPFbGkI9mG8OdG77G8ehq8HLaoBbgk/wDRx7o9FbKkcomWlwFKIbx8GtEmSl6Z7bqfcwvr1Zkh/mPgaQAmqJUSo3OpalqWjtZxosolpNXNKVDfS8QrChnBIB/lH2jPTiVlS+0aEgfm/jDJeIVkBertYfah43isqLcmQNVF+4+loNMjc/OM9eIWA+Yu14rIxazQqLPpT0i3FsZrplitfIF+9oXlDntVGgEUJk0satTSgtqBeIVMLoD0Lfbuh3BsNPsvuAbQV8IMqAspJelad1bxh4ieqldToN8GuarNlctls8Zcx2G3LxKXNu4Foape4oe1QPR7RhI5DU2HOGFRADUv9Y0pBtNaZNZ6y33AD70gCtOpTTRh+0ZqA5IJPiYdIQCK6BXK50isNpdM8NdD7mAO/UVjysVWuX/Kw9PSMzE9gpCaBTk90V8FOUoqzF8pYeXjeByp0Khas204w/ysNCn0asF7cxsPAE+VvHWFmUAza3rCAgFClG6ag7o12CSL4x25IAFKsB9YKZjQLhDFjVvKKq5YCMwvSvfAzEsktozRWVIsHGpNg5NiMo9dIaMRqEjvIt6XijLLiu/dvZ4ZNGmmb6PFZUi2NoIvl4h2q3KGox0s0AH27/CKhSAH4c9CYbKlgqytRtKbt3OAuhszFJawodyTzZjSC9vQKM5tRI+te6FqwyXFLhuFntaFow6VKILsl2YkNTeC8Fj0W/akKAPu8wOFmekNTiEmgHk/5eElASaOHd6nefOkQpICwAAxBJBD68YhosKnAjQNoBp3JtCuve/cAkV8g9/1gcPLDlg3Luh6pKaFr8eEQApnJJ//ADHrSPLxCRR0h/5R/qtC1IBJcPb6Qhcw1/Py0AllOJAFg/FI72Y0iF4oGgbwH3ipiZhdYowfQaZW04mLU9Iy94DihamoiKguuCQ5ZjqUhu9heJTiAagAh6M1fOKOH7SSTuUd1uUHJ93vI/N8FjRbmTk3NO5mPPND5VXZ/Nj+c4TMV2inTKC3F2iVyw7MGP5Td3QkaPVBnymnOBTKST2kFtz0ipiphSkkE/DrS7WNICQslDkl3VYtrwgGjQ9lRWjAv8R5eMSjBivZPiS3jGdJnKdXaNGavdXf3w8rKkjNW3oPvEI4YcOKK7yW9bwK8KHFFdz/AEEBKmqK2JP4Yfi1ZUqal9OcQFY4EPdZc6kHlQjhDJWzD2i6zuGYa8cvlR61DRXmTTmSnQhWnHfeHYhIpQFgGerOz3gd+hVLtj07LUQ7zGJISoAEFiLABz2XuRoKkxK9lEVAX7pqRQK+VwnIRapIerAlhFTDHMMxCSSWJKRavCLOAQkpz5UZhqEpB8hGHuydE414HI2QpYS0xJd83ZJymhbs1DhQYWvWoeF7HWEjKpD3OehyqDAAJFgQocW3QzKDerPeuvG54xK5KWT2U3+UfaCpZG4YK42XMJSldSQaBLksCWDirtd9eBY5WzJhDJCUj5SHN2PaCQCQdNHD3i4jDIYjKGNw1DzGsNlYVDe4nT4RF2VRKc/ZClE5VJINQzns3T8J0p+kLxGzlIyuwSwIZJ0uWZxUtTcYuzcHLJPYT4RWwymUpIYAZWAAF6mL8sk9uBUvBnICofExGUW7DMLucyiN+QgQMvZNUpAdRKnUxyhix+CozBVQS4ynWmhMYArYZgkkFg9n3cIKXhkKScyUmguN1ou8ituDPVgmAISokgE0JJBCVbqB1EVpQbwIJGEUSxLNSoNHoa5WLPfXQljFqRLT8o8B+axaRh0G6U+Ag7L8WY0/BkKZ0qZ7BnszOA3OPRrBADtSulB4R6NWDR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860425"/>
            <a:ext cx="79248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887" y="3505200"/>
            <a:ext cx="5273113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386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27166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Volume comparison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79961" y="2421523"/>
            <a:ext cx="34327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Nuclear volume= </a:t>
            </a:r>
          </a:p>
          <a:p>
            <a:r>
              <a:rPr lang="en-US" sz="3200" dirty="0" smtClean="0"/>
              <a:t>1 pea (~0.065 cm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1805969"/>
            <a:ext cx="5867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Electron cloud volume ~ volume of water in Honeoye Lake, NY </a:t>
            </a:r>
            <a:r>
              <a:rPr lang="en-US" sz="4000" b="1" dirty="0" smtClean="0">
                <a:solidFill>
                  <a:srgbClr val="FF0000"/>
                </a:solidFill>
              </a:rPr>
              <a:t>(10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15</a:t>
            </a:r>
            <a:r>
              <a:rPr lang="en-US" sz="4000" b="1" dirty="0" smtClean="0">
                <a:solidFill>
                  <a:srgbClr val="FF0000"/>
                </a:solidFill>
              </a:rPr>
              <a:t> times pea volume)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96607"/>
            <a:ext cx="89154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electron cloud volume is 10</a:t>
            </a:r>
            <a:r>
              <a:rPr lang="en-US" sz="3200" b="1" baseline="30000" dirty="0" smtClean="0"/>
              <a:t>15</a:t>
            </a:r>
            <a:r>
              <a:rPr lang="en-US" sz="3200" b="1" dirty="0" smtClean="0"/>
              <a:t> times  bigger than the nuclear volume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2561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8991600" cy="9541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b="1" dirty="0" smtClean="0"/>
              <a:t>The first try at mapping the atomic cookie</a:t>
            </a:r>
            <a:r>
              <a:rPr lang="en-US" dirty="0" smtClean="0"/>
              <a:t>:</a:t>
            </a:r>
          </a:p>
          <a:p>
            <a:pPr algn="l">
              <a:spcBef>
                <a:spcPts val="0"/>
              </a:spcBef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J. J</a:t>
            </a:r>
            <a:r>
              <a:rPr lang="en-US" dirty="0" smtClean="0"/>
              <a:t>. </a:t>
            </a:r>
            <a:r>
              <a:rPr lang="en-US" b="1" dirty="0" smtClean="0">
                <a:solidFill>
                  <a:srgbClr val="FF0000"/>
                </a:solidFill>
              </a:rPr>
              <a:t>Thomson’s</a:t>
            </a:r>
            <a:r>
              <a:rPr lang="en-US" dirty="0" smtClean="0"/>
              <a:t> `</a:t>
            </a:r>
            <a:r>
              <a:rPr lang="en-US" b="1" dirty="0" smtClean="0">
                <a:solidFill>
                  <a:srgbClr val="CC3300"/>
                </a:solidFill>
              </a:rPr>
              <a:t>Plum Pudding Model</a:t>
            </a:r>
            <a:r>
              <a:rPr lang="en-US" dirty="0" smtClean="0"/>
              <a:t>’ :</a:t>
            </a:r>
            <a:r>
              <a:rPr lang="en-US" b="1" dirty="0" smtClean="0"/>
              <a:t> 1897 </a:t>
            </a:r>
            <a:r>
              <a:rPr lang="en-US" sz="2200" b="1" dirty="0" smtClean="0">
                <a:solidFill>
                  <a:srgbClr val="FF0000"/>
                </a:solidFill>
              </a:rPr>
              <a:t>(see text </a:t>
            </a:r>
            <a:r>
              <a:rPr lang="en-US" sz="2200" b="1" dirty="0" smtClean="0">
                <a:solidFill>
                  <a:srgbClr val="FF0000"/>
                </a:solidFill>
              </a:rPr>
              <a:t>p.50 </a:t>
            </a:r>
            <a:r>
              <a:rPr lang="en-US" sz="2200" b="1" dirty="0" smtClean="0">
                <a:solidFill>
                  <a:srgbClr val="FF0000"/>
                </a:solidFill>
              </a:rPr>
              <a:t>)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971800"/>
            <a:ext cx="3810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J.J’s</a:t>
            </a:r>
            <a:r>
              <a:rPr lang="en-US" sz="3200" b="1" dirty="0" smtClean="0"/>
              <a:t> `</a:t>
            </a:r>
            <a:r>
              <a:rPr lang="en-US" sz="3200" b="1" dirty="0" smtClean="0">
                <a:solidFill>
                  <a:srgbClr val="FF0000"/>
                </a:solidFill>
              </a:rPr>
              <a:t>C</a:t>
            </a:r>
            <a:r>
              <a:rPr lang="en-US" sz="3200" b="1" dirty="0" smtClean="0"/>
              <a:t>athode </a:t>
            </a:r>
            <a:r>
              <a:rPr lang="en-US" sz="3200" b="1" dirty="0" smtClean="0">
                <a:solidFill>
                  <a:srgbClr val="FF0000"/>
                </a:solidFill>
              </a:rPr>
              <a:t>R</a:t>
            </a:r>
            <a:r>
              <a:rPr lang="en-US" sz="3200" b="1" dirty="0" smtClean="0"/>
              <a:t>ay </a:t>
            </a:r>
            <a:r>
              <a:rPr lang="en-US" sz="3200" b="1" dirty="0" smtClean="0">
                <a:solidFill>
                  <a:srgbClr val="FF0000"/>
                </a:solidFill>
              </a:rPr>
              <a:t>T</a:t>
            </a:r>
            <a:r>
              <a:rPr lang="en-US" sz="3200" b="1" dirty="0" smtClean="0"/>
              <a:t>ube’ (</a:t>
            </a:r>
            <a:r>
              <a:rPr lang="en-US" sz="3200" b="1" dirty="0" smtClean="0">
                <a:solidFill>
                  <a:srgbClr val="FF0000"/>
                </a:solidFill>
              </a:rPr>
              <a:t>CRT</a:t>
            </a:r>
            <a:r>
              <a:rPr lang="en-US" sz="3200" b="1" dirty="0" smtClean="0"/>
              <a:t>)*</a:t>
            </a:r>
          </a:p>
        </p:txBody>
      </p:sp>
      <p:pic>
        <p:nvPicPr>
          <p:cNvPr id="35846" name="Picture 6" descr="http://www.chemteam.info/Gallery/JJ&amp;CR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914400"/>
            <a:ext cx="4027514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" y="1066800"/>
            <a:ext cx="41148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J.J. Thomson </a:t>
            </a:r>
            <a:r>
              <a:rPr lang="en-US" sz="3200" b="1" dirty="0" smtClean="0"/>
              <a:t>Cavendish Labs, Cambridge UK</a:t>
            </a:r>
            <a:endParaRPr lang="en-US" sz="3200" b="1" dirty="0"/>
          </a:p>
        </p:txBody>
      </p:sp>
      <p:pic>
        <p:nvPicPr>
          <p:cNvPr id="10" name="Picture 2" descr="http://www.chemteam.info/Gallery/CRTphot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114800"/>
            <a:ext cx="7000875" cy="179852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5903893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*</a:t>
            </a:r>
            <a:r>
              <a:rPr lang="en-US" sz="2400" b="1" i="1" dirty="0" smtClean="0"/>
              <a:t>factoid: </a:t>
            </a:r>
            <a:r>
              <a:rPr lang="en-US" sz="2400" b="1" i="1" dirty="0" smtClean="0">
                <a:solidFill>
                  <a:srgbClr val="FF0000"/>
                </a:solidFill>
              </a:rPr>
              <a:t>Thomson</a:t>
            </a:r>
            <a:r>
              <a:rPr lang="en-US" sz="2400" b="1" i="1" dirty="0" smtClean="0"/>
              <a:t> was said to be astonishingly bad in the lab and fumble-fingered; the </a:t>
            </a:r>
            <a:r>
              <a:rPr lang="en-US" sz="2400" b="1" i="1" dirty="0" smtClean="0">
                <a:solidFill>
                  <a:srgbClr val="FF0000"/>
                </a:solidFill>
              </a:rPr>
              <a:t>CRT</a:t>
            </a:r>
            <a:r>
              <a:rPr lang="en-US" sz="2400" b="1" i="1" dirty="0" smtClean="0"/>
              <a:t> was made by a gifted glassblower, </a:t>
            </a:r>
            <a:r>
              <a:rPr lang="en-US" sz="2400" b="1" i="1" dirty="0" smtClean="0">
                <a:solidFill>
                  <a:srgbClr val="FF0000"/>
                </a:solidFill>
              </a:rPr>
              <a:t>E. Everett 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7086600" y="2286000"/>
            <a:ext cx="1219200" cy="182880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session.masteringchemistry.com/problemAsset/1070873/24/BLB-1070873-CRT_v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0"/>
            <a:ext cx="9153724" cy="43022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0724" y="369332"/>
            <a:ext cx="8763000" cy="584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Schematic of Thomson’s critical experiments</a:t>
            </a:r>
            <a:endParaRPr lang="en-US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Atomic structure: try 1 –</a:t>
            </a:r>
            <a:r>
              <a:rPr lang="en-US" sz="1800" dirty="0" smtClean="0">
                <a:solidFill>
                  <a:srgbClr val="FF0000"/>
                </a:solidFill>
                <a:latin typeface="Calibri"/>
              </a:rPr>
              <a:t>Thomson’s atom 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(continued)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1460955"/>
            <a:ext cx="518160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CC3300"/>
                </a:solidFill>
                <a:latin typeface="Calibri"/>
              </a:rPr>
              <a:t>2) e</a:t>
            </a:r>
            <a:r>
              <a:rPr lang="en-US" b="1" baseline="30000" dirty="0" smtClean="0">
                <a:solidFill>
                  <a:srgbClr val="CC3300"/>
                </a:solidFill>
                <a:latin typeface="Calibri"/>
              </a:rPr>
              <a:t>-</a:t>
            </a:r>
            <a:r>
              <a:rPr lang="en-US" b="1" dirty="0" smtClean="0">
                <a:solidFill>
                  <a:srgbClr val="CC3300"/>
                </a:solidFill>
                <a:latin typeface="Calibri"/>
              </a:rPr>
              <a:t> beam from cathode (- plate)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CC3300"/>
                </a:solidFill>
                <a:latin typeface="Calibri"/>
              </a:rPr>
              <a:t>a</a:t>
            </a:r>
            <a:r>
              <a:rPr lang="en-US" b="1" dirty="0" smtClean="0">
                <a:solidFill>
                  <a:srgbClr val="CC3300"/>
                </a:solidFill>
                <a:latin typeface="Calibri"/>
              </a:rPr>
              <a:t>ccelerated towards (+) plate</a:t>
            </a:r>
            <a:endParaRPr lang="en-US" b="1" dirty="0">
              <a:solidFill>
                <a:srgbClr val="CC3300"/>
              </a:solidFill>
              <a:latin typeface="Calibri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2743200" y="2209800"/>
            <a:ext cx="1066800" cy="1371600"/>
          </a:xfrm>
          <a:prstGeom prst="straightConnector1">
            <a:avLst/>
          </a:prstGeom>
          <a:noFill/>
          <a:ln w="57150" cap="flat" cmpd="sng" algn="ctr">
            <a:solidFill>
              <a:srgbClr val="CC3300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48065" y="838200"/>
            <a:ext cx="3200400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1)Battery voltage tears something 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(e-)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away from 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metal cathode</a:t>
            </a:r>
            <a:endParaRPr lang="en-US" b="1" dirty="0">
              <a:solidFill>
                <a:srgbClr val="FF0000"/>
              </a:solidFill>
              <a:latin typeface="Calibri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83923" y="2654082"/>
            <a:ext cx="543365" cy="506611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35921" dir="2700000" algn="ctr" rotWithShape="0">
              <a:srgbClr val="990000"/>
            </a:outerShdw>
          </a:effectLst>
        </p:spPr>
      </p:cxnSp>
      <p:sp>
        <p:nvSpPr>
          <p:cNvPr id="5" name="TextBox 4"/>
          <p:cNvSpPr txBox="1"/>
          <p:nvPr/>
        </p:nvSpPr>
        <p:spPr>
          <a:xfrm>
            <a:off x="152400" y="6324600"/>
            <a:ext cx="8839200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prstClr val="black"/>
                </a:solidFill>
                <a:latin typeface="Calibri"/>
              </a:rPr>
              <a:t>3) Fields applied and results observed on `TV’ screen</a:t>
            </a:r>
            <a:endParaRPr lang="en-US" sz="30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248400" y="5029200"/>
            <a:ext cx="1524000" cy="129540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45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762000"/>
            <a:ext cx="8763000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Basic result of </a:t>
            </a:r>
            <a:r>
              <a:rPr lang="en-US" b="1" u="sng" dirty="0" smtClean="0">
                <a:solidFill>
                  <a:srgbClr val="FF0000"/>
                </a:solidFill>
              </a:rPr>
              <a:t>Thomson’s</a:t>
            </a:r>
            <a:r>
              <a:rPr lang="en-US" b="1" u="sng" dirty="0" smtClean="0"/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CRT</a:t>
            </a:r>
            <a:r>
              <a:rPr lang="en-US" b="1" u="sng" dirty="0" smtClean="0"/>
              <a:t> experiments:</a:t>
            </a:r>
          </a:p>
          <a:p>
            <a:pPr algn="l"/>
            <a:r>
              <a:rPr lang="en-US" b="1" dirty="0" smtClean="0"/>
              <a:t>All the materials subjected to high voltage in the tube vomited the same kind of `</a:t>
            </a:r>
            <a:r>
              <a:rPr lang="en-US" b="1" dirty="0" smtClean="0">
                <a:solidFill>
                  <a:srgbClr val="FF0000"/>
                </a:solidFill>
              </a:rPr>
              <a:t>negative</a:t>
            </a:r>
            <a:r>
              <a:rPr lang="en-US" b="1" dirty="0" smtClean="0"/>
              <a:t>’ particles-dubbed the </a:t>
            </a:r>
            <a:r>
              <a:rPr lang="en-US" b="1" dirty="0" smtClean="0">
                <a:solidFill>
                  <a:srgbClr val="FF0000"/>
                </a:solidFill>
              </a:rPr>
              <a:t>electron.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3048000"/>
            <a:ext cx="8763000" cy="246221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Thomson’s</a:t>
            </a:r>
            <a:r>
              <a:rPr lang="en-US" b="1" u="sng" dirty="0" smtClean="0"/>
              <a:t> Conjecture from his </a:t>
            </a:r>
            <a:r>
              <a:rPr lang="en-US" b="1" u="sng" dirty="0" smtClean="0">
                <a:solidFill>
                  <a:srgbClr val="FF0000"/>
                </a:solidFill>
              </a:rPr>
              <a:t>CRT</a:t>
            </a:r>
            <a:r>
              <a:rPr lang="en-US" b="1" u="sng" dirty="0" smtClean="0"/>
              <a:t> experiments</a:t>
            </a:r>
          </a:p>
          <a:p>
            <a:pPr algn="l"/>
            <a:r>
              <a:rPr lang="en-US" b="1" dirty="0" smtClean="0"/>
              <a:t>If all matter has </a:t>
            </a:r>
            <a:r>
              <a:rPr lang="en-US" b="1" dirty="0" smtClean="0">
                <a:solidFill>
                  <a:srgbClr val="FF0000"/>
                </a:solidFill>
              </a:rPr>
              <a:t>negative electrons</a:t>
            </a:r>
            <a:r>
              <a:rPr lang="en-US" b="1" dirty="0" smtClean="0"/>
              <a:t>, there must be a counterbalancing </a:t>
            </a:r>
            <a:r>
              <a:rPr lang="en-US" b="1" dirty="0" smtClean="0">
                <a:solidFill>
                  <a:srgbClr val="0000FF"/>
                </a:solidFill>
              </a:rPr>
              <a:t>positive glue </a:t>
            </a:r>
            <a:r>
              <a:rPr lang="en-US" b="1" dirty="0" smtClean="0"/>
              <a:t>that </a:t>
            </a:r>
            <a:r>
              <a:rPr lang="en-US" b="1" u="sng" dirty="0" smtClean="0"/>
              <a:t>sticks</a:t>
            </a:r>
            <a:r>
              <a:rPr lang="en-US" b="1" dirty="0" smtClean="0"/>
              <a:t> </a:t>
            </a:r>
            <a:r>
              <a:rPr lang="en-US" b="1" u="sng" dirty="0" smtClean="0"/>
              <a:t>to</a:t>
            </a:r>
            <a:r>
              <a:rPr lang="en-US" b="1" dirty="0" smtClean="0"/>
              <a:t> and </a:t>
            </a:r>
            <a:r>
              <a:rPr lang="en-US" b="1" u="sng" dirty="0" smtClean="0">
                <a:solidFill>
                  <a:srgbClr val="00B050"/>
                </a:solidFill>
              </a:rPr>
              <a:t>neutralizes</a:t>
            </a:r>
            <a:r>
              <a:rPr lang="en-US" b="1" dirty="0" smtClean="0"/>
              <a:t> the electrons’ </a:t>
            </a:r>
            <a:r>
              <a:rPr lang="en-US" b="1" dirty="0" smtClean="0">
                <a:solidFill>
                  <a:srgbClr val="FF0000"/>
                </a:solidFill>
              </a:rPr>
              <a:t>negative</a:t>
            </a:r>
            <a:r>
              <a:rPr lang="en-US" b="1" dirty="0" smtClean="0"/>
              <a:t> charge (since matter is normally </a:t>
            </a:r>
            <a:r>
              <a:rPr lang="en-US" b="1" u="sng" dirty="0" smtClean="0">
                <a:solidFill>
                  <a:srgbClr val="00B050"/>
                </a:solidFill>
              </a:rPr>
              <a:t>neutral</a:t>
            </a:r>
            <a:r>
              <a:rPr lang="en-US" b="1" dirty="0" smtClean="0"/>
              <a:t>).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Atomic structure: try 1-</a:t>
            </a:r>
            <a:r>
              <a:rPr lang="en-US" sz="1800" dirty="0" smtClean="0">
                <a:solidFill>
                  <a:srgbClr val="FF0000"/>
                </a:solidFill>
              </a:rPr>
              <a:t>Thomson’s atom </a:t>
            </a:r>
            <a:r>
              <a:rPr lang="en-US" sz="1800" dirty="0" smtClean="0"/>
              <a:t>(continued)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tutorvista.com/content/atoms-and-nuclei/plum-pudding-model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828800"/>
            <a:ext cx="6291144" cy="405136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447800" y="5715000"/>
            <a:ext cx="6781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baseline="30000" dirty="0" smtClean="0"/>
              <a:t>1</a:t>
            </a:r>
            <a:r>
              <a:rPr lang="en-US" dirty="0" smtClean="0"/>
              <a:t> J.J. Thomson </a:t>
            </a:r>
            <a:r>
              <a:rPr lang="en-US" b="1" dirty="0" smtClean="0"/>
              <a:t>Cathode Rays</a:t>
            </a:r>
            <a:r>
              <a:rPr lang="en-US" dirty="0" smtClean="0"/>
              <a:t>,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 </a:t>
            </a:r>
            <a:r>
              <a:rPr lang="en-US" i="1" dirty="0" smtClean="0"/>
              <a:t>Philosophical Magazine</a:t>
            </a:r>
            <a:r>
              <a:rPr lang="en-US" dirty="0" smtClean="0"/>
              <a:t> </a:t>
            </a:r>
            <a:r>
              <a:rPr lang="en-US" b="1" u="sng" dirty="0" smtClean="0"/>
              <a:t>44</a:t>
            </a:r>
            <a:r>
              <a:rPr lang="en-US" dirty="0" smtClean="0"/>
              <a:t>, 295 (1897)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304800"/>
            <a:ext cx="7772400" cy="160043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Thompson’s</a:t>
            </a:r>
            <a:r>
              <a:rPr lang="en-US" b="1" dirty="0" smtClean="0"/>
              <a:t> conjecture </a:t>
            </a:r>
            <a:r>
              <a:rPr lang="en-US" dirty="0" smtClean="0"/>
              <a:t>morphed into the first experimentally derived atomic model: </a:t>
            </a:r>
          </a:p>
          <a:p>
            <a:r>
              <a:rPr lang="en-US" dirty="0" smtClean="0"/>
              <a:t>“The </a:t>
            </a:r>
            <a:r>
              <a:rPr lang="en-US" b="1" dirty="0" smtClean="0">
                <a:solidFill>
                  <a:srgbClr val="CC3300"/>
                </a:solidFill>
              </a:rPr>
              <a:t>Plum Pudding </a:t>
            </a:r>
            <a:r>
              <a:rPr lang="en-US" dirty="0" smtClean="0"/>
              <a:t>Model”</a:t>
            </a:r>
            <a:r>
              <a:rPr lang="en-US" baseline="30000" dirty="0" smtClean="0"/>
              <a:t>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Atomic structure: try 1 –</a:t>
            </a:r>
            <a:r>
              <a:rPr lang="en-US" sz="1800" dirty="0" smtClean="0">
                <a:solidFill>
                  <a:srgbClr val="FF0000"/>
                </a:solidFill>
              </a:rPr>
              <a:t>Thomson’s</a:t>
            </a:r>
            <a:r>
              <a:rPr lang="en-US" sz="1800" dirty="0" smtClean="0"/>
              <a:t> atom (continued)</a:t>
            </a:r>
            <a:endParaRPr lang="en-US" sz="1800" dirty="0"/>
          </a:p>
        </p:txBody>
      </p:sp>
      <p:pic>
        <p:nvPicPr>
          <p:cNvPr id="22530" name="Picture 2" descr="http://t2.gstatic.com/images?q=tbn:ANd9GcTlP2d6KFMFmGC5cUWnKpqotpPxc06_WbQ078Oul47_RgeYtky-f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66039"/>
            <a:ext cx="2133600" cy="196308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4419600"/>
            <a:ext cx="213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/>
              <a:t>Cookie metaphor -if you’ve never had </a:t>
            </a:r>
            <a:r>
              <a:rPr lang="en-US" sz="2400" b="1" dirty="0" smtClean="0">
                <a:solidFill>
                  <a:srgbClr val="CC3300"/>
                </a:solidFill>
              </a:rPr>
              <a:t>plum pudding</a:t>
            </a:r>
            <a:endParaRPr lang="en-US" sz="24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b="1" dirty="0" smtClean="0"/>
              <a:t>Testing the plum pudding atom: </a:t>
            </a:r>
            <a:r>
              <a:rPr lang="en-US" b="1" dirty="0" smtClean="0">
                <a:solidFill>
                  <a:srgbClr val="FF0000"/>
                </a:solidFill>
              </a:rPr>
              <a:t>Rutherford’s</a:t>
            </a:r>
            <a:r>
              <a:rPr lang="en-US" b="1" dirty="0" smtClean="0"/>
              <a:t> gold foil experiment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(1910)  (</a:t>
            </a:r>
            <a:r>
              <a:rPr lang="en-US" sz="2400" b="1" dirty="0" smtClean="0">
                <a:solidFill>
                  <a:schemeClr val="tx1"/>
                </a:solidFill>
              </a:rPr>
              <a:t>see also: page </a:t>
            </a:r>
            <a:r>
              <a:rPr lang="en-US" sz="2400" b="1" dirty="0" smtClean="0">
                <a:solidFill>
                  <a:schemeClr val="tx1"/>
                </a:solidFill>
              </a:rPr>
              <a:t>52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of text)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0" y="914400"/>
            <a:ext cx="5257800" cy="1569660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b="1" dirty="0">
                <a:solidFill>
                  <a:srgbClr val="FF0000"/>
                </a:solidFill>
              </a:rPr>
              <a:t>Ernst </a:t>
            </a:r>
            <a:r>
              <a:rPr lang="en-US" sz="3200" b="1" dirty="0" smtClean="0">
                <a:solidFill>
                  <a:srgbClr val="FF0000"/>
                </a:solidFill>
              </a:rPr>
              <a:t>Rutherford</a:t>
            </a:r>
          </a:p>
          <a:p>
            <a:pPr>
              <a:spcBef>
                <a:spcPts val="0"/>
              </a:spcBef>
            </a:pPr>
            <a:r>
              <a:rPr lang="en-US" sz="3200" b="1" dirty="0" smtClean="0"/>
              <a:t>Physical Laboratory</a:t>
            </a:r>
          </a:p>
          <a:p>
            <a:pPr>
              <a:spcBef>
                <a:spcPts val="0"/>
              </a:spcBef>
            </a:pPr>
            <a:r>
              <a:rPr lang="en-US" sz="3200" b="1" dirty="0" smtClean="0"/>
              <a:t> Manchester University, </a:t>
            </a:r>
            <a:r>
              <a:rPr lang="en-US" sz="3200" b="1" dirty="0"/>
              <a:t>UK </a:t>
            </a:r>
          </a:p>
        </p:txBody>
      </p:sp>
      <p:pic>
        <p:nvPicPr>
          <p:cNvPr id="43010" name="Picture 2" descr="http://137.193.61.237/images/theory_abb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0"/>
            <a:ext cx="5400675" cy="3105150"/>
          </a:xfrm>
          <a:prstGeom prst="rect">
            <a:avLst/>
          </a:prstGeom>
          <a:noFill/>
        </p:spPr>
      </p:pic>
      <p:pic>
        <p:nvPicPr>
          <p:cNvPr id="43012" name="Picture 4" descr="http://myweb.usf.edu/~mhight/rutherfordla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6875" y="914400"/>
            <a:ext cx="3667125" cy="42767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57912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*Factoid: it’s really his students-</a:t>
            </a:r>
            <a:r>
              <a:rPr lang="en-US" b="1" i="1" dirty="0" smtClean="0">
                <a:solidFill>
                  <a:srgbClr val="FF0000"/>
                </a:solidFill>
              </a:rPr>
              <a:t>Geiger</a:t>
            </a:r>
            <a:r>
              <a:rPr lang="en-US" dirty="0" smtClean="0"/>
              <a:t> and </a:t>
            </a:r>
            <a:r>
              <a:rPr lang="en-US" b="1" i="1" dirty="0" smtClean="0">
                <a:solidFill>
                  <a:srgbClr val="FF0000"/>
                </a:solidFill>
              </a:rPr>
              <a:t>Marsden-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who machine the device and do the measurements.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590800"/>
            <a:ext cx="5486400" cy="523220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Rutherford’s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Gold foil </a:t>
            </a:r>
            <a:r>
              <a:rPr lang="en-US" dirty="0" smtClean="0"/>
              <a:t>apparatus*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4718339" y="2242810"/>
            <a:ext cx="1143000" cy="1219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Atomic structure: testing </a:t>
            </a:r>
            <a:r>
              <a:rPr lang="en-US" sz="1800" dirty="0" smtClean="0">
                <a:solidFill>
                  <a:srgbClr val="FF0000"/>
                </a:solidFill>
              </a:rPr>
              <a:t>Thomson’s Plum Pudding atomic model </a:t>
            </a:r>
            <a:r>
              <a:rPr lang="en-US" sz="1800" dirty="0" smtClean="0"/>
              <a:t>(continued)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8768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solidFill>
                  <a:srgbClr val="FF0000"/>
                </a:solidFill>
              </a:rPr>
              <a:t>Gold Foil </a:t>
            </a:r>
            <a:r>
              <a:rPr lang="en-US" b="1" i="1" u="sng" dirty="0" smtClean="0"/>
              <a:t>Experiment lore</a:t>
            </a:r>
          </a:p>
          <a:p>
            <a:pPr indent="-514350" algn="l">
              <a:spcBef>
                <a:spcPts val="0"/>
              </a:spcBef>
              <a:buAutoNum type="arabicParenR"/>
            </a:pPr>
            <a:r>
              <a:rPr lang="en-US" sz="2500" b="1" i="1" dirty="0" smtClean="0"/>
              <a:t>Marie Curie supplied the radon =</a:t>
            </a:r>
            <a:r>
              <a:rPr lang="en-US" sz="2500" b="1" i="1" dirty="0" smtClean="0">
                <a:solidFill>
                  <a:srgbClr val="FF0066"/>
                </a:solidFill>
                <a:sym typeface="Symbol"/>
              </a:rPr>
              <a:t> </a:t>
            </a:r>
            <a:r>
              <a:rPr lang="en-US" sz="2500" b="1" i="1" dirty="0" smtClean="0">
                <a:solidFill>
                  <a:srgbClr val="FF0066"/>
                </a:solidFill>
              </a:rPr>
              <a:t>source. </a:t>
            </a:r>
          </a:p>
          <a:p>
            <a:pPr indent="-514350" algn="l">
              <a:spcBef>
                <a:spcPts val="0"/>
              </a:spcBef>
              <a:buAutoNum type="arabicParenR"/>
            </a:pPr>
            <a:r>
              <a:rPr lang="en-US" sz="2500" b="1" i="1" dirty="0" smtClean="0"/>
              <a:t>It required ~ 1 hour sitting in absolute dark to condition eyes.</a:t>
            </a:r>
          </a:p>
          <a:p>
            <a:pPr indent="-514350" algn="l">
              <a:spcBef>
                <a:spcPts val="0"/>
              </a:spcBef>
              <a:buAutoNum type="arabicParenR"/>
            </a:pPr>
            <a:r>
              <a:rPr lang="en-US" sz="2500" b="1" i="1" dirty="0" smtClean="0"/>
              <a:t>You could only observe scintillations for 1-2 minutes before </a:t>
            </a:r>
          </a:p>
          <a:p>
            <a:pPr indent="-514350" algn="l">
              <a:spcBef>
                <a:spcPts val="0"/>
              </a:spcBef>
            </a:pPr>
            <a:r>
              <a:rPr lang="en-US" sz="2500" b="1" i="1" dirty="0" smtClean="0"/>
              <a:t>       desensitizing.</a:t>
            </a:r>
            <a:endParaRPr lang="en-US" sz="25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04800"/>
            <a:ext cx="784860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Schematic of </a:t>
            </a:r>
            <a:r>
              <a:rPr lang="en-US" b="1" dirty="0" smtClean="0">
                <a:solidFill>
                  <a:srgbClr val="FF0000"/>
                </a:solidFill>
              </a:rPr>
              <a:t>Rutherford’s</a:t>
            </a:r>
            <a:r>
              <a:rPr lang="en-US" b="1" dirty="0" smtClean="0"/>
              <a:t> `</a:t>
            </a:r>
            <a:r>
              <a:rPr lang="en-US" b="1" dirty="0" smtClean="0">
                <a:solidFill>
                  <a:srgbClr val="FF0066"/>
                </a:solidFill>
              </a:rPr>
              <a:t>gold foil</a:t>
            </a:r>
            <a:r>
              <a:rPr lang="en-US" b="1" dirty="0" smtClean="0"/>
              <a:t>’ </a:t>
            </a:r>
            <a:r>
              <a:rPr lang="en-US" dirty="0" smtClean="0"/>
              <a:t>apparatus</a:t>
            </a:r>
            <a:endParaRPr lang="en-US" dirty="0"/>
          </a:p>
        </p:txBody>
      </p:sp>
      <p:pic>
        <p:nvPicPr>
          <p:cNvPr id="44036" name="Picture 4" descr="http://www.antonine-education.co.uk/Image_library/Physics_5/Nuclear_physics/alpha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210992"/>
            <a:ext cx="6629400" cy="3671749"/>
          </a:xfrm>
          <a:prstGeom prst="rect">
            <a:avLst/>
          </a:prstGeom>
          <a:noFill/>
        </p:spPr>
      </p:pic>
      <p:sp>
        <p:nvSpPr>
          <p:cNvPr id="14" name="Freeform 13"/>
          <p:cNvSpPr/>
          <p:nvPr/>
        </p:nvSpPr>
        <p:spPr bwMode="auto">
          <a:xfrm>
            <a:off x="5943600" y="1371600"/>
            <a:ext cx="457200" cy="523220"/>
          </a:xfrm>
          <a:custGeom>
            <a:avLst/>
            <a:gdLst>
              <a:gd name="connsiteX0" fmla="*/ 0 w 307648"/>
              <a:gd name="connsiteY0" fmla="*/ 0 h 495656"/>
              <a:gd name="connsiteX1" fmla="*/ 247828 w 307648"/>
              <a:gd name="connsiteY1" fmla="*/ 136733 h 495656"/>
              <a:gd name="connsiteX2" fmla="*/ 307648 w 307648"/>
              <a:gd name="connsiteY2" fmla="*/ 495656 h 49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648" h="495656">
                <a:moveTo>
                  <a:pt x="0" y="0"/>
                </a:moveTo>
                <a:cubicBezTo>
                  <a:pt x="98276" y="27062"/>
                  <a:pt x="196553" y="54124"/>
                  <a:pt x="247828" y="136733"/>
                </a:cubicBezTo>
                <a:cubicBezTo>
                  <a:pt x="299103" y="219342"/>
                  <a:pt x="307648" y="495656"/>
                  <a:pt x="307648" y="495656"/>
                </a:cubicBez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1676400"/>
            <a:ext cx="3733800" cy="461665"/>
          </a:xfrm>
          <a:prstGeom prst="rect">
            <a:avLst/>
          </a:prstGeom>
          <a:solidFill>
            <a:srgbClr val="FFFF00">
              <a:alpha val="67000"/>
            </a:srgbClr>
          </a:solidFill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Alpha (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)</a:t>
            </a:r>
            <a:r>
              <a:rPr lang="en-US" sz="2400" b="1" dirty="0" smtClean="0">
                <a:solidFill>
                  <a:srgbClr val="FF0000"/>
                </a:solidFill>
              </a:rPr>
              <a:t> particles=He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2438400" y="2133600"/>
            <a:ext cx="685800" cy="838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4724400" y="4038600"/>
            <a:ext cx="76200" cy="533400"/>
          </a:xfrm>
          <a:prstGeom prst="straightConnector1">
            <a:avLst/>
          </a:prstGeom>
          <a:noFill/>
          <a:ln w="349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705600" y="914400"/>
            <a:ext cx="2438400" cy="1200329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FF0066"/>
                </a:solidFill>
              </a:rPr>
              <a:t>Microscope</a:t>
            </a: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FF0066"/>
                </a:solidFill>
              </a:rPr>
              <a:t>Rotated to detect scintillations</a:t>
            </a:r>
            <a:endParaRPr lang="en-US" sz="2400" b="1" dirty="0">
              <a:solidFill>
                <a:srgbClr val="FF006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0400" y="4495800"/>
            <a:ext cx="5943600" cy="492443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600" b="1" dirty="0" err="1" smtClean="0">
                <a:solidFill>
                  <a:srgbClr val="FF0000"/>
                </a:solidFill>
              </a:rPr>
              <a:t>ZnS</a:t>
            </a:r>
            <a:r>
              <a:rPr lang="en-US" sz="2600" b="1" dirty="0" smtClean="0">
                <a:solidFill>
                  <a:srgbClr val="FF0000"/>
                </a:solidFill>
              </a:rPr>
              <a:t> screen is a scintillating surface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3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Atomic structure: testing </a:t>
            </a:r>
            <a:r>
              <a:rPr lang="en-US" sz="1800" dirty="0" smtClean="0">
                <a:solidFill>
                  <a:srgbClr val="FF0000"/>
                </a:solidFill>
              </a:rPr>
              <a:t>Thomson’s Plum Pudding Atomic Model</a:t>
            </a:r>
            <a:r>
              <a:rPr lang="en-US" sz="1800" dirty="0" smtClean="0"/>
              <a:t>(continued)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04800"/>
            <a:ext cx="914400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Other Facts about the </a:t>
            </a:r>
            <a:r>
              <a:rPr lang="en-US" sz="2400" b="1" dirty="0" smtClean="0">
                <a:solidFill>
                  <a:srgbClr val="FF0000"/>
                </a:solidFill>
              </a:rPr>
              <a:t>Gold Leaf Experiment </a:t>
            </a:r>
            <a:r>
              <a:rPr lang="en-US" sz="2400" b="1" dirty="0" smtClean="0"/>
              <a:t>rarely mentioned: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1066800"/>
            <a:ext cx="8915400" cy="1569660"/>
          </a:xfrm>
          <a:prstGeom prst="rect">
            <a:avLst/>
          </a:prstGeom>
          <a:solidFill>
            <a:srgbClr val="FFFF00">
              <a:alpha val="67000"/>
            </a:srgbClr>
          </a:solidFill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sym typeface="Symbol"/>
              </a:rPr>
              <a:t> particles move crazy fast: </a:t>
            </a:r>
          </a:p>
          <a:p>
            <a:pPr algn="l">
              <a:spcBef>
                <a:spcPts val="0"/>
              </a:spcBef>
            </a:pPr>
            <a:r>
              <a:rPr lang="en-US" sz="3200" b="1" dirty="0" smtClean="0">
                <a:solidFill>
                  <a:srgbClr val="FF0000"/>
                </a:solidFill>
                <a:sym typeface="Symbol"/>
              </a:rPr>
              <a:t>    	</a:t>
            </a:r>
            <a:r>
              <a:rPr lang="en-US" sz="3200" b="1" dirty="0" smtClean="0">
                <a:solidFill>
                  <a:srgbClr val="0000FF"/>
                </a:solidFill>
                <a:sym typeface="Symbol"/>
              </a:rPr>
              <a:t>velocity ~</a:t>
            </a:r>
            <a:r>
              <a:rPr lang="en-US" sz="3200" b="1" dirty="0" smtClean="0">
                <a:solidFill>
                  <a:srgbClr val="0000FF"/>
                </a:solidFill>
              </a:rPr>
              <a:t> 0.1c ~7*10</a:t>
            </a:r>
            <a:r>
              <a:rPr lang="en-US" sz="3200" b="1" baseline="30000" dirty="0" smtClean="0">
                <a:solidFill>
                  <a:srgbClr val="0000FF"/>
                </a:solidFill>
              </a:rPr>
              <a:t>7</a:t>
            </a:r>
            <a:r>
              <a:rPr lang="en-US" sz="3200" b="1" dirty="0" smtClean="0">
                <a:solidFill>
                  <a:srgbClr val="0000FF"/>
                </a:solidFill>
              </a:rPr>
              <a:t> mph</a:t>
            </a:r>
          </a:p>
          <a:p>
            <a:pPr algn="l">
              <a:spcBef>
                <a:spcPts val="0"/>
              </a:spcBef>
            </a:pPr>
            <a:r>
              <a:rPr lang="en-US" sz="3200" b="1" dirty="0" smtClean="0">
                <a:solidFill>
                  <a:schemeClr val="tx1"/>
                </a:solidFill>
              </a:rPr>
              <a:t>(can get to NYC from here in  ~0.01 sec</a:t>
            </a:r>
            <a:r>
              <a:rPr lang="en-US" sz="3200" b="1" dirty="0" smtClean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4953000"/>
            <a:ext cx="88392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The gold foil is crazy thin:       </a:t>
            </a:r>
          </a:p>
          <a:p>
            <a:pPr algn="l">
              <a:spcBef>
                <a:spcPts val="0"/>
              </a:spcBef>
            </a:pP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      </a:t>
            </a:r>
            <a:r>
              <a:rPr lang="en-US" sz="3200" b="1" dirty="0" smtClean="0">
                <a:solidFill>
                  <a:srgbClr val="0000FF"/>
                </a:solidFill>
              </a:rPr>
              <a:t>~  8.6*10</a:t>
            </a:r>
            <a:r>
              <a:rPr lang="en-US" sz="3200" b="1" baseline="30000" dirty="0" smtClean="0">
                <a:solidFill>
                  <a:srgbClr val="0000FF"/>
                </a:solidFill>
              </a:rPr>
              <a:t>-6</a:t>
            </a:r>
            <a:r>
              <a:rPr lang="en-US" sz="3200" b="1" dirty="0" smtClean="0">
                <a:solidFill>
                  <a:srgbClr val="0000FF"/>
                </a:solidFill>
              </a:rPr>
              <a:t> cm thick </a:t>
            </a:r>
          </a:p>
          <a:p>
            <a:pPr algn="l">
              <a:spcBef>
                <a:spcPts val="0"/>
              </a:spcBef>
            </a:pP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/>
              <a:t>(~1/3000 the thickness of cheap toilet paper )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3124200"/>
            <a:ext cx="9144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sym typeface="Symbol"/>
              </a:rPr>
              <a:t> particles are crazy overweight compared to the electrons (e-) in a gold atom:</a:t>
            </a:r>
          </a:p>
          <a:p>
            <a:pPr algn="l">
              <a:spcBef>
                <a:spcPts val="0"/>
              </a:spcBef>
            </a:pPr>
            <a:r>
              <a:rPr lang="en-US" sz="3200" b="1" dirty="0" smtClean="0">
                <a:solidFill>
                  <a:srgbClr val="FF0000"/>
                </a:solidFill>
                <a:sym typeface="Symbol"/>
              </a:rPr>
              <a:t>	 </a:t>
            </a:r>
            <a:r>
              <a:rPr lang="en-US" sz="3200" b="1" dirty="0" smtClean="0">
                <a:solidFill>
                  <a:srgbClr val="0000FF"/>
                </a:solidFill>
                <a:sym typeface="Symbol"/>
              </a:rPr>
              <a:t>~800X heavier than all 79 </a:t>
            </a:r>
            <a:r>
              <a:rPr lang="en-US" sz="3200" b="1" dirty="0" smtClean="0">
                <a:solidFill>
                  <a:srgbClr val="FF0000"/>
                </a:solidFill>
                <a:sym typeface="Symbol"/>
              </a:rPr>
              <a:t>e-</a:t>
            </a:r>
            <a:r>
              <a:rPr lang="en-US" sz="3200" b="1" dirty="0" smtClean="0">
                <a:solidFill>
                  <a:srgbClr val="0000FF"/>
                </a:solidFill>
                <a:sym typeface="Symbol"/>
              </a:rPr>
              <a:t> in gold atom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7DA431E2FE0243099CCA19B2A23D5E16"/>
  <p:tag name="TPVERSION" val="5"/>
  <p:tag name="TPFULLVERSION" val="5.0.0.2212"/>
  <p:tag name="PPTVERSION" val="14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0EB591A5CE034EA18A4EEABDD8FC3F37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F54196D3104491F93357D47CEB4B059&lt;/guid&gt;&#10;            &lt;repollguid&gt;527303EA676347F2AE72339ED71987CE&lt;/repollguid&gt;&#10;            &lt;sourceid&gt;F86EB3E205E54BF68875F2392EFE4F3E&lt;/sourceid&gt;&#10;            &lt;questiontext&gt;Which city best defines the boundary of Rutherford’s electron cloud if a Super Target store in Omaha is the nucleus 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97EB936DCB0D462CB45973812A820AE5&lt;/guid&gt;&#10;                    &lt;answertext&gt;Chicago:7*102 km away&lt;/answertext&gt;&#10;                    &lt;valuetype&gt;0&lt;/valuetype&gt;&#10;                &lt;/answer&gt;&#10;                &lt;answer&gt;&#10;                    &lt;guid&gt;028DA35E467B406C82178E4F1B13668C&lt;/guid&gt;&#10;                    &lt;answertext&gt;NYC:     2*103 km away&lt;/answertext&gt;&#10;                    &lt;valuetype&gt;0&lt;/valuetype&gt;&#10;                &lt;/answer&gt;&#10;                &lt;answer&gt;&#10;                    &lt;guid&gt;35DA6361F50D45A0A9C49F954171AFFB&lt;/guid&gt;&#10;                    &lt;answertext&gt;Paris:     7*103 km away&lt;/answertext&gt;&#10;                    &lt;valuetype&gt;0&lt;/valuetype&gt;&#10;                &lt;/answer&gt;&#10;                &lt;answer&gt;&#10;                    &lt;guid&gt;852EBA083E2D42BBA2CBE63FD799BA1A&lt;/guid&gt;&#10;                    &lt;answertext&gt;Beijing   1.6*104 km away &lt;/answertext&gt;&#10;                    &lt;valuetype&gt;0&lt;/valuetype&gt;&#10;                &lt;/answer&gt;&#10;            &lt;/answers&gt;&#10;        &lt;/multichoice&gt;&#10;    &lt;/questions&gt;&#10;&lt;/questionlist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B2FEBF35D0684896B7D93F169E92544D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B014FEC640D4521B6A2FD82C9FE2FDA&lt;/guid&gt;&#10;            &lt;repollguid&gt;193D6359DBEC41798B2575F14543F82C&lt;/repollguid&gt;&#10;            &lt;sourceid&gt;EC18F71B95354FF68F569E199BF43675&lt;/sourceid&gt;&#10;            &lt;questiontext&gt;If a pencil dot, which has a radius of~ 0.02 cm, is the nucleus, how many cm away are the electrons ?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B75F8F4A27964E2491D67129A744A26B&lt;/guid&gt;&#10;                    &lt;answertext&gt;200,000 cm&lt;/answertext&gt;&#10;                    &lt;valuetype&gt;0&lt;/valuetype&gt;&#10;                &lt;/answer&gt;&#10;                &lt;answer&gt;&#10;                    &lt;guid&gt;EC49D09D56434B20A5499E2A860A4A63&lt;/guid&gt;&#10;                    &lt;answertext&gt;20,000 cm&lt;/answertext&gt;&#10;                    &lt;valuetype&gt;0&lt;/valuetype&gt;&#10;                &lt;/answer&gt;&#10;                &lt;answer&gt;&#10;                    &lt;guid&gt;B3B6023A5CD544CD98652208A575CF35&lt;/guid&gt;&#10;                    &lt;answertext&gt;2000 cm&lt;/answertext&gt;&#10;                    &lt;valuetype&gt;0&lt;/valuetype&gt;&#10;                &lt;/answer&gt;&#10;                &lt;answer&gt;&#10;                    &lt;guid&gt;587BC2D328E74B70BBB2420903494E99&lt;/guid&gt;&#10;                    &lt;answertext&gt;200 cm&lt;/answertext&gt;&#10;                    &lt;valuetype&gt;0&lt;/valuetype&gt;&#10;                &lt;/answer&gt;&#10;                &lt;answer&gt;&#10;                    &lt;guid&gt;CD18DC2BBF8142E186982655B7A445A8&lt;/guid&gt;&#10;                    &lt;answertext&gt;I have no clue&lt;/answertext&gt;&#10;                    &lt;valuetype&gt;0&lt;/valuetype&gt;&#10;                &lt;/answer&gt;&#10;            &lt;/answers&gt;&#10;        &lt;/multichoice&gt;&#10;    &lt;/questions&gt;&#10;&lt;/questionlist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05A2C50FFD95499185F21001BF45F45C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B6A4C2610654C6F916E0620CAD6CA5E&lt;/guid&gt;&#10;            &lt;repollguid&gt;0694A15385B2415F96B56B830502584B&lt;/repollguid&gt;&#10;            &lt;sourceid&gt;6D0001069A54407A910369CF0BF2C233&lt;/sourceid&gt;&#10;            &lt;questiontext&gt;If an electron is a penny , how much money do you need to equal the mass of 1 proton ? (mass of proton/mass of electron ~1836)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328B01EE99BF4A01BA64037265CD24BD&lt;/guid&gt;&#10;                    &lt;answertext&gt;$18.36&lt;/answertext&gt;&#10;                    &lt;valuetype&gt;0&lt;/valuetype&gt;&#10;                &lt;/answer&gt;&#10;                &lt;answer&gt;&#10;                    &lt;guid&gt;712E66C2B119408BA979CAC4EFF51316&lt;/guid&gt;&#10;                    &lt;answertext&gt;$ 1836&lt;/answertext&gt;&#10;                    &lt;valuetype&gt;0&lt;/valuetype&gt;&#10;                &lt;/answer&gt;&#10;                &lt;answer&gt;&#10;                    &lt;guid&gt;23957316B1EF41F6A09C2DD7A1F83789&lt;/guid&gt;&#10;                    &lt;answertext&gt;$1.83(6)&lt;/answertext&gt;&#10;                    &lt;valuetype&gt;0&lt;/valuetype&gt;&#10;                &lt;/answer&gt;&#10;                &lt;answer&gt;&#10;                    &lt;guid&gt;3C14A756568B4A5E99B247B8F2337FDC&lt;/guid&gt;&#10;                    &lt;answertext&gt;0.0005 $&lt;/answertext&gt;&#10;                    &lt;valuetype&gt;0&lt;/valuetype&gt;&#10;                &lt;/answer&gt;&#10;                &lt;answer&gt;&#10;                    &lt;guid&gt;8153255577104C8A82C674BB689664ED&lt;/guid&gt;&#10;                    &lt;answertext&gt;No clue&lt;/answertext&gt;&#10;                    &lt;valuetype&gt;0&lt;/valuetype&gt;&#10;                &lt;/answer&gt;&#10;            &lt;/answers&gt;&#10;        &lt;/multichoice&gt;&#10;    &lt;/questions&gt;&#10;&lt;/questionlist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S" val="Given the preceding facts predict how the  particles will behave after striking the gold foil if the structure of gold is as described in Thomson’s Plum Pudding model .&#10;60[;]60[;]60[;]False[;]47[;]&#10;2.18333333333333[;]2[;]0.427849921766448[;]0.183055555555556&#10;1[;]-1[;]Bounce straight backwards off the foil like a baseball hitting a wall.1[;]Bounce straight backwards off the foil like a baseball hitting a wall.[;]&#10;47[;]1[;]Punch through the foil like it wasn’t there.2[;]Punch through the foil like it wasn’t there.[;]&#10;12[;]-1[;]Scatter off the foil randomly in all directions.3[;]Scatter off the foil randomly in all directions.[;]&#10;"/>
  <p:tag name="HASRESULTS" val="True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D8EF4F5138D442FA94699C0283D6C4B5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372C0F6F4BC4C08B83C558E67FF8B84&lt;/guid&gt;&#10;            &lt;repollguid&gt;3DDCD87B8A0E4D0AACD02C2924214B53&lt;/repollguid&gt;&#10;            &lt;sourceid&gt;8F6D150075CC4D2E87EF1682EF758BAC&lt;/sourceid&gt;&#10;            &lt;questiontext&gt;Given the preceding facts predict how the  particles will behave after striking the gold foil if the structure of gold is as described in Thomson’s Plum Pudding model .&lt;/questiontext&gt;&#10;            &lt;showresults&gt;True&lt;/showresults&gt;&#10;            &lt;firstresponseonly&gt;True&lt;/firstresponseonly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9FA8CFE7F1D9425B8903224ED00C8A7A&lt;/guid&gt;&#10;                    &lt;answertext&gt;Bounce straight backwards off the foil like a baseball hitting a wall.&lt;/answertext&gt;&#10;                    &lt;valuetype&gt;-1&lt;/valuetype&gt;&#10;                &lt;/answer&gt;&#10;                &lt;answer&gt;&#10;                    &lt;guid&gt;4EAB57A9F1B4432696E08CBE156F2610&lt;/guid&gt;&#10;                    &lt;answertext&gt;Punch through the foil like it wasn’t there.&lt;/answertext&gt;&#10;                    &lt;valuetype&gt;1&lt;/valuetype&gt;&#10;                &lt;/answer&gt;&#10;                &lt;answer&gt;&#10;                    &lt;guid&gt;121DE9EA9D8B4AB4B51B0A04C55E1002&lt;/guid&gt;&#10;                    &lt;answertext&gt;Scatter off the foil randomly in all directions.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S" val="Which model below best explains the gold foil scattering data?&#10;60[;]60[;]60[;]False[;]51[;]&#10;2.15[;]2[;]0.357071421427142[;]0.1275&#10;0[;]-1[;]Thin, dense electron ring around large, dense ball of positives.1[;]Thin, dense electron ring around large, dense ball of positives.[;]&#10;51[;]1[;]diffuse, continuous ball of electrons around tiny, dense ball of positives.2[;]diffuse, continuous ball of electrons around tiny, dense ball of positives.[;]&#10;9[;]-1[;]Inner thin, dense positive ring surrounded by outer thin,dense electron ring.3[;]Inner thin, dense positive ring surrounded by outer thin,dense electron ring.[;]&#10;"/>
  <p:tag name="HASRESULTS" val="True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A9D947BE2C144E6C8C38FDA785173245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E46D63CF6574E70810E9E508C9C8B83&lt;/guid&gt;&#10;            &lt;repollguid&gt;C116828B6CA2489F840798AD965A715F&lt;/repollguid&gt;&#10;            &lt;sourceid&gt;6D1A5D2B5F1C427792534901B080015C&lt;/sourceid&gt;&#10;            &lt;questiontext&gt;Which model below best explains the gold foil scattering data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9895AF19E5364227BE958B85D3662CDC&lt;/guid&gt;&#10;                    &lt;answertext&gt;Thin, dense electron ring around large, dense ball of positives.&lt;/answertext&gt;&#10;                    &lt;valuetype&gt;-1&lt;/valuetype&gt;&#10;                &lt;/answer&gt;&#10;                &lt;answer&gt;&#10;                    &lt;guid&gt;F1BD6F1EFBC744B6AA14C314E01050E1&lt;/guid&gt;&#10;                    &lt;answertext&gt;diffuse, continuous ball of electrons around tiny, dense ball of positives.&lt;/answertext&gt;&#10;                    &lt;valuetype&gt;1&lt;/valuetype&gt;&#10;                &lt;/answer&gt;&#10;                &lt;answer&gt;&#10;                    &lt;guid&gt;FF74987D78C149779F79349806FC1DEB&lt;/guid&gt;&#10;                    &lt;answertext&gt;Inner thin, dense positive ring surrounded by outer thin,dense electron ring.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1914</TotalTime>
  <Words>1320</Words>
  <Application>Microsoft Office PowerPoint</Application>
  <PresentationFormat>On-screen Show (4:3)</PresentationFormat>
  <Paragraphs>186</Paragraphs>
  <Slides>27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Symbol</vt:lpstr>
      <vt:lpstr>Times New Roman</vt:lpstr>
      <vt:lpstr>Wingdings</vt:lpstr>
      <vt:lpstr>Default Design</vt:lpstr>
      <vt:lpstr>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Given the preceding facts, predict how the  particles will behave after striking the gold foil if the structure of gold is as described in Thomson’s Plum Pudding model .</vt:lpstr>
      <vt:lpstr>PowerPoint Presentation</vt:lpstr>
      <vt:lpstr>PowerPoint Presentation</vt:lpstr>
      <vt:lpstr>PowerPoint Presentation</vt:lpstr>
      <vt:lpstr>Which model below best explains the gold foil scattering data?</vt:lpstr>
      <vt:lpstr>PowerPoint Presentation</vt:lpstr>
      <vt:lpstr>PowerPoint Presentation</vt:lpstr>
      <vt:lpstr>Atom dimensions in familiar terms.  Metaphor 1</vt:lpstr>
      <vt:lpstr>PowerPoint Presentation</vt:lpstr>
      <vt:lpstr>PowerPoint Presentation</vt:lpstr>
      <vt:lpstr>PowerPoint Presentation</vt:lpstr>
      <vt:lpstr>Which city best defines the boundary of Rutherford’s electron cloud if a Super Target store in Omaha is the nucleus ?</vt:lpstr>
      <vt:lpstr>PowerPoint Presentation</vt:lpstr>
      <vt:lpstr>PowerPoint Presentation</vt:lpstr>
      <vt:lpstr>If a pencil dot, which has a radius of~ 0.02 cm, is the nucleus, how many cm away are the electrons ? </vt:lpstr>
      <vt:lpstr>If an electron is a penny , how much money do you need to equal the mass of 1 proton ? (mass of proton/mass of electron ~1836)</vt:lpstr>
      <vt:lpstr>PowerPoint Presentation</vt:lpstr>
    </vt:vector>
  </TitlesOfParts>
  <Company>Alfred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State</dc:creator>
  <cp:lastModifiedBy>Fong, Jerry</cp:lastModifiedBy>
  <cp:revision>183</cp:revision>
  <dcterms:created xsi:type="dcterms:W3CDTF">2006-08-18T01:25:19Z</dcterms:created>
  <dcterms:modified xsi:type="dcterms:W3CDTF">2014-11-10T14:45:11Z</dcterms:modified>
</cp:coreProperties>
</file>