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9D2E0-811F-48AF-8280-85564F92BD52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67CAA-58D5-4D99-B05D-8FF947E33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304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45250DE4-5213-422B-B0B9-DB20A9617004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781363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9BAB3969-F352-4FCF-AA01-3D32280B4989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450042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6D36148C-F1FD-4449-ACE6-0AA0CE73F561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532374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73FE672A-C122-4010-A380-45CA2236E451}" type="slidenum">
              <a:rPr lang="en-US" altLang="en-US" sz="1200" smtClean="0"/>
              <a:pPr/>
              <a:t>12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014712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7212-AE25-4E3F-9D42-0F4E9AA25FB3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55B5-FBC8-43DF-A391-59F21923E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18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7212-AE25-4E3F-9D42-0F4E9AA25FB3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55B5-FBC8-43DF-A391-59F21923E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7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7212-AE25-4E3F-9D42-0F4E9AA25FB3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55B5-FBC8-43DF-A391-59F21923E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71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7212-AE25-4E3F-9D42-0F4E9AA25FB3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55B5-FBC8-43DF-A391-59F21923E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40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7212-AE25-4E3F-9D42-0F4E9AA25FB3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55B5-FBC8-43DF-A391-59F21923E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83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7212-AE25-4E3F-9D42-0F4E9AA25FB3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55B5-FBC8-43DF-A391-59F21923E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30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7212-AE25-4E3F-9D42-0F4E9AA25FB3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55B5-FBC8-43DF-A391-59F21923E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7212-AE25-4E3F-9D42-0F4E9AA25FB3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55B5-FBC8-43DF-A391-59F21923E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209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7212-AE25-4E3F-9D42-0F4E9AA25FB3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55B5-FBC8-43DF-A391-59F21923E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66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7212-AE25-4E3F-9D42-0F4E9AA25FB3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55B5-FBC8-43DF-A391-59F21923E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6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7212-AE25-4E3F-9D42-0F4E9AA25FB3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55B5-FBC8-43DF-A391-59F21923E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1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57212-AE25-4E3F-9D42-0F4E9AA25FB3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B55B5-FBC8-43DF-A391-59F21923E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8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frm=1&amp;source=images&amp;cd=&amp;cad=rja&amp;uact=8&amp;docid=HkYeXWtVRBAuXM&amp;tbnid=r4U-mdK8uoP4IM:&amp;ved=0CAUQjRw&amp;url=http%3A%2F%2Fwww.shan-precision.com%2Fspsxkc_1.htm&amp;ei=9Oz7U5r0NKjK8gHWyoGoBw&amp;psig=AFQjCNEMlcKSdXB_0JYRdtsKC1maCzL1SA&amp;ust=1409105424099333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17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981200" y="2895601"/>
            <a:ext cx="5715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3.001 + </a:t>
            </a:r>
            <a:r>
              <a:rPr lang="en-US" altLang="en-US" sz="3600" b="1">
                <a:solidFill>
                  <a:srgbClr val="FF0000"/>
                </a:solidFill>
              </a:rPr>
              <a:t>0.1</a:t>
            </a:r>
            <a:r>
              <a:rPr lang="en-US" altLang="en-US" sz="3600">
                <a:solidFill>
                  <a:srgbClr val="000000"/>
                </a:solidFill>
              </a:rPr>
              <a:t> + 0.01 </a:t>
            </a:r>
            <a:r>
              <a:rPr lang="en-US" altLang="en-US" sz="2800">
                <a:solidFill>
                  <a:srgbClr val="000000"/>
                </a:solidFill>
              </a:rPr>
              <a:t>=_____</a:t>
            </a:r>
          </a:p>
        </p:txBody>
      </p:sp>
      <p:sp>
        <p:nvSpPr>
          <p:cNvPr id="30723" name="TextBox 10"/>
          <p:cNvSpPr txBox="1">
            <a:spLocks noChangeArrowheads="1"/>
          </p:cNvSpPr>
          <p:nvPr/>
        </p:nvSpPr>
        <p:spPr bwMode="auto">
          <a:xfrm>
            <a:off x="2362200" y="381001"/>
            <a:ext cx="5181600" cy="523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Calculations done to correct sig fig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752600" y="4343401"/>
            <a:ext cx="6934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14.5-  0.100 + </a:t>
            </a:r>
            <a:r>
              <a:rPr lang="en-US" altLang="en-US" sz="4000" b="1">
                <a:solidFill>
                  <a:srgbClr val="000000"/>
                </a:solidFill>
              </a:rPr>
              <a:t>2</a:t>
            </a:r>
            <a:r>
              <a:rPr lang="en-US" altLang="en-US" sz="4000">
                <a:solidFill>
                  <a:srgbClr val="000000"/>
                </a:solidFill>
              </a:rPr>
              <a:t> =     _____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57600" y="914401"/>
            <a:ext cx="61722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u="sng" dirty="0">
                <a:solidFill>
                  <a:schemeClr val="accent2">
                    <a:lumMod val="75000"/>
                  </a:schemeClr>
                </a:solidFill>
              </a:rPr>
              <a:t>Adding/subtracting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791200" y="2743201"/>
            <a:ext cx="1143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3.1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248400" y="4191001"/>
            <a:ext cx="762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676400" y="1524001"/>
            <a:ext cx="89916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The decimal count of the least precise value sets the </a:t>
            </a:r>
            <a:r>
              <a:rPr lang="en-US" altLang="en-US" b="1"/>
              <a:t>determines the calculation’s decimal count</a:t>
            </a:r>
            <a:r>
              <a:rPr lang="en-US" altLang="en-US">
                <a:solidFill>
                  <a:srgbClr val="000000"/>
                </a:solidFill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133627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7" grpId="0"/>
      <p:bldP spid="18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133600" y="2438401"/>
            <a:ext cx="3810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u="sng">
                <a:solidFill>
                  <a:srgbClr val="000000"/>
                </a:solidFill>
              </a:rPr>
              <a:t>11*</a:t>
            </a:r>
            <a:r>
              <a:rPr lang="en-US" altLang="en-US" b="1" u="sng">
                <a:solidFill>
                  <a:srgbClr val="000000"/>
                </a:solidFill>
              </a:rPr>
              <a:t>0.9	</a:t>
            </a:r>
            <a:r>
              <a:rPr lang="en-US" altLang="en-US" b="1">
                <a:solidFill>
                  <a:srgbClr val="000000"/>
                </a:solidFill>
              </a:rPr>
              <a:t>    </a:t>
            </a:r>
            <a:r>
              <a:rPr lang="en-US" altLang="en-US">
                <a:solidFill>
                  <a:srgbClr val="000000"/>
                </a:solidFill>
              </a:rPr>
              <a:t>=_____  5.1000*0.211</a:t>
            </a:r>
            <a:r>
              <a:rPr lang="en-US" altLang="en-US" sz="280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400800" y="2362201"/>
            <a:ext cx="40386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u="sng">
                <a:solidFill>
                  <a:srgbClr val="000000"/>
                </a:solidFill>
              </a:rPr>
              <a:t>(10.1/2.000)  </a:t>
            </a:r>
            <a:r>
              <a:rPr lang="en-US" altLang="en-US">
                <a:solidFill>
                  <a:srgbClr val="000000"/>
                </a:solidFill>
              </a:rPr>
              <a:t>=______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5.0</a:t>
            </a:r>
            <a:r>
              <a:rPr lang="en-US" altLang="en-US">
                <a:solidFill>
                  <a:srgbClr val="000000"/>
                </a:solidFill>
              </a:rPr>
              <a:t>*0.99876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38400" y="762001"/>
            <a:ext cx="60960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u="sng" dirty="0">
                <a:solidFill>
                  <a:schemeClr val="accent2">
                    <a:lumMod val="75000"/>
                  </a:schemeClr>
                </a:solidFill>
              </a:rPr>
              <a:t>Multiplying/dividing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953000" y="2362201"/>
            <a:ext cx="457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9067800" y="2209801"/>
            <a:ext cx="990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1.0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362200" y="152401"/>
            <a:ext cx="5181600" cy="523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Calculations done to correct sig fig</a:t>
            </a:r>
          </a:p>
        </p:txBody>
      </p:sp>
      <p:sp>
        <p:nvSpPr>
          <p:cNvPr id="32776" name="TextBox 27"/>
          <p:cNvSpPr txBox="1">
            <a:spLocks noChangeArrowheads="1"/>
          </p:cNvSpPr>
          <p:nvPr/>
        </p:nvSpPr>
        <p:spPr bwMode="auto">
          <a:xfrm>
            <a:off x="1905000" y="1447800"/>
            <a:ext cx="6477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The value with the lowest sig fig count dictates the calculation’s </a:t>
            </a:r>
            <a:r>
              <a:rPr lang="en-US" altLang="en-US" sz="2800"/>
              <a:t>sig fig count</a:t>
            </a:r>
          </a:p>
        </p:txBody>
      </p:sp>
    </p:spTree>
    <p:extLst>
      <p:ext uri="{BB962C8B-B14F-4D97-AF65-F5344CB8AC3E}">
        <p14:creationId xmlns:p14="http://schemas.microsoft.com/office/powerpoint/2010/main" val="22631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9" grpId="0"/>
      <p:bldP spid="20" grpId="0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438400" y="762001"/>
            <a:ext cx="60960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u="sng" dirty="0">
                <a:solidFill>
                  <a:schemeClr val="accent2">
                    <a:lumMod val="75000"/>
                  </a:schemeClr>
                </a:solidFill>
              </a:rPr>
              <a:t>Multiplying/dividing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057400" y="3124201"/>
            <a:ext cx="7696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u="sng">
                <a:solidFill>
                  <a:srgbClr val="000000"/>
                </a:solidFill>
              </a:rPr>
              <a:t>3.001 + </a:t>
            </a:r>
            <a:r>
              <a:rPr lang="en-US" altLang="en-US" sz="4000" b="1" u="sng">
                <a:solidFill>
                  <a:srgbClr val="000000"/>
                </a:solidFill>
              </a:rPr>
              <a:t>0.1</a:t>
            </a:r>
            <a:r>
              <a:rPr lang="en-US" altLang="en-US" sz="4000" u="sng">
                <a:solidFill>
                  <a:srgbClr val="000000"/>
                </a:solidFill>
              </a:rPr>
              <a:t> + 0.01  </a:t>
            </a:r>
            <a:r>
              <a:rPr lang="en-US" altLang="en-US" sz="4000">
                <a:solidFill>
                  <a:srgbClr val="000000"/>
                </a:solidFill>
              </a:rPr>
              <a:t>=  _</a:t>
            </a:r>
            <a:r>
              <a:rPr lang="en-US" altLang="en-US" sz="4000" b="1">
                <a:solidFill>
                  <a:srgbClr val="000000"/>
                </a:solidFill>
              </a:rPr>
              <a:t>___</a:t>
            </a:r>
            <a:r>
              <a:rPr lang="en-US" altLang="en-US" sz="4000">
                <a:solidFill>
                  <a:srgbClr val="000000"/>
                </a:solidFill>
              </a:rPr>
              <a:t>___   1.5000*2.00		    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752600" y="1752601"/>
            <a:ext cx="22860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000" u="sng" dirty="0">
                <a:solidFill>
                  <a:schemeClr val="accent2">
                    <a:lumMod val="75000"/>
                  </a:schemeClr>
                </a:solidFill>
              </a:rPr>
              <a:t>Combo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3581400" y="1828800"/>
            <a:ext cx="7315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000000"/>
                </a:solidFill>
              </a:rPr>
              <a:t>Do  +/- first to correct count; then  x and / to lowest sig fig count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934200" y="3048001"/>
            <a:ext cx="914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3.1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6858000" y="3886201"/>
            <a:ext cx="1066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  </a:t>
            </a:r>
            <a:r>
              <a:rPr lang="en-US" altLang="en-US" sz="4000" b="1">
                <a:solidFill>
                  <a:srgbClr val="FF0000"/>
                </a:solidFill>
              </a:rPr>
              <a:t>3.0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8610600" y="3429001"/>
            <a:ext cx="1905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= </a:t>
            </a:r>
            <a:r>
              <a:rPr lang="en-US" altLang="en-US" sz="4000" b="1">
                <a:solidFill>
                  <a:srgbClr val="FF0000"/>
                </a:solidFill>
              </a:rPr>
              <a:t>1.0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362200" y="152401"/>
            <a:ext cx="5181600" cy="523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Calculations done to correct sig fig</a:t>
            </a:r>
          </a:p>
        </p:txBody>
      </p:sp>
    </p:spTree>
    <p:extLst>
      <p:ext uri="{BB962C8B-B14F-4D97-AF65-F5344CB8AC3E}">
        <p14:creationId xmlns:p14="http://schemas.microsoft.com/office/powerpoint/2010/main" val="171427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6" grpId="0"/>
      <p:bldP spid="37" grpId="0"/>
      <p:bldP spid="38" grpId="0"/>
      <p:bldP spid="39" grpId="0"/>
      <p:bldP spid="42" grpId="0"/>
      <p:bldP spid="43" grpId="0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665288"/>
            <a:ext cx="70707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1981200" y="228600"/>
            <a:ext cx="8534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PRECISION AND ACCURACY : </a:t>
            </a:r>
            <a:r>
              <a:rPr lang="en-US" altLang="en-US" sz="3600" b="1">
                <a:solidFill>
                  <a:srgbClr val="FF0000"/>
                </a:solidFill>
              </a:rPr>
              <a:t>what are they 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Your thoughts…..</a:t>
            </a:r>
          </a:p>
        </p:txBody>
      </p:sp>
    </p:spTree>
    <p:extLst>
      <p:ext uri="{BB962C8B-B14F-4D97-AF65-F5344CB8AC3E}">
        <p14:creationId xmlns:p14="http://schemas.microsoft.com/office/powerpoint/2010/main" val="1791581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C:\Users\fong\Pictures\ruler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00200"/>
            <a:ext cx="7391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3124200" y="3962401"/>
            <a:ext cx="1066800" cy="523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99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3124200" y="3429001"/>
            <a:ext cx="1066800" cy="523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99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048000" y="2362200"/>
            <a:ext cx="9144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191000" y="2362200"/>
            <a:ext cx="9144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257800" y="2362200"/>
            <a:ext cx="9144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477000" y="2362200"/>
            <a:ext cx="9144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7543800" y="2362200"/>
            <a:ext cx="9144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8763000" y="2362200"/>
            <a:ext cx="9144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22539" name="Rectangle 14"/>
          <p:cNvSpPr>
            <a:spLocks noChangeArrowheads="1"/>
          </p:cNvSpPr>
          <p:nvPr/>
        </p:nvSpPr>
        <p:spPr bwMode="auto">
          <a:xfrm>
            <a:off x="9829800" y="1371600"/>
            <a:ext cx="1524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22540" name="TextBox 15"/>
          <p:cNvSpPr txBox="1">
            <a:spLocks noChangeArrowheads="1"/>
          </p:cNvSpPr>
          <p:nvPr/>
        </p:nvSpPr>
        <p:spPr bwMode="auto">
          <a:xfrm>
            <a:off x="2057400" y="152400"/>
            <a:ext cx="815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Why do we care about </a:t>
            </a:r>
            <a:r>
              <a:rPr lang="en-US" altLang="en-US" b="1">
                <a:solidFill>
                  <a:srgbClr val="FF0000"/>
                </a:solidFill>
              </a:rPr>
              <a:t>Sig Figs </a:t>
            </a:r>
            <a:r>
              <a:rPr lang="en-US" altLang="en-US" b="1">
                <a:solidFill>
                  <a:srgbClr val="000000"/>
                </a:solidFill>
              </a:rPr>
              <a:t>in Chemistry?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524000" y="838200"/>
            <a:ext cx="9144000" cy="5540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>
                <a:solidFill>
                  <a:srgbClr val="000000"/>
                </a:solidFill>
              </a:rPr>
              <a:t>The </a:t>
            </a:r>
            <a:r>
              <a:rPr lang="en-US" altLang="en-US" sz="3000" b="1">
                <a:solidFill>
                  <a:srgbClr val="FF0000"/>
                </a:solidFill>
              </a:rPr>
              <a:t>Sig Fig</a:t>
            </a:r>
            <a:r>
              <a:rPr lang="en-US" altLang="en-US" sz="3000" b="1">
                <a:solidFill>
                  <a:srgbClr val="000000"/>
                </a:solidFill>
              </a:rPr>
              <a:t> count tells us the precision of measuremen</a:t>
            </a:r>
            <a:r>
              <a:rPr lang="en-US" altLang="en-US" sz="30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209800" y="3581401"/>
            <a:ext cx="5486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How long is the screw ?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934200" y="3581401"/>
            <a:ext cx="1447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5 cm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8686800" y="3581400"/>
            <a:ext cx="1828800" cy="584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1 </a:t>
            </a:r>
            <a:r>
              <a:rPr lang="en-US" altLang="en-US" b="1">
                <a:solidFill>
                  <a:srgbClr val="FF0000"/>
                </a:solidFill>
              </a:rPr>
              <a:t>sig fig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828800" y="4419601"/>
            <a:ext cx="5486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How long is the screw now?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162800" y="4419601"/>
            <a:ext cx="1447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5.1 cm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8839200" y="4419600"/>
            <a:ext cx="1676400" cy="584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2 </a:t>
            </a:r>
            <a:r>
              <a:rPr lang="en-US" altLang="en-US" b="1">
                <a:solidFill>
                  <a:srgbClr val="FF0000"/>
                </a:solidFill>
              </a:rPr>
              <a:t>sig fig</a:t>
            </a:r>
          </a:p>
        </p:txBody>
      </p:sp>
    </p:spTree>
    <p:extLst>
      <p:ext uri="{BB962C8B-B14F-4D97-AF65-F5344CB8AC3E}">
        <p14:creationId xmlns:p14="http://schemas.microsoft.com/office/powerpoint/2010/main" val="341194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8" grpId="0" animBg="1"/>
      <p:bldP spid="19" grpId="0"/>
      <p:bldP spid="20" grpId="0"/>
      <p:bldP spid="21" grpId="0" animBg="1"/>
      <p:bldP spid="22" grpId="0"/>
      <p:bldP spid="23" grpId="0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s://encrypted-tbn2.gstatic.com/images?q=tbn:ANd9GcRu9WN1XxxcSOTsTy-DltBINC5f_qxjtpTZ1oDPoSYOHFtu_Bhm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685800"/>
            <a:ext cx="82677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09800" y="3733801"/>
            <a:ext cx="502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How many sig figs now 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86200" y="1371601"/>
            <a:ext cx="990600" cy="35401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1700">
                <a:latin typeface="Sylfaen" pitchFamily="18" charset="0"/>
              </a:rPr>
              <a:t>51.03</a:t>
            </a:r>
            <a:r>
              <a:rPr lang="en-US" sz="1700" baseline="30000">
                <a:latin typeface="Sylfaen" pitchFamily="18" charset="0"/>
              </a:rPr>
              <a:t>mm</a:t>
            </a:r>
            <a:endParaRPr lang="en-US" sz="1700">
              <a:latin typeface="Sylfaen" pitchFamily="18" charset="0"/>
            </a:endParaRPr>
          </a:p>
        </p:txBody>
      </p:sp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362200"/>
            <a:ext cx="129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TextBox 7"/>
          <p:cNvSpPr txBox="1">
            <a:spLocks noChangeArrowheads="1"/>
          </p:cNvSpPr>
          <p:nvPr/>
        </p:nvSpPr>
        <p:spPr bwMode="auto">
          <a:xfrm>
            <a:off x="2667000" y="152401"/>
            <a:ext cx="586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Metric micrometer does even  better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038600" y="2362200"/>
            <a:ext cx="66294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400" b="1">
                <a:solidFill>
                  <a:srgbClr val="000000"/>
                </a:solidFill>
              </a:rPr>
              <a:t>How long is the screw now in cm ?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077200" y="2895601"/>
            <a:ext cx="2362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5.103 cm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315200" y="3733801"/>
            <a:ext cx="19812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4 sig fig</a:t>
            </a:r>
          </a:p>
        </p:txBody>
      </p:sp>
    </p:spTree>
    <p:extLst>
      <p:ext uri="{BB962C8B-B14F-4D97-AF65-F5344CB8AC3E}">
        <p14:creationId xmlns:p14="http://schemas.microsoft.com/office/powerpoint/2010/main" val="187963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1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72400" cy="1143000"/>
          </a:xfrm>
        </p:spPr>
        <p:txBody>
          <a:bodyPr/>
          <a:lstStyle/>
          <a:p>
            <a:r>
              <a:rPr lang="en-US" altLang="en-US" sz="3600"/>
              <a:t>Technological aside: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2133600" y="914400"/>
            <a:ext cx="5410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Higher verifiable precision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 (more sig figs) correlates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with higher technical development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752600" y="2362201"/>
            <a:ext cx="3657600" cy="180022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1492:</a:t>
            </a:r>
            <a:r>
              <a:rPr lang="en-US" altLang="en-US" sz="2800">
                <a:solidFill>
                  <a:srgbClr val="000000"/>
                </a:solidFill>
              </a:rPr>
              <a:t>  Columbus is within </a:t>
            </a:r>
            <a:r>
              <a:rPr lang="en-US" altLang="en-US" sz="2800" b="1" u="sng">
                <a:solidFill>
                  <a:srgbClr val="000000"/>
                </a:solidFill>
              </a:rPr>
              <a:t>+</a:t>
            </a:r>
            <a:r>
              <a:rPr lang="en-US" altLang="en-US" sz="2800" b="1">
                <a:solidFill>
                  <a:srgbClr val="000000"/>
                </a:solidFill>
              </a:rPr>
              <a:t> 10,000</a:t>
            </a:r>
            <a:r>
              <a:rPr lang="en-US" altLang="en-US" sz="2800">
                <a:solidFill>
                  <a:srgbClr val="000000"/>
                </a:solidFill>
              </a:rPr>
              <a:t> miles of estimate for Earth’s diameter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5638800" y="2362201"/>
            <a:ext cx="4343400" cy="18002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3333FF"/>
                </a:solidFill>
              </a:rPr>
              <a:t>2016:</a:t>
            </a:r>
            <a:r>
              <a:rPr lang="en-US" altLang="en-US" sz="2800">
                <a:solidFill>
                  <a:srgbClr val="000000"/>
                </a:solidFill>
              </a:rPr>
              <a:t> we can pin point the position of anyone via GPS to within ~ </a:t>
            </a:r>
            <a:r>
              <a:rPr lang="en-US" altLang="en-US" sz="2800" b="1" u="sng">
                <a:solidFill>
                  <a:srgbClr val="000000"/>
                </a:solidFill>
              </a:rPr>
              <a:t>+</a:t>
            </a:r>
            <a:r>
              <a:rPr lang="en-US" altLang="en-US" sz="2800" b="1">
                <a:solidFill>
                  <a:srgbClr val="000000"/>
                </a:solidFill>
              </a:rPr>
              <a:t> 0.0001</a:t>
            </a:r>
            <a:r>
              <a:rPr lang="en-US" altLang="en-US" sz="2800">
                <a:solidFill>
                  <a:srgbClr val="000000"/>
                </a:solidFill>
              </a:rPr>
              <a:t> miles (within  12 inches)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743200" y="4419600"/>
            <a:ext cx="6553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In ~ 500 years human measurement precision has increased by &gt; 10 million </a:t>
            </a:r>
          </a:p>
        </p:txBody>
      </p:sp>
      <p:pic>
        <p:nvPicPr>
          <p:cNvPr id="24583" name="Picture 2" descr="Image titled Measure Clothing for Your Cat Step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32004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255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/>
      <p:bldP spid="64518" grpId="0" animBg="1"/>
      <p:bldP spid="64519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r>
              <a:rPr lang="en-US" altLang="en-US" sz="3400" b="1"/>
              <a:t>Counting sig figs</a:t>
            </a:r>
            <a:r>
              <a:rPr lang="en-US" altLang="en-US" sz="3400" b="1">
                <a:solidFill>
                  <a:srgbClr val="FF0000"/>
                </a:solidFill>
              </a:rPr>
              <a:t>: </a:t>
            </a:r>
            <a:r>
              <a:rPr lang="en-US" altLang="en-US" sz="3400" b="1">
                <a:solidFill>
                  <a:srgbClr val="3333FF"/>
                </a:solidFill>
              </a:rPr>
              <a:t>Atlantic</a:t>
            </a:r>
            <a:r>
              <a:rPr lang="en-US" altLang="en-US" sz="3400" b="1">
                <a:solidFill>
                  <a:srgbClr val="FF0000"/>
                </a:solidFill>
              </a:rPr>
              <a:t> </a:t>
            </a:r>
            <a:r>
              <a:rPr lang="en-US" altLang="en-US" sz="3400" b="1"/>
              <a:t>&amp;</a:t>
            </a:r>
            <a:r>
              <a:rPr lang="en-US" altLang="en-US" sz="3400" b="1">
                <a:solidFill>
                  <a:srgbClr val="FF0000"/>
                </a:solidFill>
              </a:rPr>
              <a:t> Pacific </a:t>
            </a:r>
            <a:r>
              <a:rPr lang="en-US" altLang="en-US" sz="3400" b="1"/>
              <a:t>method</a:t>
            </a:r>
          </a:p>
        </p:txBody>
      </p:sp>
      <p:pic>
        <p:nvPicPr>
          <p:cNvPr id="56326" name="Picture 6" descr="us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5029200" cy="383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6553200" y="838200"/>
            <a:ext cx="39624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 u="sng">
                <a:solidFill>
                  <a:srgbClr val="3333FF"/>
                </a:solidFill>
              </a:rPr>
              <a:t>A</a:t>
            </a:r>
            <a:r>
              <a:rPr lang="en-US" altLang="en-US" sz="3000" b="1">
                <a:solidFill>
                  <a:srgbClr val="3333FF"/>
                </a:solidFill>
              </a:rPr>
              <a:t>bsent </a:t>
            </a:r>
            <a:r>
              <a:rPr lang="en-US" altLang="en-US" sz="3000">
                <a:solidFill>
                  <a:srgbClr val="000000"/>
                </a:solidFill>
              </a:rPr>
              <a:t>Decimal…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000">
                <a:solidFill>
                  <a:srgbClr val="000000"/>
                </a:solidFill>
              </a:rPr>
              <a:t>move from right (</a:t>
            </a:r>
            <a:r>
              <a:rPr lang="en-US" altLang="en-US" sz="3000" b="1" u="sng">
                <a:solidFill>
                  <a:srgbClr val="3333FF"/>
                </a:solidFill>
              </a:rPr>
              <a:t>A</a:t>
            </a:r>
            <a:r>
              <a:rPr lang="en-US" altLang="en-US" sz="3000" b="1">
                <a:solidFill>
                  <a:srgbClr val="3333FF"/>
                </a:solidFill>
              </a:rPr>
              <a:t>tlantic</a:t>
            </a:r>
            <a:r>
              <a:rPr lang="en-US" altLang="en-US" sz="3000">
                <a:solidFill>
                  <a:srgbClr val="000000"/>
                </a:solidFill>
              </a:rPr>
              <a:t> side) and start counting when first non-zero digit encountered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6781800" y="3124200"/>
            <a:ext cx="1600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/>
              <a:t>10020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/>
              <a:t>300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/>
              <a:t>450070</a:t>
            </a: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8763000" y="3200400"/>
            <a:ext cx="457200" cy="584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8763000" y="3733801"/>
            <a:ext cx="4572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8763000" y="4267201"/>
            <a:ext cx="4572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8001000" y="5181601"/>
            <a:ext cx="22860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# sig fig ?</a:t>
            </a:r>
          </a:p>
        </p:txBody>
      </p:sp>
    </p:spTree>
    <p:extLst>
      <p:ext uri="{BB962C8B-B14F-4D97-AF65-F5344CB8AC3E}">
        <p14:creationId xmlns:p14="http://schemas.microsoft.com/office/powerpoint/2010/main" val="61079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/>
      <p:bldP spid="56336" grpId="0"/>
      <p:bldP spid="56337" grpId="0" animBg="1"/>
      <p:bldP spid="56338" grpId="0" animBg="1"/>
      <p:bldP spid="56339" grpId="0" animBg="1"/>
      <p:bldP spid="563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r>
              <a:rPr lang="en-US" altLang="en-US" sz="3600" b="1"/>
              <a:t>Counting sig figs</a:t>
            </a:r>
            <a:r>
              <a:rPr lang="en-US" altLang="en-US" sz="3600" b="1">
                <a:solidFill>
                  <a:srgbClr val="FF0000"/>
                </a:solidFill>
              </a:rPr>
              <a:t>: </a:t>
            </a:r>
            <a:r>
              <a:rPr lang="en-US" altLang="en-US" sz="3600" b="1">
                <a:solidFill>
                  <a:srgbClr val="3333FF"/>
                </a:solidFill>
              </a:rPr>
              <a:t>Atlantic</a:t>
            </a:r>
            <a:r>
              <a:rPr lang="en-US" altLang="en-US" sz="3600" b="1">
                <a:solidFill>
                  <a:srgbClr val="FF0000"/>
                </a:solidFill>
              </a:rPr>
              <a:t> </a:t>
            </a:r>
            <a:r>
              <a:rPr lang="en-US" altLang="en-US" sz="3600" b="1"/>
              <a:t>&amp;</a:t>
            </a:r>
            <a:r>
              <a:rPr lang="en-US" altLang="en-US" sz="3600" b="1">
                <a:solidFill>
                  <a:srgbClr val="FF0000"/>
                </a:solidFill>
              </a:rPr>
              <a:t> Pacific </a:t>
            </a:r>
            <a:r>
              <a:rPr lang="en-US" altLang="en-US" sz="3600" b="1"/>
              <a:t>method</a:t>
            </a:r>
          </a:p>
        </p:txBody>
      </p:sp>
      <p:pic>
        <p:nvPicPr>
          <p:cNvPr id="26627" name="Picture 6" descr="us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990601"/>
            <a:ext cx="5181600" cy="395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1752600" y="1066801"/>
            <a:ext cx="38100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 u="sng">
                <a:solidFill>
                  <a:srgbClr val="FF0000"/>
                </a:solidFill>
              </a:rPr>
              <a:t>P</a:t>
            </a:r>
            <a:r>
              <a:rPr lang="en-US" altLang="en-US" sz="3000" b="1">
                <a:solidFill>
                  <a:srgbClr val="FF0000"/>
                </a:solidFill>
              </a:rPr>
              <a:t>ossesses </a:t>
            </a:r>
            <a:r>
              <a:rPr lang="en-US" altLang="en-US" sz="3000">
                <a:solidFill>
                  <a:srgbClr val="000000"/>
                </a:solidFill>
              </a:rPr>
              <a:t>decimal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000">
                <a:solidFill>
                  <a:srgbClr val="000000"/>
                </a:solidFill>
              </a:rPr>
              <a:t>…move from left (</a:t>
            </a:r>
            <a:r>
              <a:rPr lang="en-US" altLang="en-US" sz="3000" b="1" u="sng">
                <a:solidFill>
                  <a:srgbClr val="FF0000"/>
                </a:solidFill>
              </a:rPr>
              <a:t>P</a:t>
            </a:r>
            <a:r>
              <a:rPr lang="en-US" altLang="en-US" sz="3000" b="1">
                <a:solidFill>
                  <a:srgbClr val="FF0000"/>
                </a:solidFill>
              </a:rPr>
              <a:t>acific</a:t>
            </a:r>
            <a:r>
              <a:rPr lang="en-US" altLang="en-US" sz="3000">
                <a:solidFill>
                  <a:srgbClr val="000000"/>
                </a:solidFill>
              </a:rPr>
              <a:t> side) and start counting when first non-zero digit encountered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1828800" y="4038600"/>
            <a:ext cx="16764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/>
              <a:t>1.002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/>
              <a:t>0.030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/>
              <a:t>0.00400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3657600" y="3962401"/>
            <a:ext cx="4572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3657600" y="4495801"/>
            <a:ext cx="4572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3657600" y="5105401"/>
            <a:ext cx="4572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4495800" y="4953001"/>
            <a:ext cx="20574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# sig fig ?</a:t>
            </a:r>
          </a:p>
        </p:txBody>
      </p:sp>
    </p:spTree>
    <p:extLst>
      <p:ext uri="{BB962C8B-B14F-4D97-AF65-F5344CB8AC3E}">
        <p14:creationId xmlns:p14="http://schemas.microsoft.com/office/powerpoint/2010/main" val="109942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7" grpId="0"/>
      <p:bldP spid="56332" grpId="0"/>
      <p:bldP spid="56333" grpId="0" animBg="1"/>
      <p:bldP spid="56334" grpId="0" animBg="1"/>
      <p:bldP spid="56335" grpId="0" animBg="1"/>
      <p:bldP spid="563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2"/>
          <p:cNvSpPr txBox="1">
            <a:spLocks noChangeArrowheads="1"/>
          </p:cNvSpPr>
          <p:nvPr/>
        </p:nvSpPr>
        <p:spPr bwMode="auto">
          <a:xfrm>
            <a:off x="1524000" y="304800"/>
            <a:ext cx="6172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What is the sig fig count given a scientific notation version of a number  ???</a:t>
            </a:r>
          </a:p>
        </p:txBody>
      </p:sp>
      <p:pic>
        <p:nvPicPr>
          <p:cNvPr id="27651" name="Picture 4" descr="http://www.humanewatch.org/images/uploads/confused_c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57201"/>
            <a:ext cx="2286000" cy="292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14600" y="2743201"/>
            <a:ext cx="5791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Example:     </a:t>
            </a:r>
            <a:r>
              <a:rPr lang="en-US" altLang="en-US" sz="3600" b="1">
                <a:solidFill>
                  <a:srgbClr val="FF0000"/>
                </a:solidFill>
              </a:rPr>
              <a:t>6.02</a:t>
            </a:r>
            <a:r>
              <a:rPr lang="en-US" altLang="en-US" sz="3600" b="1">
                <a:solidFill>
                  <a:srgbClr val="000000"/>
                </a:solidFill>
              </a:rPr>
              <a:t>*10</a:t>
            </a:r>
            <a:r>
              <a:rPr lang="en-US" altLang="en-US" sz="3600" b="1" baseline="30000">
                <a:solidFill>
                  <a:srgbClr val="000000"/>
                </a:solidFill>
              </a:rPr>
              <a:t>23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410200" y="2286000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exponent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24200" y="3352801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Pre-exponent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524000" y="4038601"/>
            <a:ext cx="9144000" cy="523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The count of digits in the </a:t>
            </a:r>
            <a:r>
              <a:rPr lang="en-US" altLang="en-US" sz="2800" b="1">
                <a:solidFill>
                  <a:srgbClr val="FF0000"/>
                </a:solidFill>
              </a:rPr>
              <a:t>pre-exponent </a:t>
            </a:r>
            <a:r>
              <a:rPr lang="en-US" altLang="en-US" sz="2800" b="1" u="sng">
                <a:solidFill>
                  <a:srgbClr val="000000"/>
                </a:solidFill>
              </a:rPr>
              <a:t>is</a:t>
            </a:r>
            <a:r>
              <a:rPr lang="en-US" altLang="en-US" sz="2800" b="1">
                <a:solidFill>
                  <a:srgbClr val="000000"/>
                </a:solidFill>
              </a:rPr>
              <a:t> the sig fig count.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95600" y="2133601"/>
            <a:ext cx="1676400" cy="523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/>
              <a:t>3 sig figs</a:t>
            </a:r>
          </a:p>
        </p:txBody>
      </p:sp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>
            <a:off x="4038600" y="2667000"/>
            <a:ext cx="304800" cy="304800"/>
          </a:xfrm>
          <a:prstGeom prst="straightConnector1">
            <a:avLst/>
          </a:prstGeom>
          <a:noFill/>
          <a:ln w="4127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03653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828800" y="1447800"/>
          <a:ext cx="8686800" cy="1371600"/>
        </p:xfrm>
        <a:graphic>
          <a:graphicData uri="http://schemas.openxmlformats.org/drawingml/2006/table">
            <a:tbl>
              <a:tblPr/>
              <a:tblGrid>
                <a:gridCol w="1514475"/>
                <a:gridCol w="1514475"/>
                <a:gridCol w="955675"/>
                <a:gridCol w="1195388"/>
                <a:gridCol w="1514475"/>
                <a:gridCol w="1992312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	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value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0.0051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510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5.10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5.0010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5.0*10</a:t>
                      </a:r>
                      <a:r>
                        <a:rPr kumimoji="0" 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60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# sig figs =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810000" y="2133601"/>
            <a:ext cx="5334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029200" y="2133601"/>
            <a:ext cx="5334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096000" y="2133601"/>
            <a:ext cx="6096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467600" y="2133601"/>
            <a:ext cx="5334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991600" y="2133601"/>
            <a:ext cx="5334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8702" name="TextBox 9"/>
          <p:cNvSpPr txBox="1">
            <a:spLocks noChangeArrowheads="1"/>
          </p:cNvSpPr>
          <p:nvPr/>
        </p:nvSpPr>
        <p:spPr bwMode="auto">
          <a:xfrm>
            <a:off x="4572000" y="304801"/>
            <a:ext cx="27432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00"/>
                </a:solidFill>
              </a:rPr>
              <a:t># sig figs ?</a:t>
            </a:r>
          </a:p>
        </p:txBody>
      </p:sp>
    </p:spTree>
    <p:extLst>
      <p:ext uri="{BB962C8B-B14F-4D97-AF65-F5344CB8AC3E}">
        <p14:creationId xmlns:p14="http://schemas.microsoft.com/office/powerpoint/2010/main" val="76015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</Words>
  <Application>Microsoft Office PowerPoint</Application>
  <PresentationFormat>Widescreen</PresentationFormat>
  <Paragraphs>89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Sylfaen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Technological aside:</vt:lpstr>
      <vt:lpstr>Counting sig figs: Atlantic &amp; Pacific method</vt:lpstr>
      <vt:lpstr>Counting sig figs: Atlantic &amp; Pacific method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</cp:revision>
  <dcterms:created xsi:type="dcterms:W3CDTF">2016-08-31T20:25:50Z</dcterms:created>
  <dcterms:modified xsi:type="dcterms:W3CDTF">2016-08-31T20:26:12Z</dcterms:modified>
</cp:coreProperties>
</file>