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79" r:id="rId2"/>
    <p:sldId id="380" r:id="rId3"/>
    <p:sldId id="382" r:id="rId4"/>
    <p:sldId id="381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006600"/>
    <a:srgbClr val="00FF00"/>
    <a:srgbClr val="51F52B"/>
    <a:srgbClr val="B09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45" autoAdjust="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1"/>
          <p:cNvSpPr>
            <a:spLocks noChangeArrowheads="1"/>
          </p:cNvSpPr>
          <p:nvPr/>
        </p:nvSpPr>
        <p:spPr bwMode="auto">
          <a:xfrm>
            <a:off x="509649" y="1835505"/>
            <a:ext cx="63851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 Reaction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Limiting Reagent and % Yields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(5 pts each/20 points total)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0"/>
            <a:ext cx="4419600" cy="184665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All material from 23 October</a:t>
            </a:r>
            <a:r>
              <a:rPr lang="en-US" sz="2000" b="1" dirty="0" smtClean="0"/>
              <a:t> </a:t>
            </a:r>
          </a:p>
          <a:p>
            <a:r>
              <a:rPr lang="en-US" sz="2000" b="1" dirty="0" err="1" smtClean="0"/>
              <a:t>Powerpoints</a:t>
            </a:r>
            <a:r>
              <a:rPr lang="en-US" sz="2000" b="1" dirty="0" smtClean="0"/>
              <a:t> 23-36</a:t>
            </a:r>
          </a:p>
          <a:p>
            <a:r>
              <a:rPr lang="en-US" sz="2000" b="1" dirty="0" smtClean="0"/>
              <a:t>Mini quizzes 17-23 + lab questions on: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Titration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Metathesis reactions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Gas laws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0"/>
            <a:ext cx="403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 POSTPONED UNTIL </a:t>
            </a:r>
            <a:r>
              <a:rPr lang="en-US" sz="3600" b="1" dirty="0" smtClean="0">
                <a:solidFill>
                  <a:srgbClr val="FF0000"/>
                </a:solidFill>
              </a:rPr>
              <a:t>MONDAY 25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NOVEMBER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152400" y="2391490"/>
            <a:ext cx="81984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water are formed in the reaction below when 1.4074 g of C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are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burned with excess 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the balanced reaction below ? (Must show work for credit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Answer: 2.0 grams H</a:t>
            </a:r>
            <a:r>
              <a:rPr kumimoji="0" lang="en-US" sz="1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O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Molecular mass	   114           32            44          18    		g/mol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2C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+ 25 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16CO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+ 18H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609600" y="3733800"/>
            <a:ext cx="804867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Using the same balanced reaction above, predict the grams of CO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expected if 3.409 g of 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and 3.8863 g C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are burned together.  (Must show work for credit)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Answer: 3 grams CO</a:t>
            </a:r>
            <a:r>
              <a:rPr kumimoji="0" lang="en-US" sz="1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(O</a:t>
            </a:r>
            <a:r>
              <a:rPr kumimoji="0" lang="en-US" sz="1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limits)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533400" y="4465022"/>
            <a:ext cx="83354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Using the same balanced reaction above, compute the % yield for the reaction if 1.14 g of C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 excess 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yields 0.810 g 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O. (Must show work for credit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Answer: 50%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181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3.2. Ions and Ionic Compound Prediction (14 pts total)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55626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/>
              <a:t>Ionic radii </a:t>
            </a:r>
            <a:r>
              <a:rPr lang="en-US" dirty="0" smtClean="0"/>
              <a:t>__</a:t>
            </a:r>
            <a:r>
              <a:rPr lang="en-US" b="1" dirty="0" smtClean="0">
                <a:solidFill>
                  <a:srgbClr val="FF0000"/>
                </a:solidFill>
              </a:rPr>
              <a:t>increase_</a:t>
            </a:r>
            <a:r>
              <a:rPr lang="en-US" dirty="0" smtClean="0"/>
              <a:t>_____ </a:t>
            </a:r>
            <a:r>
              <a:rPr lang="en-US" dirty="0" smtClean="0"/>
              <a:t>in size down a column</a:t>
            </a:r>
          </a:p>
          <a:p>
            <a:pPr marL="342900" indent="-342900">
              <a:buAutoNum type="alphaLcParenR"/>
            </a:pPr>
            <a:r>
              <a:rPr lang="en-US" dirty="0" smtClean="0"/>
              <a:t>The most likely ionic compound formed from K and P is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K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1"/>
          <p:cNvSpPr>
            <a:spLocks noChangeArrowheads="1"/>
          </p:cNvSpPr>
          <p:nvPr/>
        </p:nvSpPr>
        <p:spPr bwMode="auto">
          <a:xfrm>
            <a:off x="228600" y="348734"/>
            <a:ext cx="781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 Extended Lewis Structures , Formal Charges and VSEPR Shapes  (</a:t>
            </a: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152400" y="863769"/>
            <a:ext cx="86217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best Lewis structure for the compounds below. Make sure to show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all lone pairs and indicate any formal charges. (Remember that the best Lewis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structure sometimes requires breaking the octet rule to minimize formal charge.)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9812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en-US" sz="32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1948485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</a:t>
            </a:r>
            <a:r>
              <a:rPr lang="en-US" sz="2800" baseline="-25000" dirty="0" smtClean="0"/>
              <a:t>4</a:t>
            </a:r>
            <a:r>
              <a:rPr lang="en-US" sz="2800" baseline="30000" dirty="0" smtClean="0"/>
              <a:t>3-</a:t>
            </a:r>
            <a:endParaRPr lang="en-US" sz="28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447520" y="2667743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are the shapes of the above compounds </a:t>
            </a:r>
            <a:r>
              <a:rPr lang="en-US" dirty="0" smtClean="0"/>
              <a:t>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SO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trigonal</a:t>
            </a:r>
            <a:r>
              <a:rPr lang="en-US" b="1" dirty="0" smtClean="0">
                <a:solidFill>
                  <a:srgbClr val="FF0000"/>
                </a:solidFill>
              </a:rPr>
              <a:t> plane   PO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  <a:r>
              <a:rPr lang="en-US" b="1" baseline="30000" dirty="0" smtClean="0">
                <a:solidFill>
                  <a:srgbClr val="FF0000"/>
                </a:solidFill>
              </a:rPr>
              <a:t>3- </a:t>
            </a:r>
            <a:r>
              <a:rPr lang="en-US" b="1" dirty="0" smtClean="0">
                <a:solidFill>
                  <a:srgbClr val="FF0000"/>
                </a:solidFill>
              </a:rPr>
              <a:t>tetrahedral (pyramid)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582016" y="3301871"/>
            <a:ext cx="828476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3.4. Metathesis Reactions  (10 Pts)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a)	Write the complete balanced molecular, complete ionic and net ionic equation for the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reaction of silver nitrate (AgNO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with calcium chloride (CaCl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given that both are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soluble in water and form an insoluble silver chloride precipitate.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Complete Molecular:	 2AgNO</a:t>
            </a:r>
            <a:r>
              <a:rPr kumimoji="0" lang="en-US" sz="1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aq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+ CaCl</a:t>
            </a:r>
            <a:r>
              <a:rPr kumimoji="0" lang="en-US" sz="1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aq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 2AgCl(s) + </a:t>
            </a:r>
            <a:r>
              <a:rPr lang="en-US" sz="16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Ca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(NO</a:t>
            </a:r>
            <a:r>
              <a:rPr lang="en-US" sz="1600" b="1" baseline="-25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)</a:t>
            </a:r>
            <a:r>
              <a:rPr lang="en-US" sz="1600" b="1" baseline="-25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aq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Complete Io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nic	2Ag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+ 2NO</a:t>
            </a:r>
            <a:r>
              <a:rPr lang="en-US" sz="1600" b="1" baseline="-25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3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-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+ Ca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2+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+ 2Cl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-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2AgCl(s) + Ca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2+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+2NO</a:t>
            </a:r>
            <a:r>
              <a:rPr lang="en-US" sz="1600" b="1" baseline="-25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3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-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Net Ionic		Ag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+ </a:t>
            </a:r>
            <a:r>
              <a:rPr lang="en-US" sz="16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</a:t>
            </a:r>
            <a:r>
              <a:rPr lang="en-US" sz="1600" b="1" baseline="30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16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AgCl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(s)</a:t>
            </a:r>
            <a:endParaRPr lang="en-US" sz="1600" b="1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2"/>
              <a:tabLst/>
            </a:pP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What 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are three characteristics of metathesis reactions 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) low heat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2) involves </a:t>
            </a:r>
            <a:r>
              <a:rPr lang="en-US" sz="16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cation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exchange between soluble salts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3) precipitate forms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2"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2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7400" y="1753599"/>
            <a:ext cx="1295400" cy="1156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535" y="1927782"/>
            <a:ext cx="968470" cy="841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720" y="1894444"/>
            <a:ext cx="1076480" cy="1172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62000" y="1447800"/>
            <a:ext cx="45693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3.5 Acid-Base Reactions and models (~15 pts)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798976" y="1791811"/>
            <a:ext cx="6684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Which are not Arrhenius bases, but can be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Bronsted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bases in the list below: 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2-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HBr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Cl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OH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‑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98976" y="2514600"/>
            <a:ext cx="76498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Identify the base (B), acid(A), conjugate acid (CA) and conjugate base  (CB) below: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HBr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4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+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+ Br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B         A           CA         CB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			2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36835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3.6  Titration problem (4 pts)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749358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Given a standard acid with C</a:t>
            </a:r>
            <a:r>
              <a:rPr lang="en-US" baseline="-25000" dirty="0" smtClean="0"/>
              <a:t>a</a:t>
            </a:r>
            <a:r>
              <a:rPr lang="en-US" dirty="0" smtClean="0"/>
              <a:t>= 0.25 M, what is the concentration of an unknown base if 25.0 mL of the acid requires 20.00 mL of base to reach equivalence 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V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=0.25*25=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*20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0.25*25/20 = 0.3125 M=</a:t>
            </a:r>
            <a:r>
              <a:rPr lang="en-US" b="1" dirty="0" err="1" smtClean="0">
                <a:solidFill>
                  <a:srgbClr val="FF0000"/>
                </a:solidFill>
              </a:rPr>
              <a:t>C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714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685800"/>
            <a:ext cx="7315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  Ideal Gas question (4 pts)</a:t>
            </a:r>
          </a:p>
          <a:p>
            <a:r>
              <a:rPr lang="en-US" sz="1600" dirty="0" smtClean="0"/>
              <a:t>You run the reaction: 2Al(s) + 6HCl(</a:t>
            </a:r>
            <a:r>
              <a:rPr lang="en-US" sz="1600" dirty="0" err="1" smtClean="0"/>
              <a:t>aq</a:t>
            </a:r>
            <a:r>
              <a:rPr lang="en-US" sz="1600" dirty="0" smtClean="0"/>
              <a:t>) </a:t>
            </a:r>
            <a:r>
              <a:rPr lang="en-US" sz="1600" dirty="0" smtClean="0">
                <a:sym typeface="Wingdings" pitchFamily="2" charset="2"/>
              </a:rPr>
              <a:t> 3H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(g) + 2AlCl</a:t>
            </a:r>
            <a:r>
              <a:rPr lang="en-US" sz="1600" baseline="-25000" dirty="0" smtClean="0">
                <a:sym typeface="Wingdings" pitchFamily="2" charset="2"/>
              </a:rPr>
              <a:t>3</a:t>
            </a:r>
            <a:r>
              <a:rPr lang="en-US" sz="1600" dirty="0" smtClean="0">
                <a:sym typeface="Wingdings" pitchFamily="2" charset="2"/>
              </a:rPr>
              <a:t>(</a:t>
            </a:r>
            <a:r>
              <a:rPr lang="en-US" sz="1600" dirty="0" err="1" smtClean="0">
                <a:sym typeface="Wingdings" pitchFamily="2" charset="2"/>
              </a:rPr>
              <a:t>aq</a:t>
            </a:r>
            <a:r>
              <a:rPr lang="en-US" sz="1600" dirty="0" smtClean="0">
                <a:sym typeface="Wingdings" pitchFamily="2" charset="2"/>
              </a:rPr>
              <a:t>) using 0.17 g of Al (at. wt. = 27.0 g/mol). This produces, according to the Ideal Gas equation, 9.349*10</a:t>
            </a:r>
            <a:r>
              <a:rPr lang="en-US" sz="1600" baseline="30000" dirty="0" smtClean="0">
                <a:sym typeface="Wingdings" pitchFamily="2" charset="2"/>
              </a:rPr>
              <a:t>-3 </a:t>
            </a:r>
            <a:r>
              <a:rPr lang="en-US" sz="1600" dirty="0" smtClean="0">
                <a:sym typeface="Wingdings" pitchFamily="2" charset="2"/>
              </a:rPr>
              <a:t>mol H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baseline="30000" dirty="0" smtClean="0">
                <a:sym typeface="Wingdings" pitchFamily="2" charset="2"/>
              </a:rPr>
              <a:t>.</a:t>
            </a:r>
            <a:r>
              <a:rPr lang="en-US" sz="1600" dirty="0" smtClean="0">
                <a:sym typeface="Wingdings" pitchFamily="2" charset="2"/>
              </a:rPr>
              <a:t> </a:t>
            </a:r>
          </a:p>
          <a:p>
            <a:r>
              <a:rPr lang="en-US" sz="1600" dirty="0" smtClean="0">
                <a:sym typeface="Wingdings" pitchFamily="2" charset="2"/>
              </a:rPr>
              <a:t>a)How many moles of H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 should you get from the reaction if it runs to completion ? </a:t>
            </a:r>
          </a:p>
          <a:p>
            <a:r>
              <a:rPr lang="en-US" sz="1600" dirty="0" err="1" smtClean="0">
                <a:sym typeface="Wingdings" pitchFamily="2" charset="2"/>
              </a:rPr>
              <a:t>Mol</a:t>
            </a:r>
            <a:r>
              <a:rPr lang="en-US" sz="1600" dirty="0" smtClean="0">
                <a:sym typeface="Wingdings" pitchFamily="2" charset="2"/>
              </a:rPr>
              <a:t> Al = 0.17/27=0.00629 </a:t>
            </a:r>
            <a:r>
              <a:rPr lang="en-US" sz="1600" dirty="0" err="1" smtClean="0">
                <a:sym typeface="Wingdings" pitchFamily="2" charset="2"/>
              </a:rPr>
              <a:t>mol</a:t>
            </a:r>
            <a:r>
              <a:rPr lang="en-US" sz="1600" dirty="0" smtClean="0">
                <a:sym typeface="Wingdings" pitchFamily="2" charset="2"/>
              </a:rPr>
              <a:t> Al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sym typeface="Wingdings" pitchFamily="2" charset="2"/>
              </a:rPr>
              <a:t>Mol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H</a:t>
            </a:r>
            <a:r>
              <a:rPr lang="en-US" sz="16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/</a:t>
            </a:r>
            <a:r>
              <a:rPr lang="en-US" sz="1600" b="1" dirty="0" err="1" smtClean="0">
                <a:solidFill>
                  <a:srgbClr val="FF0000"/>
                </a:solidFill>
                <a:sym typeface="Wingdings" pitchFamily="2" charset="2"/>
              </a:rPr>
              <a:t>mol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Al = 3/2=m/0.00629=&gt; m=0.009444 </a:t>
            </a:r>
            <a:r>
              <a:rPr lang="en-US" sz="1600" b="1" dirty="0" err="1" smtClean="0">
                <a:solidFill>
                  <a:srgbClr val="FF0000"/>
                </a:solidFill>
                <a:sym typeface="Wingdings" pitchFamily="2" charset="2"/>
              </a:rPr>
              <a:t>mol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H</a:t>
            </a:r>
            <a:r>
              <a:rPr lang="en-US" sz="16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sym typeface="Wingdings" pitchFamily="2" charset="2"/>
              </a:rPr>
              <a:t> (expected)=9.444E-3</a:t>
            </a:r>
          </a:p>
          <a:p>
            <a:r>
              <a:rPr lang="en-US" sz="1600" dirty="0" smtClean="0">
                <a:sym typeface="Wingdings" pitchFamily="2" charset="2"/>
              </a:rPr>
              <a:t>b</a:t>
            </a:r>
            <a:r>
              <a:rPr lang="en-US" sz="1600" dirty="0" smtClean="0">
                <a:sym typeface="Wingdings" pitchFamily="2" charset="2"/>
              </a:rPr>
              <a:t>) What is your % EDA  to the nearest 0.1% ?</a:t>
            </a:r>
          </a:p>
          <a:p>
            <a:r>
              <a:rPr lang="en-US" sz="1600" dirty="0" smtClean="0"/>
              <a:t>  </a:t>
            </a:r>
            <a:r>
              <a:rPr lang="en-US" sz="1600" b="1" dirty="0" smtClean="0">
                <a:solidFill>
                  <a:srgbClr val="FF0000"/>
                </a:solidFill>
              </a:rPr>
              <a:t>100*(</a:t>
            </a:r>
            <a:r>
              <a:rPr lang="en-US" sz="1600" b="1" u="sng" dirty="0" smtClean="0">
                <a:solidFill>
                  <a:srgbClr val="FF0000"/>
                </a:solidFill>
              </a:rPr>
              <a:t>9.349*10-3 – 9.444E-3)</a:t>
            </a:r>
            <a:r>
              <a:rPr lang="en-US" sz="1600" b="1" dirty="0" smtClean="0">
                <a:solidFill>
                  <a:srgbClr val="FF0000"/>
                </a:solidFill>
              </a:rPr>
              <a:t>=-1.01 % ~ -1%</a:t>
            </a:r>
            <a:endParaRPr lang="en-US" sz="1600" b="1" u="sng" dirty="0" smtClean="0">
              <a:solidFill>
                <a:srgbClr val="FF0000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                 9.444E-3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276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 </a:t>
            </a:r>
            <a:r>
              <a:rPr lang="en-US" b="1" dirty="0" err="1" smtClean="0"/>
              <a:t>Redox</a:t>
            </a:r>
            <a:r>
              <a:rPr lang="en-US" b="1" dirty="0" smtClean="0"/>
              <a:t> basics (10 pts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8862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Oxidation </a:t>
            </a:r>
            <a:r>
              <a:rPr lang="en-US" dirty="0" err="1" smtClean="0"/>
              <a:t>means</a:t>
            </a:r>
            <a:r>
              <a:rPr lang="en-US" dirty="0" err="1" smtClean="0"/>
              <a:t>__</a:t>
            </a:r>
            <a:r>
              <a:rPr lang="en-US" b="1" dirty="0" err="1" smtClean="0">
                <a:solidFill>
                  <a:srgbClr val="FF0000"/>
                </a:solidFill>
              </a:rPr>
              <a:t>lose</a:t>
            </a:r>
            <a:r>
              <a:rPr lang="en-US" b="1" dirty="0" smtClean="0">
                <a:solidFill>
                  <a:srgbClr val="FF0000"/>
                </a:solidFill>
              </a:rPr>
              <a:t> electrons</a:t>
            </a:r>
            <a:r>
              <a:rPr lang="en-US" dirty="0" smtClean="0"/>
              <a:t>__</a:t>
            </a:r>
            <a:endParaRPr lang="en-US" dirty="0" smtClean="0"/>
          </a:p>
          <a:p>
            <a:r>
              <a:rPr lang="en-US" dirty="0" smtClean="0"/>
              <a:t>What is the oxidation # of Fe in Fe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?  </a:t>
            </a:r>
            <a:r>
              <a:rPr lang="en-US" b="1" dirty="0" smtClean="0">
                <a:solidFill>
                  <a:srgbClr val="FF0000"/>
                </a:solidFill>
              </a:rPr>
              <a:t>3+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572000"/>
            <a:ext cx="464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3.9  Multiple choice and T/F (5 </a:t>
            </a:r>
            <a:r>
              <a:rPr lang="en-US" b="1" dirty="0" err="1" smtClean="0"/>
              <a:t>pts</a:t>
            </a:r>
            <a:r>
              <a:rPr lang="en-US" b="1" dirty="0" smtClean="0"/>
              <a:t>)</a:t>
            </a:r>
          </a:p>
          <a:p>
            <a:pPr marL="342900" indent="-342900">
              <a:buAutoNum type="alphaLcParenR"/>
            </a:pPr>
            <a:r>
              <a:rPr lang="en-US" dirty="0" smtClean="0"/>
              <a:t>The octet rule is always obeyed	T   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</a:t>
            </a:r>
          </a:p>
          <a:p>
            <a:pPr marL="342900" indent="-342900">
              <a:buAutoNum type="alphaLcParenR"/>
            </a:pPr>
            <a:r>
              <a:rPr lang="en-US" dirty="0" smtClean="0"/>
              <a:t>Who is the Swedish chemist ?</a:t>
            </a:r>
          </a:p>
          <a:p>
            <a:pPr marL="342900" indent="-342900"/>
            <a:r>
              <a:rPr lang="en-US" dirty="0" smtClean="0"/>
              <a:t>Lewis	</a:t>
            </a:r>
            <a:r>
              <a:rPr lang="en-US" b="1" dirty="0" err="1" smtClean="0">
                <a:solidFill>
                  <a:srgbClr val="FF0000"/>
                </a:solidFill>
              </a:rPr>
              <a:t>Bronsted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dirty="0" smtClean="0"/>
              <a:t>	Arrhenius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FFB6FA7307D74B38BA035496233C9211"/>
  <p:tag name="TPVERSION" val="5"/>
  <p:tag name="TPFULLVERSION" val="5.0.0.2212"/>
  <p:tag name="PPTVERSION" val="12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549</Words>
  <Application>Microsoft Office PowerPoint</Application>
  <PresentationFormat>On-screen Show (4:3)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160</cp:revision>
  <dcterms:created xsi:type="dcterms:W3CDTF">2013-10-17T01:22:54Z</dcterms:created>
  <dcterms:modified xsi:type="dcterms:W3CDTF">2013-11-20T19:57:07Z</dcterms:modified>
</cp:coreProperties>
</file>