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79" r:id="rId2"/>
    <p:sldId id="380" r:id="rId3"/>
    <p:sldId id="381" r:id="rId4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82F"/>
    <a:srgbClr val="006600"/>
    <a:srgbClr val="00FF00"/>
    <a:srgbClr val="51F52B"/>
    <a:srgbClr val="B091D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45" autoAdjust="0"/>
  </p:normalViewPr>
  <p:slideViewPr>
    <p:cSldViewPr>
      <p:cViewPr varScale="1">
        <p:scale>
          <a:sx n="111" d="100"/>
          <a:sy n="111" d="100"/>
        </p:scale>
        <p:origin x="-13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30C184-104F-4469-A750-5637E1229E2C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93A11-FE1C-46B9-A5A8-4EE9B9A43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26966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C3884-00C3-4487-BFAA-3EE15CFD5BC5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Rectangle 1"/>
          <p:cNvSpPr>
            <a:spLocks noChangeArrowheads="1"/>
          </p:cNvSpPr>
          <p:nvPr/>
        </p:nvSpPr>
        <p:spPr bwMode="auto">
          <a:xfrm>
            <a:off x="533400" y="1905000"/>
            <a:ext cx="638514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3.1 Reaction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Stoichiometry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Limiting Reagent and % Yields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(5 pts each/20 points total)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19600" y="0"/>
            <a:ext cx="4419600" cy="184665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All material from 23 October</a:t>
            </a:r>
            <a:r>
              <a:rPr lang="en-US" sz="2000" b="1" dirty="0" smtClean="0"/>
              <a:t> </a:t>
            </a:r>
          </a:p>
          <a:p>
            <a:r>
              <a:rPr lang="en-US" sz="2000" b="1" dirty="0" err="1" smtClean="0"/>
              <a:t>Powerpoints</a:t>
            </a:r>
            <a:r>
              <a:rPr lang="en-US" sz="2000" b="1" dirty="0" smtClean="0"/>
              <a:t> 23-36</a:t>
            </a:r>
          </a:p>
          <a:p>
            <a:r>
              <a:rPr lang="en-US" sz="2000" b="1" dirty="0" smtClean="0"/>
              <a:t>Mini quizzes 17-23 + lab questions on: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Titration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Metathesis reactions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Gas laws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0"/>
            <a:ext cx="4038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EXAM POSTPONED UNTIL </a:t>
            </a:r>
            <a:r>
              <a:rPr lang="en-US" sz="3600" b="1" dirty="0" smtClean="0">
                <a:solidFill>
                  <a:srgbClr val="FF0000"/>
                </a:solidFill>
              </a:rPr>
              <a:t>MONDAY 25</a:t>
            </a:r>
            <a:r>
              <a:rPr lang="en-US" sz="3600" b="1" dirty="0" smtClean="0"/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NOVEMBER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38242" name="Rectangle 2"/>
          <p:cNvSpPr>
            <a:spLocks noChangeArrowheads="1"/>
          </p:cNvSpPr>
          <p:nvPr/>
        </p:nvSpPr>
        <p:spPr bwMode="auto">
          <a:xfrm>
            <a:off x="152400" y="2514600"/>
            <a:ext cx="817441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How many grams of water are formed in the reaction below when 1.4074 g of C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8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18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are 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burned with excess O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in the balanced reaction below ? (Must show work for credit)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Molecular mass	   114           32            44          18    		g/mol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2C</a:t>
            </a:r>
            <a:r>
              <a:rPr kumimoji="0" lang="en-US" sz="1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8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</a:t>
            </a:r>
            <a:r>
              <a:rPr kumimoji="0" lang="en-US" sz="1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18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+ 25 O</a:t>
            </a:r>
            <a:r>
              <a:rPr kumimoji="0" lang="en-US" sz="1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16CO</a:t>
            </a:r>
            <a:r>
              <a:rPr kumimoji="0" lang="en-US" sz="1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16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+ 18H</a:t>
            </a:r>
            <a:r>
              <a:rPr kumimoji="0" lang="en-US" sz="1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O </a:t>
            </a:r>
          </a:p>
        </p:txBody>
      </p:sp>
      <p:sp>
        <p:nvSpPr>
          <p:cNvPr id="138243" name="Rectangle 3"/>
          <p:cNvSpPr>
            <a:spLocks noChangeArrowheads="1"/>
          </p:cNvSpPr>
          <p:nvPr/>
        </p:nvSpPr>
        <p:spPr bwMode="auto">
          <a:xfrm>
            <a:off x="609600" y="3733800"/>
            <a:ext cx="8048678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 Using the same balanced reaction above, predict the grams of CO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expected if 3.409 g of O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and 3.8863 g C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8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18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are burned together.  (Must show work for credit)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8244" name="Rectangle 4"/>
          <p:cNvSpPr>
            <a:spLocks noChangeArrowheads="1"/>
          </p:cNvSpPr>
          <p:nvPr/>
        </p:nvSpPr>
        <p:spPr bwMode="auto">
          <a:xfrm>
            <a:off x="533400" y="4495800"/>
            <a:ext cx="83354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 Using the same balanced reaction above, compute the % yield for the reaction if 1.14 g of C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8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18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 excess O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yields 0.810 g H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O. (Must show work for credit)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518160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3.2. Ions and Ionic Compound Prediction (14 pts total)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5562600"/>
            <a:ext cx="647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dirty="0" smtClean="0"/>
              <a:t>Ionic radii ________ in size down a column</a:t>
            </a:r>
          </a:p>
          <a:p>
            <a:pPr marL="342900" indent="-342900">
              <a:buAutoNum type="alphaLcParenR"/>
            </a:pPr>
            <a:r>
              <a:rPr lang="en-US" dirty="0" smtClean="0"/>
              <a:t>The most likely ionic compound formed from K and P is: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3" name="Rectangle 1"/>
          <p:cNvSpPr>
            <a:spLocks noChangeArrowheads="1"/>
          </p:cNvSpPr>
          <p:nvPr/>
        </p:nvSpPr>
        <p:spPr bwMode="auto">
          <a:xfrm>
            <a:off x="228600" y="348734"/>
            <a:ext cx="78188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3.3 Extended Lewis Structures , Formal Charges and VSEPR Shapes  (</a:t>
            </a:r>
            <a:r>
              <a:rPr lang="en-US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18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pts total)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6434" name="Rectangle 2"/>
          <p:cNvSpPr>
            <a:spLocks noChangeArrowheads="1"/>
          </p:cNvSpPr>
          <p:nvPr/>
        </p:nvSpPr>
        <p:spPr bwMode="auto">
          <a:xfrm>
            <a:off x="152400" y="863769"/>
            <a:ext cx="862171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Draw the best Lewis structure for the compounds below. Make sure to show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all lone pairs and indicate any formal charges. (Remember that the best Lewis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structure sometimes requires breaking the octet rule to minimize formal charge.)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1981200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SO</a:t>
            </a:r>
            <a:r>
              <a:rPr lang="en-US" sz="3200" baseline="-25000" dirty="0" smtClean="0"/>
              <a:t>3</a:t>
            </a:r>
            <a:endParaRPr lang="en-US" sz="3200" baseline="-25000" dirty="0"/>
          </a:p>
        </p:txBody>
      </p:sp>
      <p:sp>
        <p:nvSpPr>
          <p:cNvPr id="5" name="TextBox 4"/>
          <p:cNvSpPr txBox="1"/>
          <p:nvPr/>
        </p:nvSpPr>
        <p:spPr>
          <a:xfrm>
            <a:off x="3276600" y="19812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PO</a:t>
            </a:r>
            <a:r>
              <a:rPr lang="en-US" sz="2800" baseline="-25000" dirty="0" smtClean="0"/>
              <a:t>4</a:t>
            </a:r>
            <a:r>
              <a:rPr lang="en-US" sz="2800" baseline="30000" dirty="0" smtClean="0"/>
              <a:t>3-</a:t>
            </a:r>
            <a:endParaRPr lang="en-US" sz="2800" baseline="300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2667000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are the shapes of the above compounds ?</a:t>
            </a:r>
            <a:endParaRPr lang="en-US" dirty="0"/>
          </a:p>
        </p:txBody>
      </p:sp>
      <p:sp>
        <p:nvSpPr>
          <p:cNvPr id="146435" name="Rectangle 3"/>
          <p:cNvSpPr>
            <a:spLocks noChangeArrowheads="1"/>
          </p:cNvSpPr>
          <p:nvPr/>
        </p:nvSpPr>
        <p:spPr bwMode="auto">
          <a:xfrm>
            <a:off x="228600" y="3048000"/>
            <a:ext cx="828476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3.4. Metathesis Reactions  (10 Pts)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a)	Write the complete balanced molecular, complete ionic and net ionic equation for the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reaction of silver nitrate (AgNO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 with calcium chloride (CaCl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 given that both are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soluble in water and form an insoluble silver chloride precipitate.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  <a:cs typeface="Times New Roman" pitchFamily="18" charset="0"/>
              </a:rPr>
              <a:t>b)	 What are three characteristics of metathesis reactions ?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6436" name="Rectangle 4"/>
          <p:cNvSpPr>
            <a:spLocks noChangeArrowheads="1"/>
          </p:cNvSpPr>
          <p:nvPr/>
        </p:nvSpPr>
        <p:spPr bwMode="auto">
          <a:xfrm>
            <a:off x="152400" y="4343400"/>
            <a:ext cx="45693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3.5 Acid-Base Reactions and models (~15 pts)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6437" name="Rectangle 5"/>
          <p:cNvSpPr>
            <a:spLocks noChangeArrowheads="1"/>
          </p:cNvSpPr>
          <p:nvPr/>
        </p:nvSpPr>
        <p:spPr bwMode="auto">
          <a:xfrm>
            <a:off x="228600" y="4889213"/>
            <a:ext cx="66841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Which are not Arrhenius bases, but can be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Bronsted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bases in the list below:  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CO</a:t>
            </a:r>
            <a:r>
              <a:rPr kumimoji="0" lang="en-US" sz="1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16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2-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HBr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Cl</a:t>
            </a:r>
            <a:r>
              <a:rPr kumimoji="0" lang="en-US" sz="16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	OH</a:t>
            </a:r>
            <a:r>
              <a:rPr kumimoji="0" lang="en-US" sz="16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‑	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NH</a:t>
            </a:r>
            <a:r>
              <a:rPr kumimoji="0" lang="en-US" sz="1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4</a:t>
            </a:r>
            <a:r>
              <a:rPr kumimoji="0" lang="en-US" sz="16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+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6438" name="Rectangle 6"/>
          <p:cNvSpPr>
            <a:spLocks noChangeArrowheads="1"/>
          </p:cNvSpPr>
          <p:nvPr/>
        </p:nvSpPr>
        <p:spPr bwMode="auto">
          <a:xfrm>
            <a:off x="228600" y="5575013"/>
            <a:ext cx="78767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Identify the base (B), acid(A), conjugate acid (CA) and conjugate base  (CB) below: 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NH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+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HBr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NH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4</a:t>
            </a:r>
            <a:r>
              <a:rPr kumimoji="0" lang="en-US" sz="16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+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   + Br</a:t>
            </a:r>
            <a:r>
              <a:rPr kumimoji="0" lang="en-US" sz="16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-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	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					2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00" y="5334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3.6  Titration problem (4 pts) 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914400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Given a standard acid with C</a:t>
            </a:r>
            <a:r>
              <a:rPr lang="en-US" baseline="-25000" dirty="0" smtClean="0"/>
              <a:t>a</a:t>
            </a:r>
            <a:r>
              <a:rPr lang="en-US" dirty="0" smtClean="0"/>
              <a:t>= 0.25 M, what is the concentration of an unknown base if 25.0 </a:t>
            </a:r>
            <a:r>
              <a:rPr lang="en-US" dirty="0" err="1" smtClean="0"/>
              <a:t>mL</a:t>
            </a:r>
            <a:r>
              <a:rPr lang="en-US" dirty="0" smtClean="0"/>
              <a:t> of the acid requires 20.00 </a:t>
            </a:r>
            <a:r>
              <a:rPr lang="en-US" dirty="0" err="1" smtClean="0"/>
              <a:t>mL</a:t>
            </a:r>
            <a:r>
              <a:rPr lang="en-US" dirty="0" smtClean="0"/>
              <a:t> of base to reach equivalence 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1905000"/>
            <a:ext cx="73152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3.7  Ideal Gas question (4 pts)</a:t>
            </a:r>
          </a:p>
          <a:p>
            <a:r>
              <a:rPr lang="en-US" sz="1600" dirty="0" smtClean="0"/>
              <a:t>You run the reaction: 2Al(s) + 6HCl(</a:t>
            </a:r>
            <a:r>
              <a:rPr lang="en-US" sz="1600" dirty="0" err="1" smtClean="0"/>
              <a:t>aq</a:t>
            </a:r>
            <a:r>
              <a:rPr lang="en-US" sz="1600" dirty="0" smtClean="0"/>
              <a:t>) </a:t>
            </a:r>
            <a:r>
              <a:rPr lang="en-US" sz="1600" dirty="0" smtClean="0">
                <a:sym typeface="Wingdings" pitchFamily="2" charset="2"/>
              </a:rPr>
              <a:t> 3H</a:t>
            </a:r>
            <a:r>
              <a:rPr lang="en-US" sz="1600" baseline="-25000" dirty="0" smtClean="0">
                <a:sym typeface="Wingdings" pitchFamily="2" charset="2"/>
              </a:rPr>
              <a:t>2</a:t>
            </a:r>
            <a:r>
              <a:rPr lang="en-US" sz="1600" dirty="0" smtClean="0">
                <a:sym typeface="Wingdings" pitchFamily="2" charset="2"/>
              </a:rPr>
              <a:t>(g) + 2AlCl</a:t>
            </a:r>
            <a:r>
              <a:rPr lang="en-US" sz="1600" baseline="-25000" dirty="0" smtClean="0">
                <a:sym typeface="Wingdings" pitchFamily="2" charset="2"/>
              </a:rPr>
              <a:t>3</a:t>
            </a:r>
            <a:r>
              <a:rPr lang="en-US" sz="1600" dirty="0" smtClean="0">
                <a:sym typeface="Wingdings" pitchFamily="2" charset="2"/>
              </a:rPr>
              <a:t>(</a:t>
            </a:r>
            <a:r>
              <a:rPr lang="en-US" sz="1600" dirty="0" err="1" smtClean="0">
                <a:sym typeface="Wingdings" pitchFamily="2" charset="2"/>
              </a:rPr>
              <a:t>aq</a:t>
            </a:r>
            <a:r>
              <a:rPr lang="en-US" sz="1600" dirty="0" smtClean="0">
                <a:sym typeface="Wingdings" pitchFamily="2" charset="2"/>
              </a:rPr>
              <a:t>) using 0.17 g of Al (at. wt. = 27.0 g/mol). This produces, according to the Ideal Gas equation, 9.349*10</a:t>
            </a:r>
            <a:r>
              <a:rPr lang="en-US" sz="1600" baseline="30000" dirty="0" smtClean="0">
                <a:sym typeface="Wingdings" pitchFamily="2" charset="2"/>
              </a:rPr>
              <a:t>-3 </a:t>
            </a:r>
            <a:r>
              <a:rPr lang="en-US" sz="1600" dirty="0" smtClean="0">
                <a:sym typeface="Wingdings" pitchFamily="2" charset="2"/>
              </a:rPr>
              <a:t>mol H</a:t>
            </a:r>
            <a:r>
              <a:rPr lang="en-US" sz="1600" baseline="-25000" dirty="0" smtClean="0">
                <a:sym typeface="Wingdings" pitchFamily="2" charset="2"/>
              </a:rPr>
              <a:t>2</a:t>
            </a:r>
            <a:r>
              <a:rPr lang="en-US" sz="1600" baseline="30000" dirty="0" smtClean="0">
                <a:sym typeface="Wingdings" pitchFamily="2" charset="2"/>
              </a:rPr>
              <a:t>.</a:t>
            </a:r>
            <a:r>
              <a:rPr lang="en-US" sz="1600" dirty="0" smtClean="0">
                <a:sym typeface="Wingdings" pitchFamily="2" charset="2"/>
              </a:rPr>
              <a:t> </a:t>
            </a:r>
          </a:p>
          <a:p>
            <a:r>
              <a:rPr lang="en-US" sz="1600" dirty="0" smtClean="0">
                <a:sym typeface="Wingdings" pitchFamily="2" charset="2"/>
              </a:rPr>
              <a:t>a)How many moles of H</a:t>
            </a:r>
            <a:r>
              <a:rPr lang="en-US" sz="1600" baseline="-25000" dirty="0" smtClean="0">
                <a:sym typeface="Wingdings" pitchFamily="2" charset="2"/>
              </a:rPr>
              <a:t>2</a:t>
            </a:r>
            <a:r>
              <a:rPr lang="en-US" sz="1600" dirty="0" smtClean="0">
                <a:sym typeface="Wingdings" pitchFamily="2" charset="2"/>
              </a:rPr>
              <a:t> should you get from the reaction if it runs to completion ? </a:t>
            </a:r>
          </a:p>
          <a:p>
            <a:r>
              <a:rPr lang="en-US" sz="1600" dirty="0" smtClean="0">
                <a:sym typeface="Wingdings" pitchFamily="2" charset="2"/>
              </a:rPr>
              <a:t>b) What is your % EDA  to the nearest 0.1% ?</a:t>
            </a:r>
          </a:p>
          <a:p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32766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3.8 </a:t>
            </a:r>
            <a:r>
              <a:rPr lang="en-US" b="1" dirty="0" err="1" smtClean="0"/>
              <a:t>Redox</a:t>
            </a:r>
            <a:r>
              <a:rPr lang="en-US" b="1" dirty="0" smtClean="0"/>
              <a:t> basics (10 pts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66800" y="3886200"/>
            <a:ext cx="441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Oxidation means____</a:t>
            </a:r>
          </a:p>
          <a:p>
            <a:r>
              <a:rPr lang="en-US" dirty="0" smtClean="0"/>
              <a:t>What is the oxidation # of Fe in Fe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3</a:t>
            </a:r>
            <a:r>
              <a:rPr lang="en-US" dirty="0" smtClean="0"/>
              <a:t> ?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4572000"/>
            <a:ext cx="4648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3.9  </a:t>
            </a:r>
            <a:r>
              <a:rPr lang="en-US" b="1" dirty="0" smtClean="0"/>
              <a:t>Multiple choice </a:t>
            </a:r>
            <a:r>
              <a:rPr lang="en-US" b="1" smtClean="0"/>
              <a:t>and T/F (5 pts)</a:t>
            </a:r>
            <a:endParaRPr lang="en-US" b="1" dirty="0" smtClean="0"/>
          </a:p>
          <a:p>
            <a:pPr marL="342900" indent="-342900">
              <a:buAutoNum type="alphaLcParenR"/>
            </a:pPr>
            <a:r>
              <a:rPr lang="en-US" dirty="0" smtClean="0"/>
              <a:t>The </a:t>
            </a:r>
            <a:r>
              <a:rPr lang="en-US" dirty="0" smtClean="0"/>
              <a:t>octet rule is always obeyed	T    F </a:t>
            </a:r>
            <a:endParaRPr lang="en-US" dirty="0" smtClean="0"/>
          </a:p>
          <a:p>
            <a:pPr marL="342900" indent="-342900">
              <a:buAutoNum type="alphaLcParenR"/>
            </a:pPr>
            <a:r>
              <a:rPr lang="en-US" dirty="0" smtClean="0"/>
              <a:t>Who is the Swedish chemist ?</a:t>
            </a:r>
          </a:p>
          <a:p>
            <a:pPr marL="342900" indent="-342900"/>
            <a:r>
              <a:rPr lang="en-US" dirty="0" smtClean="0"/>
              <a:t>Lewis	</a:t>
            </a:r>
            <a:r>
              <a:rPr lang="en-US" dirty="0" err="1" smtClean="0"/>
              <a:t>Bronsted</a:t>
            </a:r>
            <a:r>
              <a:rPr lang="en-US" dirty="0" smtClean="0"/>
              <a:t>		Arrhenius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FFB6FA7307D74B38BA035496233C9211"/>
  <p:tag name="TPVERSION" val="5"/>
  <p:tag name="TPFULLVERSION" val="5.0.0.2212"/>
  <p:tag name="PPTVERSION" val="12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1450</TotalTime>
  <Words>476</Words>
  <Application>Microsoft Office PowerPoint</Application>
  <PresentationFormat>On-screen Show (4:3)</PresentationFormat>
  <Paragraphs>50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</cp:lastModifiedBy>
  <cp:revision>154</cp:revision>
  <dcterms:created xsi:type="dcterms:W3CDTF">2013-10-17T01:22:54Z</dcterms:created>
  <dcterms:modified xsi:type="dcterms:W3CDTF">2013-11-20T01:50:40Z</dcterms:modified>
</cp:coreProperties>
</file>