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9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8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6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5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2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1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4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7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0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9762-6F50-43ED-8FD0-FA2CF4F10EE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4EEDD-05C9-4421-9F9E-ED95511EF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4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2057400" y="1905000"/>
            <a:ext cx="63851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3.1 Reaction </a:t>
            </a:r>
            <a:r>
              <a:rPr lang="en-US" sz="2000" b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Limiting Reagent and % Yields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(5 pts each/20 points total)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1"/>
            <a:ext cx="4419600" cy="184665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All material from 23 October</a:t>
            </a:r>
            <a:r>
              <a:rPr lang="en-US" sz="2000" b="1" dirty="0"/>
              <a:t> </a:t>
            </a:r>
          </a:p>
          <a:p>
            <a:r>
              <a:rPr lang="en-US" sz="2000" b="1" dirty="0" err="1"/>
              <a:t>Powerpoints</a:t>
            </a:r>
            <a:r>
              <a:rPr lang="en-US" sz="2000" b="1" dirty="0"/>
              <a:t> 23-36</a:t>
            </a:r>
          </a:p>
          <a:p>
            <a:r>
              <a:rPr lang="en-US" sz="2000" b="1" dirty="0"/>
              <a:t>Mini quizzes 17-23 + lab questions on: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Titration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Metathesis reactions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Gas laws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EXAM POSTPONED UNTIL </a:t>
            </a:r>
            <a:r>
              <a:rPr lang="en-US" sz="3600" b="1" dirty="0">
                <a:solidFill>
                  <a:srgbClr val="FF0000"/>
                </a:solidFill>
              </a:rPr>
              <a:t>MONDAY 25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NOVEMBER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676401" y="2514600"/>
            <a:ext cx="81744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water are formed in the reaction below when 1.4074 g of C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are 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burned with excess O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in the balanced reaction below ? (Must show work for credit)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Molecular mass	   114           32            44          18    		g/mol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	2C</a:t>
            </a:r>
            <a:r>
              <a:rPr lang="en-US" sz="1600" b="1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600" b="1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+ 25 O</a:t>
            </a:r>
            <a:r>
              <a:rPr lang="en-US" sz="1600" b="1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16CO</a:t>
            </a:r>
            <a:r>
              <a:rPr lang="en-US" sz="1600" b="1" baseline="-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600" b="1" baseline="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+ 18H</a:t>
            </a:r>
            <a:r>
              <a:rPr lang="en-US" sz="1600" b="1" baseline="-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133600" y="3733800"/>
            <a:ext cx="804867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b) Using the same balanced reaction above, predict the grams of CO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expected if 3.409 g of O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and 3.8863 g C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are burned together.  (Must show work for credit)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2057401" y="4495801"/>
            <a:ext cx="8335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Using the same balanced reaction above, compute the % yield for the reaction if 1.14 g of C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in excess O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yields 0.810 g 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O. (Must show work for credit)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1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1"/>
          <p:cNvSpPr>
            <a:spLocks noChangeArrowheads="1"/>
          </p:cNvSpPr>
          <p:nvPr/>
        </p:nvSpPr>
        <p:spPr bwMode="auto">
          <a:xfrm>
            <a:off x="1752601" y="348734"/>
            <a:ext cx="8112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3.2 Extended Lewis Structures , Formal Charges and VSEPR Shapes  (30 pts total)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1676401" y="863770"/>
            <a:ext cx="86217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Lewis structure for the compounds below. Make sure to show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all lone pairs and indicate any formal charges. (Remember that the best Lewis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structure sometimes requires breaking the octet rule to minimize formal charge.)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1981201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SO</a:t>
            </a:r>
            <a:r>
              <a:rPr lang="en-US" sz="3200" baseline="-25000" dirty="0"/>
              <a:t>3</a:t>
            </a:r>
            <a:endParaRPr lang="en-US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1981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</a:t>
            </a:r>
            <a:r>
              <a:rPr lang="en-US" sz="2800" baseline="-25000" dirty="0"/>
              <a:t>4</a:t>
            </a:r>
            <a:r>
              <a:rPr lang="en-US" sz="2800" baseline="30000" dirty="0"/>
              <a:t>3-</a:t>
            </a:r>
            <a:endParaRPr lang="en-US" sz="28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26670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are the shapes of the above compounds ?</a:t>
            </a:r>
            <a:endParaRPr lang="en-US" dirty="0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1752600" y="3048000"/>
            <a:ext cx="82847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3.3. Metathesis Reactions  (12 Pts)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a)	Write the complete balanced molecular, complete ionic and net ionic equation for the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reaction of silver nitrate (AgNO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with calcium chloride (CaCl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given that both are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soluble in water and form an insoluble silver chloride precipitate.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cs typeface="Times New Roman" pitchFamily="18" charset="0"/>
              </a:rPr>
              <a:t>b)	 What are three characteristics of metathesis reactions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76400" y="4387334"/>
            <a:ext cx="4505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3.4 Acid-Base Reactions and models (~15 pts)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1752601" y="4889214"/>
            <a:ext cx="6684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ea typeface="Calibri" pitchFamily="34" charset="0"/>
                <a:cs typeface="Times New Roman" pitchFamily="18" charset="0"/>
              </a:rPr>
              <a:t>Which are not Arrhenius bases, but can be </a:t>
            </a:r>
            <a:r>
              <a:rPr lang="en-US" sz="1600" b="1" dirty="0" err="1">
                <a:ea typeface="Calibri" pitchFamily="34" charset="0"/>
                <a:cs typeface="Times New Roman" pitchFamily="18" charset="0"/>
              </a:rPr>
              <a:t>Bronsted</a:t>
            </a:r>
            <a:r>
              <a:rPr lang="en-US" sz="1600" b="1" dirty="0">
                <a:ea typeface="Calibri" pitchFamily="34" charset="0"/>
                <a:cs typeface="Times New Roman" pitchFamily="18" charset="0"/>
              </a:rPr>
              <a:t> bases in the list below:  </a:t>
            </a:r>
            <a:endParaRPr lang="en-US" sz="1600" b="1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ea typeface="Calibri" pitchFamily="34" charset="0"/>
                <a:cs typeface="Times New Roman" pitchFamily="18" charset="0"/>
              </a:rPr>
              <a:t>CO</a:t>
            </a:r>
            <a:r>
              <a:rPr lang="en-US" sz="1600" b="1" baseline="-30000" dirty="0"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600" b="1" baseline="30000" dirty="0">
                <a:ea typeface="Calibri" pitchFamily="34" charset="0"/>
                <a:cs typeface="Times New Roman" pitchFamily="18" charset="0"/>
              </a:rPr>
              <a:t>2-</a:t>
            </a:r>
            <a:r>
              <a:rPr lang="en-US" sz="1600" b="1" dirty="0">
                <a:ea typeface="Calibri" pitchFamily="34" charset="0"/>
                <a:cs typeface="Times New Roman" pitchFamily="18" charset="0"/>
              </a:rPr>
              <a:t>	</a:t>
            </a:r>
            <a:r>
              <a:rPr lang="en-US" sz="1600" b="1" dirty="0" err="1">
                <a:ea typeface="Calibri" pitchFamily="34" charset="0"/>
                <a:cs typeface="Times New Roman" pitchFamily="18" charset="0"/>
              </a:rPr>
              <a:t>HBr</a:t>
            </a:r>
            <a:r>
              <a:rPr lang="en-US" sz="1600" b="1" dirty="0">
                <a:ea typeface="Calibri" pitchFamily="34" charset="0"/>
                <a:cs typeface="Times New Roman" pitchFamily="18" charset="0"/>
              </a:rPr>
              <a:t>	</a:t>
            </a:r>
            <a:r>
              <a:rPr lang="en-US" sz="1600" b="1" dirty="0" err="1">
                <a:ea typeface="Calibri" pitchFamily="34" charset="0"/>
                <a:cs typeface="Times New Roman" pitchFamily="18" charset="0"/>
              </a:rPr>
              <a:t>Cl</a:t>
            </a:r>
            <a:r>
              <a:rPr lang="en-US" sz="1600" b="1" baseline="30000" dirty="0"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600" b="1" dirty="0">
                <a:ea typeface="Calibri" pitchFamily="34" charset="0"/>
                <a:cs typeface="Times New Roman" pitchFamily="18" charset="0"/>
              </a:rPr>
              <a:t>	OH</a:t>
            </a:r>
            <a:r>
              <a:rPr lang="en-US" sz="1600" b="1" baseline="30000" dirty="0">
                <a:ea typeface="Calibri" pitchFamily="34" charset="0"/>
                <a:cs typeface="Times New Roman" pitchFamily="18" charset="0"/>
              </a:rPr>
              <a:t>‑	</a:t>
            </a:r>
            <a:r>
              <a:rPr lang="en-US" sz="1600" b="1" dirty="0">
                <a:ea typeface="Calibri" pitchFamily="34" charset="0"/>
                <a:cs typeface="Times New Roman" pitchFamily="18" charset="0"/>
              </a:rPr>
              <a:t>NH</a:t>
            </a:r>
            <a:r>
              <a:rPr lang="en-US" sz="1600" b="1" baseline="-30000" dirty="0"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600" b="1" baseline="30000" dirty="0">
                <a:ea typeface="Calibri" pitchFamily="34" charset="0"/>
                <a:cs typeface="Times New Roman" pitchFamily="18" charset="0"/>
              </a:rPr>
              <a:t>+</a:t>
            </a: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1752600" y="5575014"/>
            <a:ext cx="7876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Identify the base (B), acid(A), conjugate acid (CA) and conjugate base  (CB) below: 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16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HBr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lang="en-US" sz="1600" baseline="-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1600" baseline="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+ Br</a:t>
            </a:r>
            <a:r>
              <a:rPr lang="en-US" sz="1600" baseline="300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			2</a:t>
            </a:r>
            <a:endParaRPr lang="en-US" sz="1100" dirty="0"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54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0" y="533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3.5 Titration problem (4 pts)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914401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Given a standard acid with C</a:t>
            </a:r>
            <a:r>
              <a:rPr lang="en-US" baseline="-25000" dirty="0"/>
              <a:t>a</a:t>
            </a:r>
            <a:r>
              <a:rPr lang="en-US" dirty="0"/>
              <a:t>= 0.25 M, what is the concentration of an unknown base if 25.0 </a:t>
            </a:r>
            <a:r>
              <a:rPr lang="en-US" dirty="0" err="1"/>
              <a:t>mL</a:t>
            </a:r>
            <a:r>
              <a:rPr lang="en-US" dirty="0"/>
              <a:t> of the acid requires 20.00 </a:t>
            </a:r>
            <a:r>
              <a:rPr lang="en-US" dirty="0" err="1"/>
              <a:t>mL</a:t>
            </a:r>
            <a:r>
              <a:rPr lang="en-US" dirty="0"/>
              <a:t> of base to reach equivalence 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905001"/>
            <a:ext cx="7315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3.6 Ideal Gas question (4 pts)</a:t>
            </a:r>
          </a:p>
          <a:p>
            <a:r>
              <a:rPr lang="en-US" sz="1600" dirty="0"/>
              <a:t>You run the reaction: 2Al(s) + 6HCl(</a:t>
            </a:r>
            <a:r>
              <a:rPr lang="en-US" sz="1600" dirty="0" err="1"/>
              <a:t>aq</a:t>
            </a:r>
            <a:r>
              <a:rPr lang="en-US" sz="1600" dirty="0"/>
              <a:t>) </a:t>
            </a:r>
            <a:r>
              <a:rPr lang="en-US" sz="1600" dirty="0">
                <a:sym typeface="Wingdings" pitchFamily="2" charset="2"/>
              </a:rPr>
              <a:t> 3H</a:t>
            </a:r>
            <a:r>
              <a:rPr lang="en-US" sz="1600" baseline="-25000" dirty="0">
                <a:sym typeface="Wingdings" pitchFamily="2" charset="2"/>
              </a:rPr>
              <a:t>2</a:t>
            </a:r>
            <a:r>
              <a:rPr lang="en-US" sz="1600" dirty="0">
                <a:sym typeface="Wingdings" pitchFamily="2" charset="2"/>
              </a:rPr>
              <a:t>(g) + 2AlCl</a:t>
            </a:r>
            <a:r>
              <a:rPr lang="en-US" sz="1600" baseline="-25000" dirty="0">
                <a:sym typeface="Wingdings" pitchFamily="2" charset="2"/>
              </a:rPr>
              <a:t>3</a:t>
            </a:r>
            <a:r>
              <a:rPr lang="en-US" sz="1600" dirty="0">
                <a:sym typeface="Wingdings" pitchFamily="2" charset="2"/>
              </a:rPr>
              <a:t>(</a:t>
            </a:r>
            <a:r>
              <a:rPr lang="en-US" sz="1600" dirty="0" err="1">
                <a:sym typeface="Wingdings" pitchFamily="2" charset="2"/>
              </a:rPr>
              <a:t>aq</a:t>
            </a:r>
            <a:r>
              <a:rPr lang="en-US" sz="1600" dirty="0">
                <a:sym typeface="Wingdings" pitchFamily="2" charset="2"/>
              </a:rPr>
              <a:t>) using 0.17 g of Al (at. wt. = 27.0 g/mol). This produces, according to the Ideal Gas equation, 9.349*10</a:t>
            </a:r>
            <a:r>
              <a:rPr lang="en-US" sz="1600" baseline="30000" dirty="0">
                <a:sym typeface="Wingdings" pitchFamily="2" charset="2"/>
              </a:rPr>
              <a:t>-3 </a:t>
            </a:r>
            <a:r>
              <a:rPr lang="en-US" sz="1600" dirty="0">
                <a:sym typeface="Wingdings" pitchFamily="2" charset="2"/>
              </a:rPr>
              <a:t>mol H</a:t>
            </a:r>
            <a:r>
              <a:rPr lang="en-US" sz="1600" baseline="-25000" dirty="0">
                <a:sym typeface="Wingdings" pitchFamily="2" charset="2"/>
              </a:rPr>
              <a:t>2</a:t>
            </a:r>
            <a:r>
              <a:rPr lang="en-US" sz="1600" baseline="30000" dirty="0">
                <a:sym typeface="Wingdings" pitchFamily="2" charset="2"/>
              </a:rPr>
              <a:t>.</a:t>
            </a:r>
            <a:r>
              <a:rPr lang="en-US" sz="1600" dirty="0">
                <a:sym typeface="Wingdings" pitchFamily="2" charset="2"/>
              </a:rPr>
              <a:t> </a:t>
            </a:r>
          </a:p>
          <a:p>
            <a:r>
              <a:rPr lang="en-US" sz="1600" dirty="0">
                <a:sym typeface="Wingdings" pitchFamily="2" charset="2"/>
              </a:rPr>
              <a:t>a)How many moles of H</a:t>
            </a:r>
            <a:r>
              <a:rPr lang="en-US" sz="1600" baseline="-25000" dirty="0">
                <a:sym typeface="Wingdings" pitchFamily="2" charset="2"/>
              </a:rPr>
              <a:t>2</a:t>
            </a:r>
            <a:r>
              <a:rPr lang="en-US" sz="1600" dirty="0">
                <a:sym typeface="Wingdings" pitchFamily="2" charset="2"/>
              </a:rPr>
              <a:t> should you get from the reaction if it runs to completion ? </a:t>
            </a:r>
          </a:p>
          <a:p>
            <a:r>
              <a:rPr lang="en-US" sz="1600" dirty="0">
                <a:sym typeface="Wingdings" pitchFamily="2" charset="2"/>
              </a:rPr>
              <a:t>b) What is your % EDA  to the nearest 0.1% ?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3276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3.7 </a:t>
            </a:r>
            <a:r>
              <a:rPr lang="en-US" b="1" dirty="0" err="1"/>
              <a:t>Redox</a:t>
            </a:r>
            <a:r>
              <a:rPr lang="en-US" b="1" dirty="0"/>
              <a:t> basics (10 pts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38862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Oxidation means____</a:t>
            </a:r>
          </a:p>
          <a:p>
            <a:r>
              <a:rPr lang="en-US" dirty="0"/>
              <a:t>What is the oxidation # of Fe in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4572000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3.8 T/F (5 pts)</a:t>
            </a:r>
          </a:p>
          <a:p>
            <a:r>
              <a:rPr lang="en-US" dirty="0"/>
              <a:t>a) The octet rule is always obeyed	T    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2013-11-19T15:26:31Z</dcterms:created>
  <dcterms:modified xsi:type="dcterms:W3CDTF">2013-11-19T15:26:57Z</dcterms:modified>
</cp:coreProperties>
</file>