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363" r:id="rId2"/>
    <p:sldId id="370" r:id="rId3"/>
    <p:sldId id="364" r:id="rId4"/>
    <p:sldId id="371" r:id="rId5"/>
    <p:sldId id="372" r:id="rId6"/>
    <p:sldId id="365" r:id="rId7"/>
    <p:sldId id="366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07" autoAdjust="0"/>
    <p:restoredTop sz="93783" autoAdjust="0"/>
  </p:normalViewPr>
  <p:slideViewPr>
    <p:cSldViewPr>
      <p:cViewPr varScale="1">
        <p:scale>
          <a:sx n="69" d="100"/>
          <a:sy n="69" d="100"/>
        </p:scale>
        <p:origin x="-14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EDDC-7C85-46CA-B7B0-A4901A3EDD12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D613-A9F9-4689-8EB0-D62D77EFE17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6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EA0F7-E7D5-472E-A2C9-46C021B0336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EA0F7-E7D5-472E-A2C9-46C021B0336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EA0F7-E7D5-472E-A2C9-46C021B0336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EA0F7-E7D5-472E-A2C9-46C021B0336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EA0F7-E7D5-472E-A2C9-46C021B0336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EA0F7-E7D5-472E-A2C9-46C021B0336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8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3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1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2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1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7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7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0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D116-9BBD-4863-A5A9-12859FB26D88}" type="datetimeFigureOut">
              <a:rPr lang="en-US" smtClean="0"/>
              <a:pPr/>
              <a:t>10/16/2013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7D05-52D3-4F98-B08C-452A00CF96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71486" y="458688"/>
            <a:ext cx="9301114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marR="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English-metric conversions   (2 </a:t>
            </a:r>
            <a:r>
              <a:rPr kumimoji="0" lang="en-US" sz="2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pts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each/4 pts total)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Relevant Conversion factor :	1 lb =454 g = 0.454 kg =16 oz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   		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					 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8413" y="1553811"/>
            <a:ext cx="897899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 smtClean="0">
                <a:solidFill>
                  <a:srgbClr val="FF0000"/>
                </a:solidFill>
              </a:rPr>
              <a:t>Ex.</a:t>
            </a:r>
            <a:r>
              <a:rPr lang="en-US" sz="3600" b="1" dirty="0" smtClean="0"/>
              <a:t> </a:t>
            </a:r>
            <a:r>
              <a:rPr lang="en-US" b="1" dirty="0" smtClean="0"/>
              <a:t>	</a:t>
            </a:r>
            <a:r>
              <a:rPr lang="en-US" sz="3200" b="1" dirty="0" smtClean="0"/>
              <a:t>How </a:t>
            </a:r>
            <a:r>
              <a:rPr lang="en-US" sz="3200" b="1" dirty="0"/>
              <a:t>many oz in 567.5 g </a:t>
            </a:r>
            <a:r>
              <a:rPr lang="en-US" sz="3200" b="1" dirty="0" smtClean="0"/>
              <a:t>?</a:t>
            </a:r>
          </a:p>
          <a:p>
            <a:pPr lvl="0"/>
            <a:r>
              <a:rPr lang="en-US" sz="3200" b="1" dirty="0"/>
              <a:t>		_______oz in 567.5 g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607876" y="2818656"/>
            <a:ext cx="79570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2.2. Metric-metric symbols and conversions  (16 pts)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421490"/>
              </p:ext>
            </p:extLst>
          </p:nvPr>
        </p:nvGraphicFramePr>
        <p:xfrm>
          <a:off x="1080653" y="3657600"/>
          <a:ext cx="6996546" cy="1143000"/>
        </p:xfrm>
        <a:graphic>
          <a:graphicData uri="http://schemas.openxmlformats.org/drawingml/2006/table">
            <a:tbl>
              <a:tblPr/>
              <a:tblGrid>
                <a:gridCol w="2332182"/>
                <a:gridCol w="2332182"/>
                <a:gridCol w="2332182"/>
              </a:tblGrid>
              <a:tr h="571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omic Sans MS"/>
                          <a:ea typeface="Times New Roman"/>
                          <a:cs typeface="Times New Roman"/>
                        </a:rPr>
                        <a:t>Prefix name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omic Sans MS"/>
                          <a:ea typeface="Times New Roman"/>
                          <a:cs typeface="Times New Roman"/>
                        </a:rPr>
                        <a:t>Symbol(letter)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Comic Sans MS"/>
                          <a:ea typeface="Times New Roman"/>
                          <a:cs typeface="Times New Roman"/>
                        </a:rPr>
                        <a:t>Magnitude (10</a:t>
                      </a:r>
                      <a:r>
                        <a:rPr lang="en-US" sz="1800" b="1" baseline="30000" dirty="0">
                          <a:latin typeface="Comic Sans MS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en-US" sz="1800" b="1" dirty="0">
                          <a:latin typeface="Comic Sans MS"/>
                          <a:ea typeface="Times New Roman"/>
                          <a:cs typeface="Times New Roman"/>
                        </a:rPr>
                        <a:t>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5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latin typeface="Comic Sans MS"/>
                          <a:ea typeface="Times New Roman"/>
                          <a:cs typeface="Times New Roman"/>
                        </a:rPr>
                        <a:t>pico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11727" y="5029200"/>
            <a:ext cx="76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Ex.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487640" y="5029200"/>
            <a:ext cx="37892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200 </a:t>
            </a:r>
            <a:r>
              <a:rPr lang="en-US" sz="4000" dirty="0" smtClean="0">
                <a:sym typeface="Symbol"/>
              </a:rPr>
              <a:t></a:t>
            </a:r>
            <a:r>
              <a:rPr lang="en-US" sz="4000" dirty="0" smtClean="0"/>
              <a:t>g = ??   kg </a:t>
            </a: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2221931" y="2046253"/>
            <a:ext cx="10287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20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673187" y="4185377"/>
            <a:ext cx="106271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172200" y="4168776"/>
            <a:ext cx="1447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10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-12</a:t>
            </a:r>
            <a:endParaRPr lang="en-US" sz="3600" b="1" baseline="30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08030" y="5675531"/>
            <a:ext cx="2655736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</a:t>
            </a:r>
            <a:r>
              <a:rPr lang="en-US" sz="4000" dirty="0" smtClean="0">
                <a:solidFill>
                  <a:srgbClr val="FF0000"/>
                </a:solidFill>
              </a:rPr>
              <a:t>200*10</a:t>
            </a:r>
            <a:r>
              <a:rPr lang="en-US" sz="4000" baseline="30000" dirty="0" smtClean="0">
                <a:solidFill>
                  <a:srgbClr val="FF0000"/>
                </a:solidFill>
              </a:rPr>
              <a:t>-9</a:t>
            </a:r>
            <a:endParaRPr lang="en-US" sz="4000" baseline="3000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92132" y="5714870"/>
            <a:ext cx="2655736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=2*10</a:t>
            </a:r>
            <a:r>
              <a:rPr lang="en-US" sz="4000" baseline="30000" dirty="0" smtClean="0">
                <a:solidFill>
                  <a:srgbClr val="FF0000"/>
                </a:solidFill>
              </a:rPr>
              <a:t>-7</a:t>
            </a:r>
            <a:endParaRPr lang="en-US" sz="4000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0361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/>
      <p:bldP spid="9" grpId="0"/>
      <p:bldP spid="10" grpId="0"/>
      <p:bldP spid="2" grpId="0" animBg="1"/>
      <p:bldP spid="3" grpId="0" animBg="1"/>
      <p:bldP spid="14" grpId="0" animBg="1"/>
      <p:bldP spid="6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304800" y="438835"/>
            <a:ext cx="55138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2.3. unknown metal density determination  (4 pts)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 smtClean="0">
                <a:latin typeface="Calibri" pitchFamily="34" charset="0"/>
                <a:cs typeface="Times New Roman" pitchFamily="18" charset="0"/>
              </a:rPr>
              <a:t>See density lab and review metal density determination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381000" y="1111479"/>
            <a:ext cx="737304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2.4  egg arithmetic  (2 pt each/8 pts total))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81000" y="1600200"/>
            <a:ext cx="8610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/>
              <a:t>A dozen monstrously large eggs from </a:t>
            </a:r>
            <a:r>
              <a:rPr lang="en-US" sz="3200" b="1" dirty="0" err="1"/>
              <a:t>Aldi’s</a:t>
            </a:r>
            <a:r>
              <a:rPr lang="en-US" sz="3200" b="1" dirty="0"/>
              <a:t> weighs 2000 g. Assuming 1 dozen =12 count: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" y="2830517"/>
            <a:ext cx="8763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/>
              <a:t>If you have 50,000 grams of eggs, how many eggs do you have ?	           __________ egg count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22098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42217" y="3369126"/>
            <a:ext cx="1676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300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29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4" grpId="0"/>
      <p:bldP spid="5" grpId="0"/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277090" y="381000"/>
            <a:ext cx="8866909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Calibri" pitchFamily="34" charset="0"/>
                <a:cs typeface="Times New Roman" pitchFamily="18" charset="0"/>
              </a:rPr>
              <a:t>2.5. Simple mole-weight-count conversions (3 pts each/18 pts total)</a:t>
            </a:r>
            <a:r>
              <a:rPr lang="en-US" sz="3200" b="1" dirty="0"/>
              <a:t> SHOW WORK !!!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Assuming that a mole count= 6*10</a:t>
            </a:r>
            <a:r>
              <a:rPr kumimoji="0" lang="en-US" sz="3200" b="1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23 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and the gram atomic masses: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C=12 g/mol  	 O=16 g/mol	H= 1 g/mol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3925" y="3147744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Glucose has the molecular formula C</a:t>
            </a:r>
            <a:r>
              <a:rPr lang="en-US" sz="3200" b="1" baseline="-25000" dirty="0" smtClean="0"/>
              <a:t>6</a:t>
            </a:r>
            <a:r>
              <a:rPr lang="en-US" sz="3200" b="1" dirty="0" smtClean="0"/>
              <a:t>H</a:t>
            </a:r>
            <a:r>
              <a:rPr lang="en-US" sz="3200" b="1" baseline="-25000" dirty="0" smtClean="0"/>
              <a:t>12</a:t>
            </a:r>
            <a:r>
              <a:rPr lang="en-US" sz="3200" b="1" dirty="0" smtClean="0"/>
              <a:t>O</a:t>
            </a:r>
            <a:r>
              <a:rPr lang="en-US" sz="3200" b="1" baseline="-25000" dirty="0" smtClean="0"/>
              <a:t>6</a:t>
            </a:r>
            <a:r>
              <a:rPr lang="en-US" sz="3200" b="1" dirty="0" smtClean="0"/>
              <a:t> . </a:t>
            </a:r>
          </a:p>
          <a:p>
            <a:r>
              <a:rPr lang="en-US" sz="3200" b="1" dirty="0" smtClean="0"/>
              <a:t>What is its’ molecular weight ?  ______g/mol </a:t>
            </a:r>
            <a:endParaRPr lang="en-US" sz="3200" b="1" baseline="-25000" dirty="0"/>
          </a:p>
        </p:txBody>
      </p:sp>
      <p:sp>
        <p:nvSpPr>
          <p:cNvPr id="9" name="TextBox 8"/>
          <p:cNvSpPr txBox="1"/>
          <p:nvPr/>
        </p:nvSpPr>
        <p:spPr>
          <a:xfrm>
            <a:off x="110835" y="3104822"/>
            <a:ext cx="10945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Ex.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4419600"/>
            <a:ext cx="754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How many molecules of glucose are in 9 grams of glucose ?   	</a:t>
            </a:r>
          </a:p>
          <a:p>
            <a:r>
              <a:rPr lang="en-US" sz="3200" b="1" dirty="0" smtClean="0"/>
              <a:t>______  molecules glucose in 9 grams </a:t>
            </a:r>
            <a:endParaRPr lang="en-US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-1" y="4572000"/>
            <a:ext cx="1205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Ex.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248400" y="3686353"/>
            <a:ext cx="1143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180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33475" y="5404245"/>
            <a:ext cx="1461656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3*10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22</a:t>
            </a:r>
            <a:endParaRPr lang="en-US" sz="3600" b="1" baseline="30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2689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6" grpId="0"/>
      <p:bldP spid="2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304800" y="457200"/>
            <a:ext cx="842788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2.6. Stoichiometry Problems (`Body Parts’):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Show work  !	(5 pts each/25 pts total</a:t>
            </a: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498764" y="2069068"/>
            <a:ext cx="803495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The molecular mass of dynamite=TNT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C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7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H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5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N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O</a:t>
            </a:r>
            <a:r>
              <a:rPr kumimoji="0" lang="en-US" sz="2800" b="1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6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) is 227 g/mol. Given the atomic masses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+mj-lt"/>
                <a:ea typeface="Calibri" pitchFamily="34" charset="0"/>
                <a:cs typeface="Calibri" pitchFamily="34" charset="0"/>
              </a:rPr>
              <a:t> C=12 g/mol, H = 1 g/mol, N = 14 g/mol   O=16 g/mol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  <a:cs typeface="Arial" pitchFamily="34" charset="0"/>
            </a:endParaRP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93964" y="4069379"/>
            <a:ext cx="8120043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How many grams of N are in a sample of TNT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containing 0.714 mol H ? _______ g N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3964" y="3488699"/>
            <a:ext cx="10252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Ex.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876800" y="4503712"/>
            <a:ext cx="838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6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442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  <p:bldP spid="16" grpId="0"/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3341368"/>
              </p:ext>
            </p:extLst>
          </p:nvPr>
        </p:nvGraphicFramePr>
        <p:xfrm>
          <a:off x="886850" y="1175266"/>
          <a:ext cx="7647549" cy="2482335"/>
        </p:xfrm>
        <a:graphic>
          <a:graphicData uri="http://schemas.openxmlformats.org/drawingml/2006/table">
            <a:tbl>
              <a:tblPr/>
              <a:tblGrid>
                <a:gridCol w="1549402"/>
                <a:gridCol w="1373748"/>
                <a:gridCol w="1295400"/>
                <a:gridCol w="1921557"/>
                <a:gridCol w="1507442"/>
              </a:tblGrid>
              <a:tr h="827445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2400" b="1" dirty="0" smtClean="0">
                          <a:latin typeface="Comic Sans MS"/>
                          <a:ea typeface="Times New Roman"/>
                          <a:cs typeface="Times New Roman"/>
                        </a:rPr>
                        <a:t>Element</a:t>
                      </a:r>
                      <a:endParaRPr lang="en-US" sz="2400" b="1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2400" b="1" dirty="0">
                          <a:latin typeface="Comic Sans MS"/>
                          <a:ea typeface="Times New Roman"/>
                          <a:cs typeface="Times New Roman"/>
                        </a:rPr>
                        <a:t>Weight %</a:t>
                      </a: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2400" b="1" dirty="0">
                          <a:latin typeface="Comic Sans MS"/>
                          <a:ea typeface="Times New Roman"/>
                          <a:cs typeface="Times New Roman"/>
                        </a:rPr>
                        <a:t>Atomic mass</a:t>
                      </a: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63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2400" b="1" dirty="0">
                          <a:latin typeface="Comic Sans MS"/>
                          <a:ea typeface="Times New Roman"/>
                          <a:cs typeface="Times New Roman"/>
                        </a:rPr>
                        <a:t>C</a:t>
                      </a: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60.000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2400" b="1" dirty="0">
                          <a:latin typeface="Comic Sans MS"/>
                          <a:ea typeface="Times New Roman"/>
                          <a:cs typeface="Times New Roman"/>
                        </a:rPr>
                        <a:t>12</a:t>
                      </a: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63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2400" b="1">
                          <a:latin typeface="Comic Sans MS"/>
                          <a:ea typeface="Times New Roman"/>
                          <a:cs typeface="Times New Roman"/>
                        </a:rPr>
                        <a:t>H</a:t>
                      </a: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effectLst/>
                          <a:latin typeface="Calibri"/>
                          <a:ea typeface="Calibri"/>
                          <a:cs typeface="Calibri"/>
                        </a:rPr>
                        <a:t>26.667</a:t>
                      </a:r>
                      <a:endParaRPr lang="en-US" sz="2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2400" b="1" dirty="0">
                          <a:latin typeface="Comic Sans MS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163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2400" b="1" dirty="0">
                          <a:latin typeface="Comic Sans MS"/>
                          <a:ea typeface="Times New Roman"/>
                          <a:cs typeface="Times New Roman"/>
                        </a:rPr>
                        <a:t>O</a:t>
                      </a: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effectLst/>
                          <a:latin typeface="Calibri"/>
                          <a:ea typeface="Calibri"/>
                          <a:cs typeface="Calibri"/>
                        </a:rPr>
                        <a:t>13.333</a:t>
                      </a:r>
                      <a:endParaRPr lang="en-US" sz="2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r>
                        <a:rPr lang="en-US" sz="2400" b="1" dirty="0">
                          <a:latin typeface="Comic Sans MS"/>
                          <a:ea typeface="Times New Roman"/>
                          <a:cs typeface="Times New Roman"/>
                        </a:rPr>
                        <a:t>16</a:t>
                      </a: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857250" algn="l"/>
                          <a:tab pos="914400" algn="l"/>
                        </a:tabLst>
                      </a:pPr>
                      <a:endParaRPr lang="en-US" sz="1200" b="1" dirty="0">
                        <a:latin typeface="Comic Sans MS"/>
                        <a:ea typeface="Times New Roman"/>
                        <a:cs typeface="Times New Roman"/>
                      </a:endParaRPr>
                    </a:p>
                  </a:txBody>
                  <a:tcPr marL="66894" marR="668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251135" y="3715487"/>
            <a:ext cx="836639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857250" algn="l"/>
                <a:tab pos="914400" algn="l"/>
              </a:tabLst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Times New Roman" pitchFamily="18" charset="0"/>
                <a:cs typeface="Times New Roman" pitchFamily="18" charset="0"/>
              </a:rPr>
              <a:t>Empiric formula=:	____________________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152400" y="41702"/>
            <a:ext cx="735521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2.7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. % Composition problems and </a:t>
            </a:r>
            <a:r>
              <a:rPr kumimoji="0" lang="en-US" sz="2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combustion problems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( 3 pts each/9 pts total)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9906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2819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Ex.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90600" y="4495800"/>
            <a:ext cx="746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Ex.  </a:t>
            </a:r>
            <a:r>
              <a:rPr lang="en-US" dirty="0" err="1" smtClean="0"/>
              <a:t>CxHy</a:t>
            </a:r>
            <a:r>
              <a:rPr lang="en-US" dirty="0" smtClean="0"/>
              <a:t> is burned to form 4.4 g CO2 and 1.8 g H</a:t>
            </a:r>
            <a:r>
              <a:rPr lang="en-US" baseline="-25000" dirty="0" smtClean="0"/>
              <a:t>2</a:t>
            </a:r>
            <a:r>
              <a:rPr lang="en-US" dirty="0" smtClean="0"/>
              <a:t>O. What is the empiric formula of </a:t>
            </a:r>
            <a:r>
              <a:rPr lang="en-US" dirty="0" err="1" smtClean="0"/>
              <a:t>CxHy</a:t>
            </a:r>
            <a:r>
              <a:rPr lang="en-US" dirty="0" smtClean="0"/>
              <a:t> ?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327073" y="1981200"/>
            <a:ext cx="152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5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306291" y="2527012"/>
            <a:ext cx="152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26.667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327073" y="3111787"/>
            <a:ext cx="152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0.8333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031182" y="3130712"/>
            <a:ext cx="152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31182" y="1981200"/>
            <a:ext cx="152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6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03473" y="2545937"/>
            <a:ext cx="1524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181600" y="1359932"/>
            <a:ext cx="1801091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n</a:t>
            </a:r>
            <a:r>
              <a:rPr lang="en-US" sz="2400" b="1" dirty="0" smtClean="0">
                <a:solidFill>
                  <a:srgbClr val="FF0000"/>
                </a:solidFill>
              </a:rPr>
              <a:t>=w/at. </a:t>
            </a:r>
            <a:r>
              <a:rPr lang="en-US" sz="2400" b="1" dirty="0" err="1" smtClean="0">
                <a:solidFill>
                  <a:srgbClr val="FF0000"/>
                </a:solidFill>
              </a:rPr>
              <a:t>wt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017327" y="1359931"/>
            <a:ext cx="180109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n/</a:t>
            </a:r>
            <a:r>
              <a:rPr lang="en-US" sz="3200" b="1" dirty="0" err="1" smtClean="0">
                <a:solidFill>
                  <a:srgbClr val="FF0000"/>
                </a:solidFill>
              </a:rPr>
              <a:t>n</a:t>
            </a:r>
            <a:r>
              <a:rPr lang="en-US" sz="3200" b="1" baseline="-25000" dirty="0" err="1" smtClean="0">
                <a:solidFill>
                  <a:srgbClr val="FF0000"/>
                </a:solidFill>
              </a:rPr>
              <a:t>min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038600" y="3653932"/>
            <a:ext cx="1801091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6</a:t>
            </a:r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32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1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729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  <p:bldP spid="3" grpId="0" animBg="1"/>
      <p:bldP spid="15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97872" y="2877280"/>
            <a:ext cx="8896923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2.9 Reaction Balancing (2 pt each/ 6 pts total)</a:t>
            </a:r>
            <a:endParaRPr kumimoji="0" lang="en-US" sz="36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222222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Balance these reactions:  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___ C</a:t>
            </a:r>
            <a:r>
              <a:rPr kumimoji="0" lang="en-US" sz="3600" b="0" i="0" u="none" strike="noStrike" cap="none" normalizeH="0" baseline="-2500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H</a:t>
            </a:r>
            <a:r>
              <a:rPr lang="en-US" sz="3600" baseline="-30000" dirty="0">
                <a:solidFill>
                  <a:srgbClr val="222222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6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+ ___O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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___CO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 +   __H</a:t>
            </a:r>
            <a:r>
              <a:rPr kumimoji="0" lang="en-US" sz="3600" b="0" i="0" u="none" strike="noStrike" cap="none" normalizeH="0" baseline="-3000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2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solidFill>
                  <a:srgbClr val="222222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  <a:sym typeface="Wingdings" pitchFamily="2" charset="2"/>
              </a:rPr>
              <a:t>O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67591" y="936954"/>
            <a:ext cx="836121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Ex.  </a:t>
            </a:r>
            <a:r>
              <a:rPr lang="en-US" sz="3200" b="1" dirty="0" err="1" smtClean="0"/>
              <a:t>C</a:t>
            </a:r>
            <a:r>
              <a:rPr lang="en-US" sz="3200" b="1" baseline="-25000" dirty="0" err="1" smtClean="0"/>
              <a:t>x</a:t>
            </a:r>
            <a:r>
              <a:rPr lang="en-US" sz="3200" b="1" dirty="0" err="1" smtClean="0"/>
              <a:t>H</a:t>
            </a:r>
            <a:r>
              <a:rPr lang="en-US" sz="3200" b="1" baseline="-25000" dirty="0" err="1" smtClean="0"/>
              <a:t>y</a:t>
            </a:r>
            <a:r>
              <a:rPr lang="en-US" sz="3200" b="1" dirty="0" smtClean="0"/>
              <a:t> is burned to form 4.4 g CO2 and 1.8 g H</a:t>
            </a:r>
            <a:r>
              <a:rPr lang="en-US" sz="3200" b="1" baseline="-25000" dirty="0" smtClean="0"/>
              <a:t>2</a:t>
            </a:r>
            <a:r>
              <a:rPr lang="en-US" sz="3200" b="1" dirty="0" smtClean="0"/>
              <a:t>O. What is the empiric formula of </a:t>
            </a:r>
            <a:r>
              <a:rPr lang="en-US" sz="3200" b="1" dirty="0" err="1" smtClean="0"/>
              <a:t>C</a:t>
            </a:r>
            <a:r>
              <a:rPr lang="en-US" sz="3200" b="1" baseline="-25000" dirty="0" err="1" smtClean="0"/>
              <a:t>x</a:t>
            </a:r>
            <a:r>
              <a:rPr lang="en-US" sz="3200" b="1" dirty="0" err="1" smtClean="0"/>
              <a:t>H</a:t>
            </a:r>
            <a:r>
              <a:rPr lang="en-US" sz="3200" b="1" baseline="-25000" dirty="0" err="1" smtClean="0"/>
              <a:t>y</a:t>
            </a:r>
            <a:r>
              <a:rPr lang="en-US" sz="3200" b="1" dirty="0" smtClean="0"/>
              <a:t> ? 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644737" y="2079486"/>
            <a:ext cx="2369127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endParaRPr lang="en-US" sz="4000" b="1" baseline="-250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87391" y="4418722"/>
            <a:ext cx="533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67591" y="4451405"/>
            <a:ext cx="533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479634" y="4446664"/>
            <a:ext cx="533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4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63091" y="4492968"/>
            <a:ext cx="533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5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91" y="152400"/>
            <a:ext cx="4278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2.8 combustion analysis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67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3" grpId="0" animBg="1"/>
      <p:bldP spid="4" grpId="0" animBg="1"/>
      <p:bldP spid="18" grpId="0" animBg="1"/>
      <p:bldP spid="19" grpId="0" animBg="1"/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138545" y="706905"/>
            <a:ext cx="849187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2.9  Naming ( 1 pt/name; 4 pts total)  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Review Stock naming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method presented</a:t>
            </a:r>
            <a:r>
              <a:rPr kumimoji="0" lang="en-US" sz="2800" b="1" i="0" u="none" strike="noStrike" cap="none" normalizeH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 in lab</a:t>
            </a:r>
            <a:endParaRPr kumimoji="0" lang="en-US" sz="2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Given: 	 carbonate = CO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-2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	nitrate = NO</a:t>
            </a:r>
            <a:r>
              <a:rPr kumimoji="0" lang="en-US" sz="28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</a:t>
            </a:r>
            <a:r>
              <a:rPr kumimoji="0" lang="en-US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-1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Use the Periodic Table provided to name or determine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the formula of the  compounds below: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95400" y="3581400"/>
            <a:ext cx="533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CuCO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     	name=_______________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295400" y="4800600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Calcium acetate =_____________ 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3525982" y="3827621"/>
            <a:ext cx="45720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Copper (II) carbonate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90655" y="4898234"/>
            <a:ext cx="3739766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Ca</a:t>
            </a:r>
            <a:r>
              <a:rPr lang="en-US" sz="3200" b="1" dirty="0" smtClean="0">
                <a:solidFill>
                  <a:srgbClr val="FF0000"/>
                </a:solidFill>
              </a:rPr>
              <a:t>(C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H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</a:rPr>
              <a:t>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200" b="1" dirty="0" smtClean="0">
                <a:solidFill>
                  <a:srgbClr val="FF0000"/>
                </a:solidFill>
              </a:rPr>
              <a:t>)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10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1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141F35C895B14FD6B3601467C7FE3A20"/>
  <p:tag name="TPVERSION" val="5"/>
  <p:tag name="TPFULLVERSION" val="5.0.0.2212"/>
  <p:tag name="PPTVERSION" val="14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1611</TotalTime>
  <Words>410</Words>
  <Application>Microsoft Office PowerPoint</Application>
  <PresentationFormat>On-screen Show (4:3)</PresentationFormat>
  <Paragraphs>100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144</cp:revision>
  <dcterms:created xsi:type="dcterms:W3CDTF">2011-09-19T15:19:47Z</dcterms:created>
  <dcterms:modified xsi:type="dcterms:W3CDTF">2013-10-16T20:52:21Z</dcterms:modified>
</cp:coreProperties>
</file>