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73" r:id="rId2"/>
    <p:sldId id="374" r:id="rId3"/>
    <p:sldId id="375" r:id="rId4"/>
    <p:sldId id="376" r:id="rId5"/>
    <p:sldId id="377" r:id="rId6"/>
    <p:sldId id="37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66"/>
    <a:srgbClr val="006666"/>
    <a:srgbClr val="FF6600"/>
    <a:srgbClr val="FF0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396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69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6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6096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1 Headers and sample questions</a:t>
            </a:r>
          </a:p>
          <a:p>
            <a:r>
              <a:rPr lang="en-US" b="1" dirty="0"/>
              <a:t> </a:t>
            </a:r>
            <a:r>
              <a:rPr lang="en-US" b="1" dirty="0" smtClean="0"/>
              <a:t> (Monday 23 September 2013)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1.0</a:t>
            </a:r>
            <a:r>
              <a:rPr lang="en-US" b="1" dirty="0" smtClean="0"/>
              <a:t>. Introductions (3 pts)</a:t>
            </a:r>
          </a:p>
          <a:p>
            <a:pPr lvl="0"/>
            <a:r>
              <a:rPr lang="en-US" dirty="0" smtClean="0"/>
              <a:t>What </a:t>
            </a:r>
            <a:r>
              <a:rPr lang="en-US" dirty="0"/>
              <a:t>corporation did Doc Fong work at before becoming an impoverished chemistry professor?</a:t>
            </a:r>
          </a:p>
          <a:p>
            <a:r>
              <a:rPr lang="en-US" dirty="0"/>
              <a:t>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405869"/>
            <a:ext cx="861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1.1  </a:t>
            </a:r>
            <a:r>
              <a:rPr lang="en-US" b="1" dirty="0"/>
              <a:t>Atomic dimensions and </a:t>
            </a:r>
            <a:r>
              <a:rPr lang="en-US" b="1" dirty="0" smtClean="0"/>
              <a:t>scaling  (6 pts)</a:t>
            </a:r>
          </a:p>
          <a:p>
            <a:pPr lvl="0"/>
            <a:r>
              <a:rPr lang="en-US" b="1" dirty="0" smtClean="0"/>
              <a:t> </a:t>
            </a:r>
            <a:r>
              <a:rPr lang="en-US" dirty="0"/>
              <a:t>What is the ~ratio of an electron orbit diameter to an atomic nucleus diameter</a:t>
            </a:r>
            <a:r>
              <a:rPr lang="en-US" dirty="0" smtClean="0"/>
              <a:t>?___________________</a:t>
            </a:r>
            <a:endParaRPr lang="en-US" sz="2800" b="1" dirty="0" smtClean="0"/>
          </a:p>
          <a:p>
            <a:endParaRPr lang="en-US" dirty="0" smtClean="0"/>
          </a:p>
          <a:p>
            <a:r>
              <a:rPr lang="en-US" dirty="0" smtClean="0"/>
              <a:t>What is the ratio of proton to electron mass ? ______</a:t>
            </a:r>
          </a:p>
          <a:p>
            <a:endParaRPr lang="en-US" dirty="0"/>
          </a:p>
          <a:p>
            <a:r>
              <a:rPr lang="en-US" dirty="0" smtClean="0"/>
              <a:t>If baseball (~2 inches across) is the nucleus the electrons would be</a:t>
            </a:r>
          </a:p>
          <a:p>
            <a:r>
              <a:rPr lang="en-US" dirty="0" smtClean="0"/>
              <a:t>a) 10 feet away	b) 300 miles away   c) 3 miles away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721214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Corning Inc.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0" y="6019800"/>
            <a:ext cx="1752600" cy="468868"/>
          </a:xfrm>
          <a:prstGeom prst="rect">
            <a:avLst/>
          </a:prstGeom>
          <a:noFill/>
          <a:ln w="698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0255" y="40386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100,000/1=10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5</a:t>
            </a:r>
            <a:r>
              <a:rPr lang="en-US" sz="2800" b="1" dirty="0" smtClean="0">
                <a:solidFill>
                  <a:srgbClr val="FF0000"/>
                </a:solidFill>
              </a:rPr>
              <a:t>/1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4724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~2000/1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06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1.2 Element </a:t>
            </a:r>
            <a:r>
              <a:rPr lang="en-US" b="1" dirty="0"/>
              <a:t>Symbols and </a:t>
            </a:r>
            <a:r>
              <a:rPr lang="en-US" b="1" dirty="0" smtClean="0"/>
              <a:t>Names  (18 pts)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Circle </a:t>
            </a:r>
            <a:r>
              <a:rPr lang="en-US" dirty="0"/>
              <a:t>all the symbolic representations of atomic elements below that are </a:t>
            </a:r>
            <a:r>
              <a:rPr lang="en-US" b="1" dirty="0"/>
              <a:t>incorrect: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	(must circle all for  </a:t>
            </a:r>
            <a:r>
              <a:rPr lang="en-US" dirty="0" smtClean="0"/>
              <a:t>credit) </a:t>
            </a:r>
            <a:endParaRPr lang="en-US" dirty="0"/>
          </a:p>
          <a:p>
            <a:r>
              <a:rPr lang="en-US" dirty="0" smtClean="0"/>
              <a:t>   BB    </a:t>
            </a:r>
            <a:r>
              <a:rPr lang="en-US" dirty="0" err="1" smtClean="0"/>
              <a:t>Xe</a:t>
            </a:r>
            <a:r>
              <a:rPr lang="en-US" dirty="0" smtClean="0"/>
              <a:t>     </a:t>
            </a:r>
            <a:r>
              <a:rPr lang="en-US" dirty="0" err="1" smtClean="0"/>
              <a:t>tO</a:t>
            </a:r>
            <a:r>
              <a:rPr lang="en-US" dirty="0" smtClean="0"/>
              <a:t>    </a:t>
            </a:r>
            <a:r>
              <a:rPr lang="en-US" dirty="0" err="1" smtClean="0"/>
              <a:t>yyy</a:t>
            </a:r>
            <a:r>
              <a:rPr lang="en-US" dirty="0" smtClean="0"/>
              <a:t>	Cr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the correct name or symbol for the elements listed below: (1 </a:t>
            </a:r>
            <a:r>
              <a:rPr lang="en-US" dirty="0" err="1"/>
              <a:t>pt</a:t>
            </a:r>
            <a:r>
              <a:rPr lang="en-US" dirty="0"/>
              <a:t> for each correct answer)       </a:t>
            </a:r>
            <a:r>
              <a:rPr lang="en-US" b="1" dirty="0"/>
              <a:t>SPELLING </a:t>
            </a:r>
            <a:r>
              <a:rPr lang="en-US" b="1" dirty="0" smtClean="0"/>
              <a:t>MATTERS</a:t>
            </a:r>
          </a:p>
          <a:p>
            <a:r>
              <a:rPr lang="en-US" b="1" dirty="0" smtClean="0"/>
              <a:t>Silver	____		Hg _________    potassium ___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/>
              <a:t>How many neutrons are present in neutral Boron-11 </a:t>
            </a:r>
            <a:r>
              <a:rPr lang="en-US" dirty="0" smtClean="0"/>
              <a:t>? __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66800" y="2438400"/>
            <a:ext cx="533400" cy="457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38400" y="2445327"/>
            <a:ext cx="533400" cy="457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0400" y="2445327"/>
            <a:ext cx="533400" cy="457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52600" y="4267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14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mercury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4114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1400" y="5872579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11-5=6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71509" y="5257800"/>
            <a:ext cx="1191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3849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24644"/>
              </p:ext>
            </p:extLst>
          </p:nvPr>
        </p:nvGraphicFramePr>
        <p:xfrm>
          <a:off x="304801" y="1428769"/>
          <a:ext cx="8153399" cy="1261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045"/>
                <a:gridCol w="1225675"/>
                <a:gridCol w="1228904"/>
                <a:gridCol w="1090027"/>
                <a:gridCol w="1090027"/>
                <a:gridCol w="1017358"/>
                <a:gridCol w="1235363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Atomic #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mass #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element symbol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#p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atom charge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762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1.3 Atomic </a:t>
            </a:r>
            <a:r>
              <a:rPr lang="en-US" b="1" dirty="0"/>
              <a:t>Body Part </a:t>
            </a:r>
            <a:r>
              <a:rPr lang="en-US" b="1" dirty="0" smtClean="0"/>
              <a:t>Count (8 pts)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048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1.4. Evolution of the Atomic Model  (10 pts)  </a:t>
            </a:r>
            <a:endParaRPr lang="en-US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1.4   Evolution of the Atomic Model  ( 10 pts)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19200" y="3657600"/>
            <a:ext cx="1295400" cy="13716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267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67000" y="3505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a)Whose atomic model is this ?</a:t>
            </a:r>
            <a:endParaRPr lang="en-US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5103168"/>
            <a:ext cx="6044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b)W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hich model doesn’t rely on theory at all ?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91000" y="2176790"/>
            <a:ext cx="76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2176790"/>
            <a:ext cx="76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0" y="270001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25-12=13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53891" y="2176790"/>
            <a:ext cx="76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12356" y="2176790"/>
            <a:ext cx="76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3966865"/>
            <a:ext cx="4191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Rutherford model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28800" y="5564833"/>
            <a:ext cx="5638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Spectroscopist’s</a:t>
            </a:r>
            <a:r>
              <a:rPr lang="en-US" sz="3600" b="1" dirty="0" smtClean="0">
                <a:solidFill>
                  <a:srgbClr val="FF0000"/>
                </a:solidFill>
              </a:rPr>
              <a:t> atom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3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3" grpId="0"/>
      <p:bldP spid="13" grpId="0" animBg="1"/>
      <p:bldP spid="14" grpId="0" animBg="1"/>
      <p:bldP spid="7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342" y="688867"/>
            <a:ext cx="7772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Given that </a:t>
            </a:r>
            <a:r>
              <a:rPr lang="en-US" b="1" dirty="0">
                <a:sym typeface="Symbol"/>
              </a:rPr>
              <a:t></a:t>
            </a:r>
            <a:r>
              <a:rPr lang="en-US" b="1" dirty="0"/>
              <a:t>*f = </a:t>
            </a:r>
            <a:r>
              <a:rPr lang="en-US" b="1" dirty="0" smtClean="0"/>
              <a:t>c=3*10</a:t>
            </a:r>
            <a:r>
              <a:rPr lang="en-US" b="1" baseline="30000" dirty="0" smtClean="0"/>
              <a:t>8</a:t>
            </a:r>
            <a:r>
              <a:rPr lang="en-US" b="1" dirty="0" smtClean="0"/>
              <a:t> m/s</a:t>
            </a:r>
          </a:p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Calculate f given </a:t>
            </a:r>
            <a:r>
              <a:rPr lang="en-US" dirty="0" smtClean="0">
                <a:sym typeface="Symbol"/>
              </a:rPr>
              <a:t>=10,000 m  ____</a:t>
            </a:r>
          </a:p>
          <a:p>
            <a:endParaRPr lang="en-US" b="1" dirty="0">
              <a:sym typeface="Symbol"/>
            </a:endParaRPr>
          </a:p>
          <a:p>
            <a:r>
              <a:rPr lang="en-US" b="1" dirty="0" smtClean="0">
                <a:sym typeface="Symbol"/>
              </a:rPr>
              <a:t>Given E=</a:t>
            </a:r>
            <a:r>
              <a:rPr lang="en-US" b="1" dirty="0" err="1" smtClean="0">
                <a:sym typeface="Symbol"/>
              </a:rPr>
              <a:t>hf</a:t>
            </a:r>
            <a:r>
              <a:rPr lang="en-US" b="1" dirty="0" smtClean="0">
                <a:sym typeface="Symbol"/>
              </a:rPr>
              <a:t>= </a:t>
            </a:r>
            <a:r>
              <a:rPr lang="en-US" b="1" dirty="0" err="1" smtClean="0">
                <a:sym typeface="Symbol"/>
              </a:rPr>
              <a:t>hc</a:t>
            </a:r>
            <a:r>
              <a:rPr lang="en-US" b="1" dirty="0" smtClean="0">
                <a:sym typeface="Symbol"/>
              </a:rPr>
              <a:t>/ ; h=6.63*10</a:t>
            </a:r>
            <a:r>
              <a:rPr lang="en-US" b="1" baseline="30000" dirty="0" smtClean="0">
                <a:sym typeface="Symbol"/>
              </a:rPr>
              <a:t>-34 </a:t>
            </a:r>
            <a:r>
              <a:rPr lang="en-US" b="1" dirty="0" smtClean="0">
                <a:sym typeface="Symbol"/>
              </a:rPr>
              <a:t>J*s     c=3*10</a:t>
            </a:r>
            <a:r>
              <a:rPr lang="en-US" b="1" baseline="30000" dirty="0" smtClean="0">
                <a:sym typeface="Symbol"/>
              </a:rPr>
              <a:t>8</a:t>
            </a:r>
            <a:r>
              <a:rPr lang="en-US" b="1" dirty="0" smtClean="0">
                <a:sym typeface="Symbol"/>
              </a:rPr>
              <a:t> m/s</a:t>
            </a:r>
          </a:p>
          <a:p>
            <a:endParaRPr lang="en-US" b="1" dirty="0">
              <a:sym typeface="Symbol"/>
            </a:endParaRPr>
          </a:p>
          <a:p>
            <a:r>
              <a:rPr lang="en-US" dirty="0" smtClean="0">
                <a:sym typeface="Symbol"/>
              </a:rPr>
              <a:t>Calculate E given f=3*10</a:t>
            </a:r>
            <a:r>
              <a:rPr lang="en-US" baseline="30000" dirty="0" smtClean="0">
                <a:sym typeface="Symbol"/>
              </a:rPr>
              <a:t>7</a:t>
            </a:r>
            <a:r>
              <a:rPr lang="en-US" dirty="0" smtClean="0">
                <a:sym typeface="Symbol"/>
              </a:rPr>
              <a:t>  </a:t>
            </a:r>
            <a:r>
              <a:rPr lang="en-US" dirty="0" err="1" smtClean="0">
                <a:sym typeface="Symbol"/>
              </a:rPr>
              <a:t>hz</a:t>
            </a:r>
            <a:r>
              <a:rPr lang="en-US" dirty="0" smtClean="0">
                <a:sym typeface="Symbol"/>
              </a:rPr>
              <a:t>  _______________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Calculate E given </a:t>
            </a:r>
            <a:r>
              <a:rPr lang="en-US" dirty="0">
                <a:sym typeface="Symbol"/>
              </a:rPr>
              <a:t> </a:t>
            </a:r>
            <a:r>
              <a:rPr lang="en-US" dirty="0" smtClean="0">
                <a:sym typeface="Symbol"/>
              </a:rPr>
              <a:t>=1*10</a:t>
            </a:r>
            <a:r>
              <a:rPr lang="en-US" baseline="30000" dirty="0" smtClean="0">
                <a:sym typeface="Symbol"/>
              </a:rPr>
              <a:t>-4</a:t>
            </a:r>
            <a:r>
              <a:rPr lang="en-US" dirty="0" smtClean="0">
                <a:sym typeface="Symbol"/>
              </a:rPr>
              <a:t> m _______________</a:t>
            </a:r>
          </a:p>
          <a:p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b="1" baseline="30000" dirty="0" smtClean="0"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1.5. Wave and Planck’s Laws Calculations   ( 9 pts)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84858" y="4572000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1.6. Bohr’s Theory of the </a:t>
            </a:r>
            <a:r>
              <a:rPr lang="en-US" b="1" dirty="0" smtClean="0"/>
              <a:t>atom (4 pts)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1909" y="5057506"/>
            <a:ext cx="8367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Name </a:t>
            </a:r>
            <a:r>
              <a:rPr lang="en-US" dirty="0"/>
              <a:t>two failures of the Bohr theory of the </a:t>
            </a:r>
            <a:r>
              <a:rPr lang="en-US" dirty="0" smtClean="0"/>
              <a:t>atom::</a:t>
            </a:r>
          </a:p>
          <a:p>
            <a:r>
              <a:rPr lang="en-US" dirty="0" smtClean="0"/>
              <a:t>1)				2)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60171" y="711047"/>
            <a:ext cx="323177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f=3*10</a:t>
            </a:r>
            <a:r>
              <a:rPr lang="en-US" b="1" baseline="30000" dirty="0" smtClean="0">
                <a:solidFill>
                  <a:srgbClr val="FF0000"/>
                </a:solidFill>
              </a:rPr>
              <a:t>8</a:t>
            </a:r>
            <a:r>
              <a:rPr lang="en-US" b="1" dirty="0" smtClean="0">
                <a:solidFill>
                  <a:srgbClr val="FF0000"/>
                </a:solidFill>
              </a:rPr>
              <a:t>/10,000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=3*10</a:t>
            </a:r>
            <a:r>
              <a:rPr lang="en-US" b="1" baseline="30000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u="sng" dirty="0" smtClean="0">
                <a:solidFill>
                  <a:srgbClr val="FF0000"/>
                </a:solidFill>
              </a:rPr>
              <a:t>30,000 Hz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60171" y="2189018"/>
            <a:ext cx="385522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E=6.63*10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-34</a:t>
            </a:r>
            <a:r>
              <a:rPr lang="en-US" sz="2800" b="1" dirty="0" smtClean="0">
                <a:solidFill>
                  <a:srgbClr val="FF0000"/>
                </a:solidFill>
              </a:rPr>
              <a:t>*3*10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</a:rPr>
              <a:t>      	         =1.989*10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-26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352800"/>
            <a:ext cx="6934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f=c</a:t>
            </a:r>
            <a:r>
              <a:rPr lang="en-US" sz="3200" b="1" dirty="0">
                <a:solidFill>
                  <a:srgbClr val="FF0000"/>
                </a:solidFill>
                <a:sym typeface="Symbol"/>
              </a:rPr>
              <a:t>/=3*10</a:t>
            </a:r>
            <a:r>
              <a:rPr lang="en-US" sz="3200" b="1" baseline="30000" dirty="0">
                <a:solidFill>
                  <a:srgbClr val="FF0000"/>
                </a:solidFill>
                <a:sym typeface="Symbol"/>
              </a:rPr>
              <a:t>8</a:t>
            </a:r>
            <a:r>
              <a:rPr lang="en-US" sz="3200" b="1" dirty="0">
                <a:solidFill>
                  <a:srgbClr val="FF0000"/>
                </a:solidFill>
                <a:sym typeface="Symbol"/>
              </a:rPr>
              <a:t>/1*10</a:t>
            </a:r>
            <a:r>
              <a:rPr lang="en-US" sz="3200" b="1" baseline="30000" dirty="0">
                <a:solidFill>
                  <a:srgbClr val="FF0000"/>
                </a:solidFill>
                <a:sym typeface="Symbol"/>
              </a:rPr>
              <a:t>-4</a:t>
            </a:r>
            <a:r>
              <a:rPr lang="en-US" sz="3200" b="1" dirty="0">
                <a:solidFill>
                  <a:srgbClr val="FF0000"/>
                </a:solidFill>
                <a:sym typeface="Symbol"/>
              </a:rPr>
              <a:t> = 3*10</a:t>
            </a:r>
            <a:r>
              <a:rPr lang="en-US" sz="3200" b="1" baseline="30000" dirty="0">
                <a:solidFill>
                  <a:srgbClr val="FF0000"/>
                </a:solidFill>
                <a:sym typeface="Symbol"/>
              </a:rPr>
              <a:t>12</a:t>
            </a:r>
            <a:r>
              <a:rPr lang="en-US" sz="3200" b="1" dirty="0">
                <a:solidFill>
                  <a:srgbClr val="FF0000"/>
                </a:solidFill>
                <a:sym typeface="Symbol"/>
              </a:rPr>
              <a:t>=&gt; </a:t>
            </a:r>
            <a:endParaRPr lang="en-US" sz="3200" b="1" dirty="0" smtClean="0">
              <a:solidFill>
                <a:srgbClr val="FF0000"/>
              </a:solidFill>
              <a:sym typeface="Symbol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E=6.63*10</a:t>
            </a:r>
            <a:r>
              <a:rPr lang="en-US" sz="3200" b="1" baseline="30000" dirty="0" smtClean="0">
                <a:solidFill>
                  <a:srgbClr val="FF0000"/>
                </a:solidFill>
                <a:sym typeface="Symbol"/>
              </a:rPr>
              <a:t>-34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*3*10</a:t>
            </a:r>
            <a:r>
              <a:rPr lang="en-US" sz="3200" b="1" baseline="30000" dirty="0" smtClean="0">
                <a:solidFill>
                  <a:srgbClr val="FF0000"/>
                </a:solidFill>
                <a:sym typeface="Symbol"/>
              </a:rPr>
              <a:t>12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=</a:t>
            </a:r>
            <a:r>
              <a:rPr lang="en-US" sz="3200" b="1" u="sng" dirty="0" smtClean="0">
                <a:solidFill>
                  <a:srgbClr val="FF0000"/>
                </a:solidFill>
                <a:sym typeface="Symbol"/>
              </a:rPr>
              <a:t>1.989*10</a:t>
            </a:r>
            <a:r>
              <a:rPr lang="en-US" sz="3200" b="1" u="sng" baseline="30000" dirty="0" smtClean="0">
                <a:solidFill>
                  <a:srgbClr val="FF0000"/>
                </a:solidFill>
                <a:sym typeface="Symbol"/>
              </a:rPr>
              <a:t>-21</a:t>
            </a:r>
            <a:r>
              <a:rPr lang="en-US" sz="3200" b="1" u="sng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J</a:t>
            </a:r>
            <a:endParaRPr lang="en-US" sz="3200" b="1" baseline="30000" dirty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5404143"/>
            <a:ext cx="237245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Only good for 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6355" y="5397216"/>
            <a:ext cx="400716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Couldn’t predict effect of magnet on H lines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4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1.7. Electronic Configurations of the Atoms (using the Periodic Table provided during </a:t>
            </a:r>
            <a:r>
              <a:rPr lang="en-US" b="1" dirty="0" smtClean="0"/>
              <a:t>exam)  22 pts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9100" y="147313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Write the complete electronic configurations for the elements below  </a:t>
            </a:r>
            <a:r>
              <a:rPr lang="en-US" b="1" dirty="0"/>
              <a:t> </a:t>
            </a:r>
            <a:r>
              <a:rPr lang="en-US" b="1" dirty="0" smtClean="0"/>
              <a:t>  </a:t>
            </a:r>
            <a:r>
              <a:rPr lang="en-US" b="1" dirty="0"/>
              <a:t>Mg	</a:t>
            </a:r>
            <a:r>
              <a:rPr lang="en-US" b="1" dirty="0" smtClean="0"/>
              <a:t>_________________________________</a:t>
            </a:r>
          </a:p>
          <a:p>
            <a:endParaRPr lang="en-US" b="1" dirty="0" smtClean="0"/>
          </a:p>
          <a:p>
            <a:r>
              <a:rPr lang="en-US" dirty="0" smtClean="0"/>
              <a:t>Write </a:t>
            </a:r>
            <a:r>
              <a:rPr lang="en-US" dirty="0"/>
              <a:t>the correct abbreviated electronic configurations for the elements below, making sure to pay attention to all the rules associated with d electrons if they are </a:t>
            </a:r>
            <a:r>
              <a:rPr lang="en-US" dirty="0" smtClean="0"/>
              <a:t>present.</a:t>
            </a:r>
            <a:endParaRPr lang="en-US" b="1" dirty="0"/>
          </a:p>
          <a:p>
            <a:r>
              <a:rPr lang="en-US" b="1" dirty="0" smtClean="0"/>
              <a:t>P_______		Fe__________</a:t>
            </a:r>
            <a:endParaRPr lang="en-US" dirty="0"/>
          </a:p>
          <a:p>
            <a:endParaRPr lang="en-US" dirty="0"/>
          </a:p>
          <a:p>
            <a:r>
              <a:rPr lang="en-US" dirty="0"/>
              <a:t>Write the correct </a:t>
            </a:r>
            <a:r>
              <a:rPr lang="en-US" u="sng" dirty="0"/>
              <a:t>pigeonhole (orbital) diagrams</a:t>
            </a:r>
            <a:r>
              <a:rPr lang="en-US" dirty="0"/>
              <a:t> for the elements below, making sure to pay attention to all the rules associated with d electrons if they are present, and including the correct inert gas core.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 smtClean="0"/>
              <a:t> Cr_________________      Cu__________________________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1752598"/>
            <a:ext cx="3200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1s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2s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2p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3s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581400"/>
            <a:ext cx="190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[Ne]3s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3p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581400"/>
            <a:ext cx="2895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sz="3200" b="1" dirty="0" err="1" smtClean="0">
                <a:solidFill>
                  <a:srgbClr val="FF0000"/>
                </a:solidFill>
              </a:rPr>
              <a:t>Ar</a:t>
            </a:r>
            <a:r>
              <a:rPr lang="en-US" sz="3200" b="1" dirty="0" smtClean="0">
                <a:solidFill>
                  <a:srgbClr val="FF0000"/>
                </a:solidFill>
              </a:rPr>
              <a:t>] 3d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4s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52800" y="5740761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27118" y="5752667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790700" y="5719979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118" y="5752667"/>
            <a:ext cx="40798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 10"/>
          <p:cNvSpPr/>
          <p:nvPr/>
        </p:nvSpPr>
        <p:spPr>
          <a:xfrm>
            <a:off x="1409700" y="5740761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74" y="5740761"/>
            <a:ext cx="40798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>
            <a:stCxn id="7" idx="4"/>
          </p:cNvCxnSpPr>
          <p:nvPr/>
        </p:nvCxnSpPr>
        <p:spPr>
          <a:xfrm flipV="1">
            <a:off x="3543300" y="5752667"/>
            <a:ext cx="0" cy="445294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812111" y="5758620"/>
            <a:ext cx="0" cy="445294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417618" y="5812090"/>
            <a:ext cx="0" cy="445294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981200" y="5752667"/>
            <a:ext cx="0" cy="445294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610591" y="5776480"/>
            <a:ext cx="0" cy="445294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154112" y="5752667"/>
            <a:ext cx="0" cy="445294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0999" y="6257384"/>
            <a:ext cx="952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[</a:t>
            </a:r>
            <a:r>
              <a:rPr lang="en-US" sz="2800" b="1" dirty="0" err="1" smtClean="0">
                <a:solidFill>
                  <a:srgbClr val="FF0000"/>
                </a:solidFill>
              </a:rPr>
              <a:t>Ar</a:t>
            </a:r>
            <a:r>
              <a:rPr lang="en-US" sz="2800" b="1" dirty="0" smtClean="0">
                <a:solidFill>
                  <a:srgbClr val="FF0000"/>
                </a:solidFill>
              </a:rPr>
              <a:t>]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853545" y="5678524"/>
            <a:ext cx="0" cy="4452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153400" y="5719979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864927" y="5719979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315200" y="5719979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438900" y="5704176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057900" y="5702228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73436" y="5719979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64681" y="5678524"/>
            <a:ext cx="0" cy="4452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248400" y="5719979"/>
            <a:ext cx="0" cy="4452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4"/>
          </p:cNvCxnSpPr>
          <p:nvPr/>
        </p:nvCxnSpPr>
        <p:spPr>
          <a:xfrm flipH="1" flipV="1">
            <a:off x="6608618" y="5746714"/>
            <a:ext cx="20782" cy="41466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4" idx="3"/>
          </p:cNvCxnSpPr>
          <p:nvPr/>
        </p:nvCxnSpPr>
        <p:spPr>
          <a:xfrm flipH="1" flipV="1">
            <a:off x="6896099" y="5746714"/>
            <a:ext cx="24624" cy="36351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7474527" y="5788386"/>
            <a:ext cx="0" cy="41552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995554" y="5776480"/>
            <a:ext cx="0" cy="35462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355773" y="5803433"/>
            <a:ext cx="0" cy="35462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738505" y="5761760"/>
            <a:ext cx="1" cy="415419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110845" y="5815862"/>
            <a:ext cx="0" cy="35462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75418" y="5835795"/>
            <a:ext cx="0" cy="35462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98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/>
      <p:bldP spid="14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10668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1.8 </a:t>
            </a:r>
            <a:r>
              <a:rPr lang="en-US" b="1" dirty="0"/>
              <a:t>Periodic Table Predictions and </a:t>
            </a:r>
            <a:r>
              <a:rPr lang="en-US" b="1" dirty="0" smtClean="0"/>
              <a:t>Vocabulary (12 pts)</a:t>
            </a:r>
          </a:p>
          <a:p>
            <a:endParaRPr lang="en-US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See mini-quiz 10</a:t>
            </a:r>
          </a:p>
          <a:p>
            <a:r>
              <a:rPr lang="en-US" b="1" dirty="0" smtClean="0"/>
              <a:t> </a:t>
            </a:r>
          </a:p>
          <a:p>
            <a:r>
              <a:rPr lang="en-US" dirty="0" smtClean="0"/>
              <a:t>Chlorine </a:t>
            </a:r>
            <a:r>
              <a:rPr lang="en-US" dirty="0"/>
              <a:t>is in this group column __________________ </a:t>
            </a:r>
          </a:p>
          <a:p>
            <a:r>
              <a:rPr lang="en-US" dirty="0"/>
              <a:t>Example of an alkali metal__________________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3581400"/>
            <a:ext cx="731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1.9  This, that and the other </a:t>
            </a:r>
            <a:r>
              <a:rPr lang="en-US" b="1" dirty="0" smtClean="0"/>
              <a:t>things  (7 pts)</a:t>
            </a:r>
          </a:p>
          <a:p>
            <a:endParaRPr lang="en-US" b="1" dirty="0"/>
          </a:p>
          <a:p>
            <a:pPr lvl="0"/>
            <a:r>
              <a:rPr lang="en-US" dirty="0"/>
              <a:t>What experiment destroyed the old theory of light ? _____________________________</a:t>
            </a:r>
          </a:p>
          <a:p>
            <a:r>
              <a:rPr lang="en-US" b="1" dirty="0"/>
              <a:t>True or False</a:t>
            </a:r>
            <a:endParaRPr lang="en-US" dirty="0"/>
          </a:p>
          <a:p>
            <a:r>
              <a:rPr lang="en-US" dirty="0"/>
              <a:t>Bohr’s theory of the atom is good for all the elements.				T		F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105400" y="2197387"/>
            <a:ext cx="1981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halogens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834979"/>
            <a:ext cx="3429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Li,Na,K,Rb,Cs,Fr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4648200"/>
            <a:ext cx="518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Photoelectric effect experiment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4600" y="5715000"/>
            <a:ext cx="533400" cy="5334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408</Words>
  <Application>Microsoft Office PowerPoint</Application>
  <PresentationFormat>On-screen Show (4:3)</PresentationFormat>
  <Paragraphs>104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143</cp:revision>
  <dcterms:created xsi:type="dcterms:W3CDTF">2006-08-31T00:16:57Z</dcterms:created>
  <dcterms:modified xsi:type="dcterms:W3CDTF">2013-09-20T15:59:20Z</dcterms:modified>
</cp:coreProperties>
</file>