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73" r:id="rId2"/>
    <p:sldId id="374" r:id="rId3"/>
    <p:sldId id="375" r:id="rId4"/>
    <p:sldId id="376" r:id="rId5"/>
    <p:sldId id="377" r:id="rId6"/>
    <p:sldId id="37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66"/>
    <a:srgbClr val="006666"/>
    <a:srgbClr val="FF6600"/>
    <a:srgbClr val="FF0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091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6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6096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1 Headers and sample questions</a:t>
            </a:r>
          </a:p>
          <a:p>
            <a:r>
              <a:rPr lang="en-US" b="1" dirty="0"/>
              <a:t> </a:t>
            </a:r>
            <a:r>
              <a:rPr lang="en-US" b="1" dirty="0" smtClean="0"/>
              <a:t> (Monday 23 September 2013)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676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1.0</a:t>
            </a:r>
            <a:r>
              <a:rPr lang="en-US" b="1" dirty="0" smtClean="0"/>
              <a:t>. Introductions (3 pts)</a:t>
            </a:r>
          </a:p>
          <a:p>
            <a:pPr lvl="0"/>
            <a:r>
              <a:rPr lang="en-US" dirty="0" smtClean="0"/>
              <a:t>What </a:t>
            </a:r>
            <a:r>
              <a:rPr lang="en-US" dirty="0"/>
              <a:t>corporation did Doc Fong work at before becoming an impoverished chemistry professor?</a:t>
            </a:r>
          </a:p>
          <a:p>
            <a:r>
              <a:rPr lang="en-US" dirty="0"/>
              <a:t>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44168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1.1  </a:t>
            </a:r>
            <a:r>
              <a:rPr lang="en-US" b="1" dirty="0"/>
              <a:t>Atomic dimensions and </a:t>
            </a:r>
            <a:r>
              <a:rPr lang="en-US" b="1" dirty="0" smtClean="0"/>
              <a:t>scaling  (6 pts)</a:t>
            </a:r>
          </a:p>
          <a:p>
            <a:pPr lvl="0"/>
            <a:r>
              <a:rPr lang="en-US" b="1" dirty="0" smtClean="0"/>
              <a:t> </a:t>
            </a:r>
            <a:r>
              <a:rPr lang="en-US" dirty="0"/>
              <a:t>What is the ~ratio of an electron orbit diameter to an atomic nucleus diameter</a:t>
            </a:r>
            <a:r>
              <a:rPr lang="en-US" dirty="0" smtClean="0"/>
              <a:t>?____________________</a:t>
            </a:r>
          </a:p>
          <a:p>
            <a:endParaRPr lang="en-US" dirty="0" smtClean="0"/>
          </a:p>
          <a:p>
            <a:r>
              <a:rPr lang="en-US" dirty="0" smtClean="0"/>
              <a:t>What is the ratio of proton to electron mass ? ___________</a:t>
            </a:r>
          </a:p>
          <a:p>
            <a:endParaRPr lang="en-US" dirty="0"/>
          </a:p>
          <a:p>
            <a:r>
              <a:rPr lang="en-US" dirty="0" smtClean="0"/>
              <a:t>If baseball (~2 inches across) is the nucleus the electrons would be</a:t>
            </a:r>
          </a:p>
          <a:p>
            <a:r>
              <a:rPr lang="en-US" dirty="0" smtClean="0"/>
              <a:t>a) 10 feet away	b) 300 miles away   c) 3 miles away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1.2 Element </a:t>
            </a:r>
            <a:r>
              <a:rPr lang="en-US" b="1" dirty="0"/>
              <a:t>Symbols and </a:t>
            </a:r>
            <a:r>
              <a:rPr lang="en-US" b="1" dirty="0" smtClean="0"/>
              <a:t>Names  (18 pts)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Circle </a:t>
            </a:r>
            <a:r>
              <a:rPr lang="en-US" dirty="0"/>
              <a:t>all the symbolic representations of atomic elements below that are </a:t>
            </a:r>
            <a:r>
              <a:rPr lang="en-US" b="1" dirty="0"/>
              <a:t>incorrect: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	(must circle all for  </a:t>
            </a:r>
            <a:r>
              <a:rPr lang="en-US" dirty="0" smtClean="0"/>
              <a:t>credit) </a:t>
            </a:r>
            <a:endParaRPr lang="en-US" dirty="0"/>
          </a:p>
          <a:p>
            <a:r>
              <a:rPr lang="en-US" dirty="0" smtClean="0"/>
              <a:t>   BB    </a:t>
            </a:r>
            <a:r>
              <a:rPr lang="en-US" dirty="0" err="1" smtClean="0"/>
              <a:t>Xe</a:t>
            </a:r>
            <a:r>
              <a:rPr lang="en-US" dirty="0" smtClean="0"/>
              <a:t>     </a:t>
            </a:r>
            <a:r>
              <a:rPr lang="en-US" dirty="0" err="1" smtClean="0"/>
              <a:t>tO</a:t>
            </a:r>
            <a:r>
              <a:rPr lang="en-US" dirty="0" smtClean="0"/>
              <a:t>    </a:t>
            </a:r>
            <a:r>
              <a:rPr lang="en-US" dirty="0" err="1" smtClean="0"/>
              <a:t>yyy</a:t>
            </a:r>
            <a:r>
              <a:rPr lang="en-US" dirty="0" smtClean="0"/>
              <a:t>	Cr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the correct name or symbol for the elements listed below: (1 </a:t>
            </a:r>
            <a:r>
              <a:rPr lang="en-US" dirty="0" err="1"/>
              <a:t>pt</a:t>
            </a:r>
            <a:r>
              <a:rPr lang="en-US" dirty="0"/>
              <a:t> for each correct answer)       </a:t>
            </a:r>
            <a:r>
              <a:rPr lang="en-US" b="1" dirty="0"/>
              <a:t>SPELLING </a:t>
            </a:r>
            <a:r>
              <a:rPr lang="en-US" b="1" dirty="0" smtClean="0"/>
              <a:t>MATTERS</a:t>
            </a:r>
          </a:p>
          <a:p>
            <a:r>
              <a:rPr lang="en-US" b="1" dirty="0" smtClean="0"/>
              <a:t>Silver	____		Hg _________    potassium ___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dirty="0"/>
              <a:t>How many neutrons are present in neutral Boron-11 </a:t>
            </a:r>
            <a:r>
              <a:rPr lang="en-US" dirty="0" smtClean="0"/>
              <a:t>? 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24644"/>
              </p:ext>
            </p:extLst>
          </p:nvPr>
        </p:nvGraphicFramePr>
        <p:xfrm>
          <a:off x="304801" y="1428769"/>
          <a:ext cx="8153399" cy="1261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6045"/>
                <a:gridCol w="1225675"/>
                <a:gridCol w="1228904"/>
                <a:gridCol w="1090027"/>
                <a:gridCol w="1090027"/>
                <a:gridCol w="1017358"/>
                <a:gridCol w="1235363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Atomic #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mass #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element symbol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#p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#e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atom charge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7620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1.3 Atomic </a:t>
            </a:r>
            <a:r>
              <a:rPr lang="en-US" b="1" dirty="0"/>
              <a:t>Body Part </a:t>
            </a:r>
            <a:r>
              <a:rPr lang="en-US" b="1" dirty="0" smtClean="0"/>
              <a:t>Count (8 pts)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048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1.4. Evolution of the Atomic Model  (10 pts)  </a:t>
            </a:r>
            <a:endParaRPr lang="en-US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1.4   Evolution of the Atomic Model  ( 10 pts)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219200" y="3657600"/>
            <a:ext cx="1295400" cy="137160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2672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67000" y="3505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a)Whose atomic model is this ?</a:t>
            </a:r>
            <a:endParaRPr lang="en-US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5103168"/>
            <a:ext cx="6044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b)W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hich model doesn’t rely on theory at all ?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3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7927" y="688868"/>
            <a:ext cx="7772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Given that </a:t>
            </a:r>
            <a:r>
              <a:rPr lang="en-US" b="1" dirty="0">
                <a:sym typeface="Symbol"/>
              </a:rPr>
              <a:t></a:t>
            </a:r>
            <a:r>
              <a:rPr lang="en-US" b="1" dirty="0"/>
              <a:t>*f = </a:t>
            </a:r>
            <a:r>
              <a:rPr lang="en-US" b="1" dirty="0" smtClean="0"/>
              <a:t>c=3*10</a:t>
            </a:r>
            <a:r>
              <a:rPr lang="en-US" b="1" baseline="30000" dirty="0" smtClean="0"/>
              <a:t>8</a:t>
            </a:r>
            <a:r>
              <a:rPr lang="en-US" b="1" dirty="0" smtClean="0"/>
              <a:t> m/s</a:t>
            </a:r>
          </a:p>
          <a:p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Calculate f given </a:t>
            </a:r>
            <a:r>
              <a:rPr lang="en-US" dirty="0" smtClean="0">
                <a:sym typeface="Symbol"/>
              </a:rPr>
              <a:t>=10,000 m  ____</a:t>
            </a:r>
          </a:p>
          <a:p>
            <a:endParaRPr lang="en-US" b="1" dirty="0">
              <a:sym typeface="Symbol"/>
            </a:endParaRPr>
          </a:p>
          <a:p>
            <a:r>
              <a:rPr lang="en-US" b="1" dirty="0" smtClean="0">
                <a:sym typeface="Symbol"/>
              </a:rPr>
              <a:t>Given E=</a:t>
            </a:r>
            <a:r>
              <a:rPr lang="en-US" b="1" dirty="0" err="1" smtClean="0">
                <a:sym typeface="Symbol"/>
              </a:rPr>
              <a:t>hf</a:t>
            </a:r>
            <a:r>
              <a:rPr lang="en-US" b="1" dirty="0" smtClean="0">
                <a:sym typeface="Symbol"/>
              </a:rPr>
              <a:t>= </a:t>
            </a:r>
            <a:r>
              <a:rPr lang="en-US" b="1" dirty="0" err="1" smtClean="0">
                <a:sym typeface="Symbol"/>
              </a:rPr>
              <a:t>hc</a:t>
            </a:r>
            <a:r>
              <a:rPr lang="en-US" b="1" dirty="0" smtClean="0">
                <a:sym typeface="Symbol"/>
              </a:rPr>
              <a:t>/ ; h=6.63*10</a:t>
            </a:r>
            <a:r>
              <a:rPr lang="en-US" b="1" baseline="30000" dirty="0" smtClean="0">
                <a:sym typeface="Symbol"/>
              </a:rPr>
              <a:t>-34 </a:t>
            </a:r>
            <a:r>
              <a:rPr lang="en-US" b="1" dirty="0" smtClean="0">
                <a:sym typeface="Symbol"/>
              </a:rPr>
              <a:t>J*s     c=3*10</a:t>
            </a:r>
            <a:r>
              <a:rPr lang="en-US" b="1" baseline="30000" dirty="0" smtClean="0">
                <a:sym typeface="Symbol"/>
              </a:rPr>
              <a:t>8</a:t>
            </a:r>
            <a:r>
              <a:rPr lang="en-US" b="1" dirty="0" smtClean="0">
                <a:sym typeface="Symbol"/>
              </a:rPr>
              <a:t> m/s</a:t>
            </a:r>
          </a:p>
          <a:p>
            <a:endParaRPr lang="en-US" b="1" dirty="0">
              <a:sym typeface="Symbol"/>
            </a:endParaRPr>
          </a:p>
          <a:p>
            <a:r>
              <a:rPr lang="en-US" dirty="0" smtClean="0">
                <a:sym typeface="Symbol"/>
              </a:rPr>
              <a:t>Calculate E given f=3*10</a:t>
            </a:r>
            <a:r>
              <a:rPr lang="en-US" baseline="30000" dirty="0" smtClean="0">
                <a:sym typeface="Symbol"/>
              </a:rPr>
              <a:t>7</a:t>
            </a:r>
            <a:r>
              <a:rPr lang="en-US" dirty="0" smtClean="0">
                <a:sym typeface="Symbol"/>
              </a:rPr>
              <a:t>  </a:t>
            </a:r>
            <a:r>
              <a:rPr lang="en-US" dirty="0" err="1" smtClean="0">
                <a:sym typeface="Symbol"/>
              </a:rPr>
              <a:t>hz</a:t>
            </a:r>
            <a:r>
              <a:rPr lang="en-US" dirty="0" smtClean="0">
                <a:sym typeface="Symbol"/>
              </a:rPr>
              <a:t>  _______________</a:t>
            </a:r>
            <a:endParaRPr lang="en-US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Calculate E given </a:t>
            </a:r>
            <a:r>
              <a:rPr lang="en-US" dirty="0">
                <a:sym typeface="Symbol"/>
              </a:rPr>
              <a:t> </a:t>
            </a:r>
            <a:r>
              <a:rPr lang="en-US" dirty="0" smtClean="0">
                <a:sym typeface="Symbol"/>
              </a:rPr>
              <a:t>=1*10</a:t>
            </a:r>
            <a:r>
              <a:rPr lang="en-US" baseline="30000" dirty="0" smtClean="0">
                <a:sym typeface="Symbol"/>
              </a:rPr>
              <a:t>-4</a:t>
            </a:r>
            <a:r>
              <a:rPr lang="en-US" dirty="0" smtClean="0">
                <a:sym typeface="Symbol"/>
              </a:rPr>
              <a:t> m _______________</a:t>
            </a:r>
          </a:p>
          <a:p>
            <a:endParaRPr lang="en-US" dirty="0">
              <a:sym typeface="Symbol"/>
            </a:endParaRPr>
          </a:p>
          <a:p>
            <a:endParaRPr lang="en-US" b="1" baseline="30000" dirty="0" smtClean="0">
              <a:sym typeface="Symbo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1.5. Wave and Planck’s Laws Calculations   ( 9 pts)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0954" y="4497197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1.6. Bohr’s Theory of the </a:t>
            </a:r>
            <a:r>
              <a:rPr lang="en-US" b="1" dirty="0" smtClean="0"/>
              <a:t>atom (4 pts)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2869" y="4934019"/>
            <a:ext cx="8367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Name </a:t>
            </a:r>
            <a:r>
              <a:rPr lang="en-US" dirty="0"/>
              <a:t>two failures of the Bohr theory of the </a:t>
            </a:r>
            <a:r>
              <a:rPr lang="en-US" dirty="0" smtClean="0"/>
              <a:t>atom::</a:t>
            </a:r>
          </a:p>
          <a:p>
            <a:r>
              <a:rPr lang="en-US" dirty="0" smtClean="0"/>
              <a:t>1)				2)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1.7. Electronic Configurations of the Atoms (using the Periodic Table provided during </a:t>
            </a:r>
            <a:r>
              <a:rPr lang="en-US" b="1" dirty="0" smtClean="0"/>
              <a:t>exam)  22 pts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367861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Write the complete electronic configurations for the elements below  </a:t>
            </a:r>
            <a:r>
              <a:rPr lang="en-US" b="1" dirty="0"/>
              <a:t> </a:t>
            </a:r>
            <a:r>
              <a:rPr lang="en-US" b="1" dirty="0" smtClean="0"/>
              <a:t>  </a:t>
            </a:r>
            <a:r>
              <a:rPr lang="en-US" b="1" dirty="0"/>
              <a:t>Mg	</a:t>
            </a:r>
            <a:r>
              <a:rPr lang="en-US" b="1" dirty="0" smtClean="0"/>
              <a:t>_________________________________</a:t>
            </a:r>
          </a:p>
          <a:p>
            <a:endParaRPr lang="en-US" b="1" dirty="0" smtClean="0"/>
          </a:p>
          <a:p>
            <a:r>
              <a:rPr lang="en-US" dirty="0" smtClean="0"/>
              <a:t>Write </a:t>
            </a:r>
            <a:r>
              <a:rPr lang="en-US" dirty="0"/>
              <a:t>the correct abbreviated electronic configurations for the elements below, making sure to pay attention to all the rules associated with d electrons if they are </a:t>
            </a:r>
            <a:r>
              <a:rPr lang="en-US" dirty="0" smtClean="0"/>
              <a:t>present.</a:t>
            </a:r>
            <a:endParaRPr lang="en-US" b="1" dirty="0"/>
          </a:p>
          <a:p>
            <a:r>
              <a:rPr lang="en-US" b="1" dirty="0" smtClean="0"/>
              <a:t>P_______		Fe__________</a:t>
            </a:r>
            <a:endParaRPr lang="en-US" dirty="0"/>
          </a:p>
          <a:p>
            <a:endParaRPr lang="en-US" dirty="0"/>
          </a:p>
          <a:p>
            <a:r>
              <a:rPr lang="en-US" dirty="0"/>
              <a:t>Write the correct </a:t>
            </a:r>
            <a:r>
              <a:rPr lang="en-US" u="sng" dirty="0"/>
              <a:t>pigeonhole (orbital) diagrams</a:t>
            </a:r>
            <a:r>
              <a:rPr lang="en-US" dirty="0"/>
              <a:t> for the elements below, making sure to pay attention to all the rules associated with d electrons if they are present, and including the correct inert gas core. 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 smtClean="0"/>
              <a:t> Cr_________________   Cu__________________________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8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8200" y="106680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1.8 </a:t>
            </a:r>
            <a:r>
              <a:rPr lang="en-US" b="1" dirty="0"/>
              <a:t>Periodic Table Predictions and </a:t>
            </a:r>
            <a:r>
              <a:rPr lang="en-US" b="1" dirty="0" smtClean="0"/>
              <a:t>Vocabulary (12 pts)</a:t>
            </a:r>
          </a:p>
          <a:p>
            <a:endParaRPr lang="en-US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See mini-quiz 10</a:t>
            </a:r>
          </a:p>
          <a:p>
            <a:r>
              <a:rPr lang="en-US" b="1" dirty="0" smtClean="0"/>
              <a:t> </a:t>
            </a:r>
          </a:p>
          <a:p>
            <a:r>
              <a:rPr lang="en-US" dirty="0" smtClean="0"/>
              <a:t>Chlorine </a:t>
            </a:r>
            <a:r>
              <a:rPr lang="en-US" dirty="0"/>
              <a:t>is in this group column __________________ </a:t>
            </a:r>
          </a:p>
          <a:p>
            <a:r>
              <a:rPr lang="en-US" dirty="0"/>
              <a:t>Example of an alkali metal__________________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3581400"/>
            <a:ext cx="731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1.9  This, that and the other </a:t>
            </a:r>
            <a:r>
              <a:rPr lang="en-US" b="1" dirty="0" smtClean="0"/>
              <a:t>things  (7 pts)</a:t>
            </a:r>
          </a:p>
          <a:p>
            <a:endParaRPr lang="en-US" b="1" dirty="0"/>
          </a:p>
          <a:p>
            <a:pPr lvl="0"/>
            <a:r>
              <a:rPr lang="en-US" dirty="0"/>
              <a:t>What experiment destroyed </a:t>
            </a:r>
            <a:r>
              <a:rPr lang="en-US" dirty="0" smtClean="0"/>
              <a:t>the Thomson model </a:t>
            </a:r>
            <a:r>
              <a:rPr lang="en-US" dirty="0"/>
              <a:t>? _____________________________</a:t>
            </a:r>
          </a:p>
          <a:p>
            <a:r>
              <a:rPr lang="en-US" b="1" dirty="0"/>
              <a:t>True or False</a:t>
            </a:r>
            <a:endParaRPr lang="en-US" dirty="0"/>
          </a:p>
          <a:p>
            <a:r>
              <a:rPr lang="en-US" dirty="0"/>
              <a:t>Bohr’s theory of the atom is good for all the elements.				T		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343</Words>
  <Application>Microsoft Office PowerPoint</Application>
  <PresentationFormat>On-screen Show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132</cp:revision>
  <dcterms:created xsi:type="dcterms:W3CDTF">2006-08-31T00:16:57Z</dcterms:created>
  <dcterms:modified xsi:type="dcterms:W3CDTF">2013-09-18T19:22:46Z</dcterms:modified>
</cp:coreProperties>
</file>