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63" r:id="rId2"/>
    <p:sldId id="36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E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7" autoAdjust="0"/>
    <p:restoredTop sz="91119" autoAdjust="0"/>
  </p:normalViewPr>
  <p:slideViewPr>
    <p:cSldViewPr>
      <p:cViewPr>
        <p:scale>
          <a:sx n="200" d="100"/>
          <a:sy n="200" d="100"/>
        </p:scale>
        <p:origin x="2370" y="28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B71E8-7094-469C-8C95-00B5FD291B85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5352F-571B-4775-9783-BC247FB8B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69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C1658-9BD4-4A57-9F37-BDE64E38065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484F3-6D1C-4C64-9998-D029F1297C01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E5DF2-39D3-4D72-BACF-C9910174E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1752600" y="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 3 Review summary</a:t>
            </a:r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0" y="600046"/>
            <a:ext cx="4851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3.1. Scientific notation and prefixes  (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28600" y="990600"/>
            <a:ext cx="4648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Express 123,456 in scientific notation: _____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1.23456*10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+5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_________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28600" y="1219200"/>
            <a:ext cx="4648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Express 5.43*10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decimal notation: ______</a:t>
            </a:r>
            <a:r>
              <a:rPr lang="en-US" sz="12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0.00543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_____________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23837" y="1371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Re-write the quantities below in terms of their most reasonable, prefixed equivalents.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28600" y="1674168"/>
            <a:ext cx="39549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10,000 m = _____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10 km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________________	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0.0000020 s= ____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Symbol"/>
              </a:rPr>
              <a:t>s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________________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28600" y="2072045"/>
            <a:ext cx="5867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3.2  Molecular Weight  (MW)   5 pts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28600" y="2512367"/>
            <a:ext cx="58991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Calculate the molecular weights (g/mol) for the compounds below to the nearest gram/mol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C</a:t>
            </a:r>
            <a:r>
              <a:rPr lang="en-US" sz="1200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n-US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en-US" sz="1200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en-US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_______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74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___________________  g/mol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50512" y="3032611"/>
            <a:ext cx="840153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3.3. Basic Weight-Mole-molecule count conversions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haroni" pitchFamily="2" charset="-79"/>
              </a:rPr>
              <a:t>Show work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 credit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!!)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Note: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Avogodro’s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number = 6.022 *10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= the `chemist’s’ dozen		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 each/30 pts total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381000" y="3657600"/>
            <a:ext cx="757130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grams of H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  (MW=18)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are in  0.16666 moles of H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 ?	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_3___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 H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molecules of Na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  (MW=100) are in 1.6606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grams of Na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P?_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1*10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molecules Na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		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moles of KF (MW=58)are in 232 grams of KF?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_4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____ moles KF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52400" y="4295745"/>
            <a:ext cx="54485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3.4  % Composition Problems  (12 pts/ 4 pts each)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137027"/>
              </p:ext>
            </p:extLst>
          </p:nvPr>
        </p:nvGraphicFramePr>
        <p:xfrm>
          <a:off x="457200" y="4953000"/>
          <a:ext cx="6096000" cy="80772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01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Element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Weight, g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AW g/mol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n=</a:t>
                      </a:r>
                      <a:r>
                        <a:rPr lang="en-US" sz="120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mol</a:t>
                      </a:r>
                      <a:endParaRPr lang="en-US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n/</a:t>
                      </a:r>
                      <a:r>
                        <a:rPr lang="en-US" sz="120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200" baseline="-2500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min</a:t>
                      </a:r>
                      <a:endParaRPr lang="en-US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*3</a:t>
                      </a:r>
                      <a:endParaRPr lang="en-US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0.72</a:t>
                      </a:r>
                      <a:endParaRPr lang="en-US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0.06</a:t>
                      </a:r>
                      <a:endParaRPr lang="en-US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0.12</a:t>
                      </a:r>
                      <a:endParaRPr lang="en-US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   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0.12</a:t>
                      </a:r>
                      <a:endParaRPr lang="en-US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US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0.64</a:t>
                      </a:r>
                      <a:endParaRPr lang="en-US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0.040</a:t>
                      </a:r>
                      <a:endParaRPr lang="en-US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0.666</a:t>
                      </a:r>
                      <a:endParaRPr lang="en-US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67" marR="66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457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 sample of compound composed of C,H and O contains 0.720 g C,  0.120 g H and 0.640 g O, determine the empiric formula of the compound: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28600" y="304800"/>
            <a:ext cx="6248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EXAM SCHEDULED FOR MONDAY 6 MAY 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04800" y="5867400"/>
            <a:ext cx="65532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1100" dirty="0" smtClean="0"/>
              <a:t>2 grams of C are burned in air to make a 7.333 g sample of </a:t>
            </a:r>
            <a:r>
              <a:rPr lang="en-US" sz="1100" dirty="0" err="1" smtClean="0"/>
              <a:t>C</a:t>
            </a:r>
            <a:r>
              <a:rPr lang="en-US" sz="1100" dirty="0" err="1"/>
              <a:t>O</a:t>
            </a:r>
            <a:r>
              <a:rPr lang="en-US" sz="1100" baseline="-25000" dirty="0" err="1" smtClean="0"/>
              <a:t>x</a:t>
            </a:r>
            <a:r>
              <a:rPr lang="en-US" sz="1100" dirty="0" smtClean="0"/>
              <a:t> . Given atomic </a:t>
            </a:r>
            <a:r>
              <a:rPr lang="en-US" sz="1100" dirty="0" err="1" smtClean="0"/>
              <a:t>wts</a:t>
            </a:r>
            <a:r>
              <a:rPr lang="en-US" sz="1100" dirty="0" smtClean="0"/>
              <a:t> for C=12 and O=16, what is the formula for </a:t>
            </a:r>
            <a:r>
              <a:rPr lang="en-US" sz="1100" dirty="0" err="1" smtClean="0"/>
              <a:t>CO</a:t>
            </a:r>
            <a:r>
              <a:rPr lang="en-US" sz="1100" baseline="-25000" dirty="0" err="1" smtClean="0"/>
              <a:t>x</a:t>
            </a:r>
            <a:r>
              <a:rPr lang="en-US" sz="1100" dirty="0" smtClean="0"/>
              <a:t>    </a:t>
            </a:r>
            <a:r>
              <a:rPr lang="en-US" sz="1100" dirty="0" smtClean="0">
                <a:solidFill>
                  <a:srgbClr val="FF0000"/>
                </a:solidFill>
              </a:rPr>
              <a:t>CO</a:t>
            </a:r>
            <a:r>
              <a:rPr lang="en-US" sz="1100" baseline="-25000" dirty="0" smtClean="0">
                <a:solidFill>
                  <a:srgbClr val="FF0000"/>
                </a:solidFill>
              </a:rPr>
              <a:t>2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05600" y="5105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6</a:t>
            </a:r>
            <a:r>
              <a:rPr lang="en-US" dirty="0" smtClean="0">
                <a:solidFill>
                  <a:srgbClr val="FF0000"/>
                </a:solidFill>
              </a:rPr>
              <a:t>O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endParaRPr lang="en-US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4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152400" y="1600200"/>
            <a:ext cx="8832033" cy="2764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3.6  Chemical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Stoichiometry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(15 Pts)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[Show work for each problem or no credit]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Calibri" pitchFamily="34" charset="0"/>
                <a:cs typeface="Times New Roman" pitchFamily="18" charset="0"/>
              </a:rPr>
              <a:t>3 problems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Example:	Given the following balanced equation:		(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avogodro’s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# =6.022*10</a:t>
            </a:r>
            <a:r>
              <a:rPr kumimoji="0" lang="en-US" sz="1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23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)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	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		C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8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 +  5O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    --------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3CO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+ 4H</a:t>
            </a:r>
            <a:r>
              <a:rPr kumimoji="0" lang="en-US" sz="1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O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MW(g/mol)	   	 44           32                                 44         18    g/mol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Compute the number of grams of 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O created by burning 0.06944 moles O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?    ___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1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_____g 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Compute the number of molecules of H</a:t>
            </a:r>
            <a:r>
              <a:rPr lang="en-US" sz="1100" b="1" baseline="-25000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O created by burning 21.919 g C</a:t>
            </a:r>
            <a:r>
              <a:rPr lang="en-US" sz="1100" b="1" baseline="-25000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lang="en-US" sz="1100" b="1" baseline="-25000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8__</a:t>
            </a:r>
            <a:r>
              <a:rPr lang="en-US" sz="1100" b="1" baseline="-250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  <a:sym typeface="Wingdings" pitchFamily="2" charset="2"/>
              </a:rPr>
              <a:t>_1.2*10</a:t>
            </a:r>
            <a:r>
              <a:rPr lang="en-US" sz="1100" b="1" baseline="300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  <a:sym typeface="Wingdings" pitchFamily="2" charset="2"/>
              </a:rPr>
              <a:t>24</a:t>
            </a:r>
            <a:r>
              <a:rPr lang="en-US" sz="1100" b="1" baseline="-25000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____________   MOLECULES</a:t>
            </a:r>
            <a:r>
              <a:rPr lang="en-US" sz="1100" b="1" dirty="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 </a:t>
            </a:r>
            <a:endParaRPr kumimoji="0" lang="en-US" sz="6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Compute the number of moles of CO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created by consuming 29.333 g C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8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?     __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____mol C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H</a:t>
            </a:r>
            <a:r>
              <a:rPr kumimoji="0" lang="en-US" sz="11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100" b="1" i="0" u="none" strike="noStrike" cap="none" normalizeH="0" baseline="-3000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100" b="1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6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4572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 3 Review summary (continued)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838200"/>
            <a:ext cx="762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3.5. Reaction balancing  9 pts (3 pts per equation)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Ex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. Balance this reaction:</a:t>
            </a:r>
            <a:endParaRPr lang="en-US" sz="1200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__</a:t>
            </a:r>
            <a:r>
              <a:rPr lang="en-US" sz="1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__C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</a:rPr>
              <a:t>8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H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</a:rPr>
              <a:t>18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		+  _</a:t>
            </a:r>
            <a:r>
              <a:rPr lang="en-US" sz="1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25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__O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--------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 ___</a:t>
            </a:r>
            <a:r>
              <a:rPr lang="en-US" sz="1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16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</a:rPr>
              <a:t>__CO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2 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  +   _</a:t>
            </a:r>
            <a:r>
              <a:rPr lang="en-US" sz="1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  <a:sym typeface="Wingdings" pitchFamily="2" charset="2"/>
              </a:rPr>
              <a:t>18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___H</a:t>
            </a:r>
            <a:r>
              <a:rPr lang="en-US" sz="1200" b="1" baseline="-30000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1200" b="1" dirty="0" smtClean="0">
                <a:ea typeface="Calibri" pitchFamily="34" charset="0"/>
                <a:cs typeface="Times New Roman" pitchFamily="18" charset="0"/>
                <a:sym typeface="Wingdings" pitchFamily="2" charset="2"/>
              </a:rPr>
              <a:t>O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0386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3.7. Limiting Yield Problems 10 pts (2 problems)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44958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Ex.	 2Al +6HCl </a:t>
            </a:r>
            <a:r>
              <a:rPr lang="en-US" sz="1200" dirty="0" smtClean="0">
                <a:sym typeface="Wingdings" pitchFamily="2" charset="2"/>
              </a:rPr>
              <a:t> 2AlCl</a:t>
            </a:r>
            <a:r>
              <a:rPr lang="en-US" sz="1200" baseline="-25000" dirty="0" smtClean="0">
                <a:sym typeface="Wingdings" pitchFamily="2" charset="2"/>
              </a:rPr>
              <a:t>3 </a:t>
            </a:r>
            <a:r>
              <a:rPr lang="en-US" sz="1200" dirty="0" smtClean="0">
                <a:sym typeface="Wingdings" pitchFamily="2" charset="2"/>
              </a:rPr>
              <a:t> + 3H</a:t>
            </a:r>
            <a:r>
              <a:rPr lang="en-US" sz="1200" baseline="-25000" dirty="0" smtClean="0">
                <a:sym typeface="Wingdings" pitchFamily="2" charset="2"/>
              </a:rPr>
              <a:t>2</a:t>
            </a:r>
          </a:p>
          <a:p>
            <a:r>
              <a:rPr lang="en-US" sz="1200" dirty="0" smtClean="0">
                <a:sym typeface="Wingdings" pitchFamily="2" charset="2"/>
              </a:rPr>
              <a:t> MW(g/mol      27    36          133             2</a:t>
            </a:r>
          </a:p>
          <a:p>
            <a:r>
              <a:rPr lang="en-US" sz="1200" dirty="0">
                <a:sym typeface="Wingdings" pitchFamily="2" charset="2"/>
              </a:rPr>
              <a:t>2</a:t>
            </a:r>
            <a:r>
              <a:rPr lang="en-US" sz="1200" dirty="0" smtClean="0">
                <a:sym typeface="Wingdings" pitchFamily="2" charset="2"/>
              </a:rPr>
              <a:t> mol of Al and 3 moles of </a:t>
            </a:r>
            <a:r>
              <a:rPr lang="en-US" sz="1200" dirty="0" err="1" smtClean="0">
                <a:sym typeface="Wingdings" pitchFamily="2" charset="2"/>
              </a:rPr>
              <a:t>HCl</a:t>
            </a:r>
            <a:r>
              <a:rPr lang="en-US" sz="1200" dirty="0" smtClean="0">
                <a:sym typeface="Wingdings" pitchFamily="2" charset="2"/>
              </a:rPr>
              <a:t> are reacted. How many grams of H</a:t>
            </a:r>
            <a:r>
              <a:rPr lang="en-US" sz="1200" baseline="-25000" dirty="0" smtClean="0">
                <a:sym typeface="Wingdings" pitchFamily="2" charset="2"/>
              </a:rPr>
              <a:t>2</a:t>
            </a:r>
            <a:r>
              <a:rPr lang="en-US" sz="1200" dirty="0" smtClean="0">
                <a:sym typeface="Wingdings" pitchFamily="2" charset="2"/>
              </a:rPr>
              <a:t> can form?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52578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3.8. T/F  (9 pts)</a:t>
            </a:r>
            <a:endParaRPr lang="en-US" b="1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28600" y="5719718"/>
            <a:ext cx="7635424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 mole concept and dozen concept are essentially the same.		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F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Stoichiometry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and </a:t>
            </a: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Souffle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recipe calculations are essentially the same.		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F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There’s nothing special about </a:t>
            </a: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Avogodro’s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number.			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5105400"/>
            <a:ext cx="3505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>
                <a:solidFill>
                  <a:srgbClr val="FF0000"/>
                </a:solidFill>
              </a:rPr>
              <a:t>HCl</a:t>
            </a:r>
            <a:r>
              <a:rPr lang="en-US" sz="1100" dirty="0" smtClean="0">
                <a:solidFill>
                  <a:srgbClr val="FF0000"/>
                </a:solidFill>
              </a:rPr>
              <a:t> limits=&gt; </a:t>
            </a:r>
            <a:r>
              <a:rPr lang="en-US" sz="1100" dirty="0" err="1" smtClean="0">
                <a:solidFill>
                  <a:srgbClr val="FF0000"/>
                </a:solidFill>
              </a:rPr>
              <a:t>mol</a:t>
            </a:r>
            <a:r>
              <a:rPr lang="en-US" sz="1100" dirty="0" smtClean="0">
                <a:solidFill>
                  <a:srgbClr val="FF0000"/>
                </a:solidFill>
              </a:rPr>
              <a:t> H2/</a:t>
            </a:r>
            <a:r>
              <a:rPr lang="en-US" sz="1100" dirty="0" err="1" smtClean="0">
                <a:solidFill>
                  <a:srgbClr val="FF0000"/>
                </a:solidFill>
              </a:rPr>
              <a:t>mol</a:t>
            </a:r>
            <a:r>
              <a:rPr lang="en-US" sz="1100" dirty="0" smtClean="0">
                <a:solidFill>
                  <a:srgbClr val="FF0000"/>
                </a:solidFill>
              </a:rPr>
              <a:t> </a:t>
            </a:r>
            <a:r>
              <a:rPr lang="en-US" sz="1100" dirty="0" err="1" smtClean="0">
                <a:solidFill>
                  <a:srgbClr val="FF0000"/>
                </a:solidFill>
              </a:rPr>
              <a:t>HCl</a:t>
            </a:r>
            <a:r>
              <a:rPr lang="en-US" sz="1100" dirty="0" smtClean="0">
                <a:solidFill>
                  <a:srgbClr val="FF0000"/>
                </a:solidFill>
              </a:rPr>
              <a:t>= 2/3= x/3=&gt;x=2 </a:t>
            </a:r>
            <a:r>
              <a:rPr lang="en-US" sz="1100" dirty="0" err="1" smtClean="0">
                <a:solidFill>
                  <a:srgbClr val="FF0000"/>
                </a:solidFill>
              </a:rPr>
              <a:t>mol</a:t>
            </a:r>
            <a:r>
              <a:rPr lang="en-US" sz="1100" dirty="0" smtClean="0">
                <a:solidFill>
                  <a:srgbClr val="FF0000"/>
                </a:solidFill>
              </a:rPr>
              <a:t> H</a:t>
            </a:r>
            <a:r>
              <a:rPr lang="en-US" sz="1100" baseline="-25000" dirty="0" smtClean="0">
                <a:solidFill>
                  <a:srgbClr val="FF0000"/>
                </a:solidFill>
              </a:rPr>
              <a:t>2</a:t>
            </a:r>
            <a:r>
              <a:rPr lang="en-US" sz="1100" dirty="0" smtClean="0">
                <a:solidFill>
                  <a:srgbClr val="FF0000"/>
                </a:solidFill>
              </a:rPr>
              <a:t> = 4 g</a:t>
            </a:r>
            <a:endParaRPr lang="en-US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98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334</Words>
  <Application>Microsoft Office PowerPoint</Application>
  <PresentationFormat>On-screen Show (4:3)</PresentationFormat>
  <Paragraphs>72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61</cp:revision>
  <dcterms:created xsi:type="dcterms:W3CDTF">2013-03-15T02:32:07Z</dcterms:created>
  <dcterms:modified xsi:type="dcterms:W3CDTF">2013-04-29T18:11:29Z</dcterms:modified>
</cp:coreProperties>
</file>