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3" r:id="rId2"/>
    <p:sldId id="324" r:id="rId3"/>
    <p:sldId id="325" r:id="rId4"/>
    <p:sldId id="32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5" autoAdjust="0"/>
    <p:restoredTop sz="94660"/>
  </p:normalViewPr>
  <p:slideViewPr>
    <p:cSldViewPr>
      <p:cViewPr varScale="1">
        <p:scale>
          <a:sx n="69" d="100"/>
          <a:sy n="69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B71E8-7094-469C-8C95-00B5FD291B85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5352F-571B-4775-9783-BC247FB8B4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769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3C1658-9BD4-4A57-9F37-BDE64E38065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352F-571B-4775-9783-BC247FB8B4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79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5352F-571B-4775-9783-BC247FB8B41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0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484F3-6D1C-4C64-9998-D029F1297C01}" type="datetimeFigureOut">
              <a:rPr lang="en-US" smtClean="0"/>
              <a:t>4/4/2013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E5DF2-39D3-4D72-BACF-C9910174E1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84672" y="304800"/>
            <a:ext cx="8991600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Extensions of Lewis Structure rules    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(2 pts per answer/20 pts total)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08118" y="986914"/>
            <a:ext cx="891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the best structure for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SO</a:t>
            </a:r>
            <a:r>
              <a:rPr kumimoji="0" lang="en-US" sz="2400" b="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    </a:t>
            </a:r>
            <a:r>
              <a:rPr kumimoji="0" lang="en-US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assuming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formal charge is minimized.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872" y="2941700"/>
            <a:ext cx="8915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sz="2400" dirty="0"/>
              <a:t>Supply the formal charges for the indicated elements in each of the compounds drawn </a:t>
            </a:r>
            <a:r>
              <a:rPr lang="en-US" sz="2400" dirty="0" smtClean="0"/>
              <a:t>below:  </a:t>
            </a:r>
            <a:r>
              <a:rPr lang="en-US" sz="3200" dirty="0" smtClean="0"/>
              <a:t>O in :C</a:t>
            </a:r>
            <a:r>
              <a:rPr lang="en-US" sz="3200" dirty="0" smtClean="0">
                <a:sym typeface="Symbol"/>
              </a:rPr>
              <a:t>O:	N in :NH</a:t>
            </a:r>
            <a:r>
              <a:rPr lang="en-US" sz="3200" baseline="-25000" dirty="0">
                <a:sym typeface="Symbol"/>
              </a:rPr>
              <a:t>3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119841" y="4555776"/>
            <a:ext cx="843475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are the most likely shape for the molecule: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r>
              <a:rPr kumimoji="0" lang="en-US" sz="32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 ?      		  SO</a:t>
            </a:r>
            <a:r>
              <a:rPr kumimoji="0" lang="en-US" sz="32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32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?</a:t>
            </a:r>
            <a:r>
              <a:rPr kumimoji="0" lang="en-US" sz="32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en-US" sz="3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2 Review summary (Friday 5 April)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370" y="1501388"/>
            <a:ext cx="1640230" cy="144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18572" y="3895806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+</a:t>
            </a:r>
            <a:r>
              <a:rPr lang="en-US" sz="3600" dirty="0" smtClean="0">
                <a:solidFill>
                  <a:srgbClr val="FF0000"/>
                </a:solidFill>
              </a:rPr>
              <a:t>1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3895807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0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52600" y="5562599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BENT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98670" y="5562599"/>
            <a:ext cx="205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BENT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397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267" grpId="0"/>
      <p:bldP spid="4" grpId="0"/>
      <p:bldP spid="5" grpId="0"/>
      <p:bldP spid="6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8600" y="373760"/>
            <a:ext cx="860473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Bondline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expressions of molecules  (14 pts)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36104" y="1143000"/>
            <a:ext cx="567091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Determine the count of H,C and O in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the compound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drawn here: 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219200"/>
            <a:ext cx="2197418" cy="143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228600" y="3200400"/>
            <a:ext cx="79514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a  plausible abbreviated </a:t>
            </a:r>
            <a:r>
              <a:rPr kumimoji="0" lang="en-US" sz="28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bondline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structure for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a compound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containing 4</a:t>
            </a:r>
            <a:r>
              <a:rPr kumimoji="0" lang="en-US" sz="28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C 10 H and 1 O</a:t>
            </a:r>
            <a:endParaRPr kumimoji="0" lang="en-US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52600" y="0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2 Review summary (Friday 5 April)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2209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C</a:t>
            </a:r>
            <a:r>
              <a:rPr lang="en-US" sz="3600" baseline="-25000" dirty="0" smtClean="0">
                <a:solidFill>
                  <a:srgbClr val="FF0000"/>
                </a:solidFill>
              </a:rPr>
              <a:t>7</a:t>
            </a:r>
            <a:r>
              <a:rPr lang="en-US" sz="3600" dirty="0" smtClean="0">
                <a:solidFill>
                  <a:srgbClr val="FF0000"/>
                </a:solidFill>
              </a:rPr>
              <a:t> H</a:t>
            </a:r>
            <a:r>
              <a:rPr lang="en-US" sz="3600" baseline="-25000" dirty="0" smtClean="0">
                <a:solidFill>
                  <a:srgbClr val="FF0000"/>
                </a:solidFill>
              </a:rPr>
              <a:t>16</a:t>
            </a:r>
            <a:endParaRPr lang="en-US" sz="3600" baseline="-250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52631" y="4343400"/>
            <a:ext cx="7571294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264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222738" y="114217"/>
            <a:ext cx="62484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Number games  (8 pts)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9292" y="651955"/>
            <a:ext cx="60491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/>
              <a:t>Express </a:t>
            </a:r>
            <a:r>
              <a:rPr lang="en-US" sz="2800" dirty="0" smtClean="0"/>
              <a:t>0.00312 </a:t>
            </a:r>
            <a:r>
              <a:rPr lang="en-US" sz="2800" dirty="0"/>
              <a:t>in scientific </a:t>
            </a:r>
            <a:r>
              <a:rPr lang="en-US" sz="2800" dirty="0" smtClean="0"/>
              <a:t>notation    </a:t>
            </a:r>
            <a:endParaRPr lang="en-US" sz="2800" dirty="0"/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Find the log</a:t>
            </a:r>
            <a:r>
              <a:rPr lang="en-US" sz="2800" baseline="-25000" dirty="0" smtClean="0"/>
              <a:t>10</a:t>
            </a:r>
            <a:r>
              <a:rPr lang="en-US" sz="2800" dirty="0" smtClean="0"/>
              <a:t> of 0.005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948190"/>
            <a:ext cx="6934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Find the best prefix  expression for 0.003 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dirty="0" smtClean="0"/>
              <a:t>Find the  best prefix expression for 10,000 m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6845968" y="799419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3.12*10</a:t>
            </a:r>
            <a:r>
              <a:rPr lang="en-US" sz="2800" b="1" baseline="30000" dirty="0" smtClean="0">
                <a:solidFill>
                  <a:srgbClr val="FF0000"/>
                </a:solidFill>
              </a:rPr>
              <a:t>3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0" y="1344452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-2.301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63508" y="2143073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3 </a:t>
            </a:r>
            <a:r>
              <a:rPr lang="en-US" sz="2800" b="1" dirty="0" err="1" smtClean="0">
                <a:solidFill>
                  <a:srgbClr val="FF0000"/>
                </a:solidFill>
              </a:rPr>
              <a:t>ms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14674" y="2809965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10 km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3230922"/>
            <a:ext cx="8534400" cy="830997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Lessons and Insights from Studying Salts: pH,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and osmosis 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 pts each/20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pts total)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4278868"/>
            <a:ext cx="955582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What is the pH of an acid solution containing 0.003 M H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? 	 ________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If the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pOH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of a solution is 13 the solution is :				 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The pH of Sprite is ~3.25.What is the concentration of H+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implied by this?  _________  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400" dirty="0" smtClean="0">
                <a:latin typeface="Calibri" pitchFamily="34" charset="0"/>
                <a:cs typeface="Times New Roman" pitchFamily="18" charset="0"/>
              </a:rPr>
              <a:t>A cell with 1 mg salt/mL is put in a solution with 0.1 mg salt/</a:t>
            </a:r>
            <a:r>
              <a:rPr lang="en-US" sz="2400" dirty="0" err="1" smtClean="0">
                <a:latin typeface="Calibri" pitchFamily="34" charset="0"/>
                <a:cs typeface="Times New Roman" pitchFamily="18" charset="0"/>
              </a:rPr>
              <a:t>mL.</a:t>
            </a:r>
            <a:r>
              <a:rPr lang="en-US" sz="2400" dirty="0" smtClean="0">
                <a:latin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Calibri" pitchFamily="34" charset="0"/>
                <a:cs typeface="Times New Roman" pitchFamily="18" charset="0"/>
              </a:rPr>
              <a:t>The cell will: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0" y="41910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2.52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67400" y="449942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acidic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70638" y="5257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5.62E-4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81200" y="6172200"/>
            <a:ext cx="624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FF0000"/>
                </a:solidFill>
                <a:latin typeface="Calibri" pitchFamily="34" charset="0"/>
                <a:cs typeface="Times New Roman" pitchFamily="18" charset="0"/>
              </a:rPr>
              <a:t>   b)expand</a:t>
            </a:r>
            <a:endParaRPr lang="en-US" sz="3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64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ChangeArrowheads="1"/>
          </p:cNvSpPr>
          <p:nvPr/>
        </p:nvSpPr>
        <p:spPr bwMode="auto">
          <a:xfrm>
            <a:off x="0" y="364867"/>
            <a:ext cx="9144000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Electronic configurations and quantum ideas  (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3</a:t>
            </a:r>
            <a:r>
              <a:rPr lang="en-US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8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pts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527538" y="873711"/>
            <a:ext cx="7620000" cy="2477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How many levels are present for d </a:t>
            </a: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orbitals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? ________      How many electrons can fit into a single level ? 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Write the complete electronic configuration for 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lang="en-US" sz="2400" b="1" dirty="0" smtClean="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Write the abbreviated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electronic 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configuration for </a:t>
            </a:r>
            <a:r>
              <a:rPr kumimoji="0" lang="en-US" sz="2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Mn</a:t>
            </a:r>
            <a:r>
              <a:rPr kumimoji="0" lang="en-US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(make sure to switch d and s correctly)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11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18"/>
          <p:cNvSpPr>
            <a:spLocks noChangeArrowheads="1"/>
          </p:cNvSpPr>
          <p:nvPr/>
        </p:nvSpPr>
        <p:spPr bwMode="auto">
          <a:xfrm>
            <a:off x="-98548" y="3496196"/>
            <a:ext cx="8872172" cy="1800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en-US" sz="2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Draw the correct pigeonhole configuration for the species below.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(Make sure to correct for charges; a (+1) means the element has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lost 1 electron from its usual count.)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17"/>
          <p:cNvSpPr>
            <a:spLocks noChangeArrowheads="1"/>
          </p:cNvSpPr>
          <p:nvPr/>
        </p:nvSpPr>
        <p:spPr bwMode="auto">
          <a:xfrm>
            <a:off x="5791200" y="4919682"/>
            <a:ext cx="611064" cy="55499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307095" y="4931405"/>
            <a:ext cx="3276600" cy="75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Cu</a:t>
            </a:r>
            <a:r>
              <a:rPr kumimoji="0" lang="en-US" sz="320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+	     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[</a:t>
            </a:r>
            <a:r>
              <a:rPr kumimoji="0" lang="en-US" sz="32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Ar</a:t>
            </a:r>
            <a:r>
              <a:rPr kumimoji="0" lang="en-US" sz="3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]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5105400" y="4931405"/>
            <a:ext cx="611064" cy="564867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6490180" y="4907959"/>
            <a:ext cx="611064" cy="55499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Oval 17"/>
          <p:cNvSpPr>
            <a:spLocks noChangeArrowheads="1"/>
          </p:cNvSpPr>
          <p:nvPr/>
        </p:nvSpPr>
        <p:spPr bwMode="auto">
          <a:xfrm>
            <a:off x="4436086" y="4941277"/>
            <a:ext cx="611064" cy="55499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Oval 17"/>
          <p:cNvSpPr>
            <a:spLocks noChangeArrowheads="1"/>
          </p:cNvSpPr>
          <p:nvPr/>
        </p:nvSpPr>
        <p:spPr bwMode="auto">
          <a:xfrm>
            <a:off x="7647837" y="4941277"/>
            <a:ext cx="611064" cy="55499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17"/>
          <p:cNvSpPr>
            <a:spLocks noChangeArrowheads="1"/>
          </p:cNvSpPr>
          <p:nvPr/>
        </p:nvSpPr>
        <p:spPr bwMode="auto">
          <a:xfrm>
            <a:off x="3583695" y="4941277"/>
            <a:ext cx="611064" cy="554995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531946" y="762000"/>
            <a:ext cx="471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5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837478" y="1099358"/>
            <a:ext cx="471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2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34686" y="1905000"/>
            <a:ext cx="403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1s</a:t>
            </a:r>
            <a:r>
              <a:rPr lang="en-US" sz="3600" baseline="30000" dirty="0" smtClean="0">
                <a:solidFill>
                  <a:srgbClr val="FF0000"/>
                </a:solidFill>
              </a:rPr>
              <a:t>2</a:t>
            </a:r>
            <a:r>
              <a:rPr lang="en-US" sz="3600" dirty="0" smtClean="0">
                <a:solidFill>
                  <a:srgbClr val="FF0000"/>
                </a:solidFill>
              </a:rPr>
              <a:t>2s</a:t>
            </a:r>
            <a:r>
              <a:rPr lang="en-US" sz="3600" baseline="30000" dirty="0" smtClean="0">
                <a:solidFill>
                  <a:srgbClr val="FF0000"/>
                </a:solidFill>
              </a:rPr>
              <a:t>2</a:t>
            </a:r>
            <a:r>
              <a:rPr lang="en-US" sz="3600" dirty="0" smtClean="0">
                <a:solidFill>
                  <a:srgbClr val="FF0000"/>
                </a:solidFill>
              </a:rPr>
              <a:t>2p</a:t>
            </a:r>
            <a:r>
              <a:rPr lang="en-US" sz="3600" baseline="30000" dirty="0" smtClean="0">
                <a:solidFill>
                  <a:srgbClr val="FF0000"/>
                </a:solidFill>
              </a:rPr>
              <a:t>6</a:t>
            </a:r>
            <a:r>
              <a:rPr lang="en-US" sz="3600" dirty="0" smtClean="0">
                <a:solidFill>
                  <a:srgbClr val="FF0000"/>
                </a:solidFill>
              </a:rPr>
              <a:t>3s</a:t>
            </a:r>
            <a:r>
              <a:rPr lang="en-US" sz="3600" baseline="30000" dirty="0" smtClean="0">
                <a:solidFill>
                  <a:srgbClr val="FF0000"/>
                </a:solidFill>
              </a:rPr>
              <a:t>2</a:t>
            </a:r>
            <a:r>
              <a:rPr lang="en-US" sz="3600" dirty="0" smtClean="0">
                <a:solidFill>
                  <a:srgbClr val="FF0000"/>
                </a:solidFill>
              </a:rPr>
              <a:t>3p</a:t>
            </a:r>
            <a:r>
              <a:rPr lang="en-US" sz="3600" baseline="30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34686" y="3142253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[</a:t>
            </a:r>
            <a:r>
              <a:rPr lang="en-US" sz="4000" dirty="0" err="1" smtClean="0">
                <a:solidFill>
                  <a:srgbClr val="FF0000"/>
                </a:solidFill>
              </a:rPr>
              <a:t>Ar</a:t>
            </a:r>
            <a:r>
              <a:rPr lang="en-US" sz="4000" dirty="0" smtClean="0">
                <a:solidFill>
                  <a:srgbClr val="FF0000"/>
                </a:solidFill>
              </a:rPr>
              <a:t>] 3d</a:t>
            </a:r>
            <a:r>
              <a:rPr lang="en-US" sz="4000" baseline="30000" dirty="0" smtClean="0">
                <a:solidFill>
                  <a:srgbClr val="FF0000"/>
                </a:solidFill>
              </a:rPr>
              <a:t>5</a:t>
            </a:r>
            <a:r>
              <a:rPr lang="en-US" sz="4000" dirty="0" smtClean="0">
                <a:solidFill>
                  <a:srgbClr val="FF0000"/>
                </a:solidFill>
              </a:rPr>
              <a:t> 4s</a:t>
            </a:r>
            <a:r>
              <a:rPr lang="en-US" sz="4000" baseline="30000" dirty="0" smtClean="0">
                <a:solidFill>
                  <a:srgbClr val="FF0000"/>
                </a:solidFill>
              </a:rPr>
              <a:t>2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833446" y="4941277"/>
            <a:ext cx="0" cy="554995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765064" y="4931405"/>
            <a:ext cx="0" cy="554995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434378" y="4941277"/>
            <a:ext cx="0" cy="554995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120178" y="4919681"/>
            <a:ext cx="0" cy="554995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6705600" y="4892378"/>
            <a:ext cx="0" cy="554995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985846" y="5011615"/>
            <a:ext cx="0" cy="523527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889255" y="4995882"/>
            <a:ext cx="0" cy="511804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843337" y="4907959"/>
            <a:ext cx="0" cy="588313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586046" y="4979221"/>
            <a:ext cx="0" cy="588313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271846" y="4957627"/>
            <a:ext cx="0" cy="588313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37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287</Words>
  <Application>Microsoft Office PowerPoint</Application>
  <PresentationFormat>On-screen Show (4:3)</PresentationFormat>
  <Paragraphs>56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25</cp:revision>
  <dcterms:created xsi:type="dcterms:W3CDTF">2013-03-15T02:32:07Z</dcterms:created>
  <dcterms:modified xsi:type="dcterms:W3CDTF">2013-04-04T21:13:01Z</dcterms:modified>
</cp:coreProperties>
</file>