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1" r:id="rId2"/>
    <p:sldId id="39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  <p:sldId id="409" r:id="rId27"/>
    <p:sldId id="41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67" d="100"/>
          <a:sy n="67" d="100"/>
        </p:scale>
        <p:origin x="84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30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3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89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67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21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78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50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2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04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3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1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3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67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18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96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9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jpeg"/><Relationship Id="rId4" Type="http://schemas.openxmlformats.org/officeDocument/2006/relationships/hyperlink" Target="http://www.google.com/url?sa=i&amp;rct=j&amp;q=&amp;esrc=s&amp;frm=1&amp;source=images&amp;cd=&amp;cad=rja&amp;docid=2TBo9c0nTnMzkM&amp;tbnid=ZkglpaGAxO4ngM:&amp;ved=0CAUQjRw&amp;url=http://ginews.blogspot.com/2007/02/gi-news-briefs.html&amp;ei=UzxrUtjpOKnwyQGM94CABQ&amp;bvm=bv.55123115,d.aWc&amp;psig=AFQjCNFGeV6spJXXO9ivVUR66vIXrUei0w&amp;ust=1382845884047669" TargetMode="External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2087"/>
            <a:ext cx="8610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/>
              <a:t>2.</a:t>
            </a:r>
            <a:r>
              <a:rPr lang="en-US" sz="3600" b="1" dirty="0" smtClean="0">
                <a:solidFill>
                  <a:schemeClr val="bg1"/>
                </a:solidFill>
              </a:rPr>
              <a:t>	2) What rules govern the number of bonds to the elements and how do we use these rules to build organic (and other non-ionic) compounds 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9400"/>
            <a:ext cx="3001229" cy="3773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2895600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LEWIS (OCTET) RULE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883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Lewis’ s Answer:   </a:t>
            </a:r>
          </a:p>
        </p:txBody>
      </p:sp>
    </p:spTree>
    <p:extLst>
      <p:ext uri="{BB962C8B-B14F-4D97-AF65-F5344CB8AC3E}">
        <p14:creationId xmlns:p14="http://schemas.microsoft.com/office/powerpoint/2010/main" val="4281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63470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295400"/>
            <a:ext cx="80772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do we know what `hooks’ to what in more complicated molecules 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 where confusion can arise: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0480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657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3657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4958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57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590800" y="50292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44196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743200" y="56388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200" y="51054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562600" y="510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400800" y="510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38800" y="571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7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 am so annoying…”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#1: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19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Elements closer to the center of the Periodic Table tend to be in the center of a molecule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04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14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5311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CO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685800" cy="8382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9050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524000" y="4191000"/>
            <a:ext cx="4572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2819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/>
              <a:t>center’ line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76400" y="2057400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`center’ of 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2628900" y="3162300"/>
            <a:ext cx="1143000" cy="9144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609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is closer to center line=&gt;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7620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22" name="Rectangle 21"/>
          <p:cNvSpPr/>
          <p:nvPr/>
        </p:nvSpPr>
        <p:spPr>
          <a:xfrm>
            <a:off x="6705600" y="838200"/>
            <a:ext cx="1600200" cy="762000"/>
          </a:xfrm>
          <a:prstGeom prst="rect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4914900" y="800100"/>
            <a:ext cx="762000" cy="6858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4800600" y="762000"/>
            <a:ext cx="914400" cy="6096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93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2" grpId="0" animBg="1"/>
      <p:bldP spid="13" grpId="0"/>
      <p:bldP spid="17" grpId="0"/>
      <p:bldP spid="21" grpId="0" build="allAtOnce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SO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391400" y="2743200"/>
            <a:ext cx="609600" cy="6858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8288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14500" y="4381500"/>
            <a:ext cx="4191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95400" y="1371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is closer to </a:t>
            </a:r>
            <a:r>
              <a:rPr lang="en-US" sz="3100" b="1" dirty="0" smtClean="0">
                <a:solidFill>
                  <a:srgbClr val="FF0000"/>
                </a:solidFill>
              </a:rPr>
              <a:t>center	</a:t>
            </a:r>
            <a:r>
              <a:rPr lang="en-US" sz="3100" b="1" dirty="0" smtClean="0"/>
              <a:t>     =&gt;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16" name="Heart 15"/>
          <p:cNvSpPr/>
          <p:nvPr/>
        </p:nvSpPr>
        <p:spPr>
          <a:xfrm>
            <a:off x="4724400" y="1447800"/>
            <a:ext cx="457200" cy="4572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67200" y="609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</a:t>
            </a:r>
            <a:r>
              <a:rPr lang="en-US" sz="4400" b="1" dirty="0" smtClean="0">
                <a:solidFill>
                  <a:srgbClr val="FF0000"/>
                </a:solidFill>
              </a:rPr>
              <a:t>S</a:t>
            </a:r>
            <a:r>
              <a:rPr lang="en-US" sz="4400" b="1" dirty="0" smtClean="0"/>
              <a:t>-O   ??</a:t>
            </a:r>
            <a:endParaRPr lang="en-US" sz="4400" b="1" dirty="0"/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3886200" y="3200400"/>
            <a:ext cx="3657600" cy="1219200"/>
          </a:xfrm>
          <a:prstGeom prst="line">
            <a:avLst/>
          </a:prstGeom>
          <a:ln w="793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3810000" y="2362200"/>
            <a:ext cx="3810000" cy="2057400"/>
          </a:xfrm>
          <a:prstGeom prst="line">
            <a:avLst/>
          </a:prstGeom>
          <a:ln w="793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77000" y="762000"/>
            <a:ext cx="1600200" cy="533400"/>
          </a:xfrm>
          <a:prstGeom prst="rect">
            <a:avLst/>
          </a:pr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/>
      <p:bldP spid="16" grpId="0" animBg="1"/>
      <p:bldP spid="18" grpId="0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050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438400" y="12954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5334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590800" y="19050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13716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486400" y="129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324600" y="129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562600" y="190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2286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#2:</a:t>
            </a:r>
            <a:endParaRPr lang="en-US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3200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Compound structures tend to minimize `strain’  and maximize bond angles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Doc’s questions  revisited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838200"/>
            <a:ext cx="8839200" cy="480131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 we `read’ organic compound formulas and deduce their bond and electron arrangements 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1125" y="4343400"/>
            <a:ext cx="224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934200" y="4495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239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Valence electrons only; 2 per bond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7620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Lewis Octet Rule + Rules of Thumb 1 and 2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66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534400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simple as 1,2,3,4 …HONC bonding rules</a:t>
            </a:r>
          </a:p>
          <a:p>
            <a:r>
              <a:rPr lang="en-US" sz="3600" b="1" dirty="0" smtClean="0"/>
              <a:t>(for organic compounds only)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610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Element</a:t>
            </a:r>
            <a:r>
              <a:rPr lang="en-US" sz="2800" b="1" dirty="0" smtClean="0"/>
              <a:t>   </a:t>
            </a:r>
            <a:r>
              <a:rPr lang="en-US" sz="2800" b="1" u="sng" dirty="0" smtClean="0"/>
              <a:t>bond count to element</a:t>
            </a:r>
            <a:r>
              <a:rPr lang="en-US" sz="2800" b="1" dirty="0" smtClean="0"/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lone pairs on element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H		1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O		2				</a:t>
            </a:r>
            <a:r>
              <a:rPr lang="en-US" sz="4000" b="1" dirty="0" smtClean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N		3				</a:t>
            </a:r>
            <a:r>
              <a:rPr lang="en-US" sz="4000" b="1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C		4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8486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*USE FOR EXERCISE 2.4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914400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O, N &amp; C BOND COUNT + </a:t>
            </a:r>
            <a:r>
              <a:rPr lang="en-US" sz="3600" b="1" dirty="0" smtClean="0">
                <a:solidFill>
                  <a:srgbClr val="FF0000"/>
                </a:solidFill>
              </a:rPr>
              <a:t>LONE PAIR </a:t>
            </a:r>
            <a:r>
              <a:rPr lang="en-US" sz="3600" b="1" dirty="0" smtClean="0"/>
              <a:t>COUNT = 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485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Simple Bonding Rules for Organic* compounds: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the HONC Rules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#1: ethane 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) </a:t>
            </a:r>
          </a:p>
          <a:p>
            <a:r>
              <a:rPr lang="en-US" sz="4000" b="1" dirty="0" smtClean="0"/>
              <a:t>= one of the `</a:t>
            </a:r>
            <a:r>
              <a:rPr lang="en-US" sz="4000" b="1" dirty="0" smtClean="0">
                <a:solidFill>
                  <a:srgbClr val="FF0000"/>
                </a:solidFill>
              </a:rPr>
              <a:t>natural’ gases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</a:t>
            </a:r>
            <a:r>
              <a:rPr lang="en-US" sz="2800" b="1" dirty="0" smtClean="0"/>
              <a:t>Compounds made of C+ H with options to include O and N</a:t>
            </a:r>
            <a:endParaRPr lang="en-US" sz="2800" b="1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514600" y="3048000"/>
          <a:ext cx="4567237" cy="3171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emSketch" r:id="rId4" imgW="3038760" imgH="2109240" progId="ACD.ChemSketch.20">
                  <p:embed/>
                </p:oleObj>
              </mc:Choice>
              <mc:Fallback>
                <p:oleObj name="ChemSketch" r:id="rId4" imgW="3038760" imgH="21092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4567237" cy="3171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3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0" y="2286000"/>
          <a:ext cx="5179269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emSketch" r:id="rId3" imgW="2935080" imgH="2109240" progId="ACD.ChemSketch.20">
                  <p:embed/>
                </p:oleObj>
              </mc:Choice>
              <mc:Fallback>
                <p:oleObj name="ChemSketch" r:id="rId3" imgW="2935080" imgH="21092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0"/>
                        <a:ext cx="5179269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7620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#2: ethanol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O)  =</a:t>
            </a:r>
            <a:r>
              <a:rPr lang="en-US" sz="4000" b="1" dirty="0" smtClean="0">
                <a:solidFill>
                  <a:srgbClr val="FF0000"/>
                </a:solidFill>
              </a:rPr>
              <a:t>drinking alcohol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#3: aspirin  (C</a:t>
            </a:r>
            <a:r>
              <a:rPr lang="en-US" sz="4000" b="1" baseline="-25000" dirty="0" smtClean="0"/>
              <a:t>10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 )</a:t>
            </a:r>
          </a:p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what to take </a:t>
            </a:r>
            <a:r>
              <a:rPr lang="en-US" sz="4000" b="1" dirty="0" smtClean="0"/>
              <a:t>after excess alcohol  </a:t>
            </a:r>
            <a:endParaRPr lang="en-US" sz="4000" b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47800" y="1447800"/>
          <a:ext cx="6086475" cy="518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hemSketch" r:id="rId3" imgW="1688760" imgH="1438560" progId="ACD.ChemSketch.20">
                  <p:embed/>
                </p:oleObj>
              </mc:Choice>
              <mc:Fallback>
                <p:oleObj name="ChemSketch" r:id="rId3" imgW="1688760" imgH="14385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6086475" cy="5183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86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EXERCISE 2…. PLAYING THE LEWIS ELECTRON DOT </a:t>
            </a:r>
            <a:r>
              <a:rPr lang="en-US" sz="5400" dirty="0" smtClean="0"/>
              <a:t>GAME (2.3)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733800"/>
            <a:ext cx="579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Mole $$ !!!!</a:t>
            </a:r>
            <a:endParaRPr lang="en-US" sz="6600" dirty="0"/>
          </a:p>
        </p:txBody>
      </p:sp>
      <p:pic>
        <p:nvPicPr>
          <p:cNvPr id="4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3001993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3089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7800" y="2514600"/>
          <a:ext cx="4425950" cy="314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ChemSketch" r:id="rId3" imgW="1688760" imgH="1200960" progId="ACD.ChemSketch.20">
                  <p:embed/>
                </p:oleObj>
              </mc:Choice>
              <mc:Fallback>
                <p:oleObj name="ChemSketch" r:id="rId3" imgW="1688760" imgH="12009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4425950" cy="314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#4: glycine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NO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)  =amino acid, building block of proteins (</a:t>
            </a:r>
            <a:r>
              <a:rPr lang="en-US" sz="4000" b="1" dirty="0" smtClean="0">
                <a:solidFill>
                  <a:srgbClr val="FF0000"/>
                </a:solidFill>
              </a:rPr>
              <a:t>building block</a:t>
            </a:r>
            <a:r>
              <a:rPr lang="en-US" sz="4000" b="1" dirty="0" smtClean="0"/>
              <a:t> of all living things 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829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ttp://www.biologycorner.com/resources/dna_molecu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" y="1290828"/>
            <a:ext cx="8001000" cy="538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528" y="124361"/>
            <a:ext cx="316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#5: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DNA  (</a:t>
            </a:r>
            <a:r>
              <a:rPr lang="en-US" sz="4000" b="1" dirty="0" smtClean="0">
                <a:solidFill>
                  <a:srgbClr val="FF0000"/>
                </a:solidFill>
              </a:rPr>
              <a:t>BLUEPRINT</a:t>
            </a:r>
            <a:r>
              <a:rPr lang="en-US" sz="4000" b="1" dirty="0" smtClean="0"/>
              <a:t> for all living things)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79065" y="124361"/>
            <a:ext cx="5410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Deoxyribonucleic acid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173024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5712" y="1914906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4114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379983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2971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rothamsted.bbsrc.ac.uk/notebook/courses/guide/images/d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4114800" cy="61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POPULAR GRAPHIC FOR DNA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391870" y="457200"/>
            <a:ext cx="461665" cy="4953000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9144000" cy="6155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3 different ways to read/draw HONC structures   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b="1" dirty="0" smtClean="0">
                <a:solidFill>
                  <a:srgbClr val="0070C0"/>
                </a:solidFill>
              </a:rPr>
              <a:t>Complete skeletal form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495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0070C0"/>
                </a:solidFill>
              </a:rPr>
              <a:t>All or most all lone pairs,  bonds and atoms shown explicitly.</a:t>
            </a:r>
            <a:endParaRPr lang="en-US" sz="4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362200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Rubbing alcohol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95600" y="1905000"/>
          <a:ext cx="4114800" cy="238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hemSketch" r:id="rId4" imgW="2005584" imgH="1164336" progId="ACD.ChemSketch.20">
                  <p:embed/>
                </p:oleObj>
              </mc:Choice>
              <mc:Fallback>
                <p:oleObj name="ChemSketch" r:id="rId4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4114800" cy="2388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96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13716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b="1" dirty="0" smtClean="0">
                <a:solidFill>
                  <a:srgbClr val="FF0000"/>
                </a:solidFill>
              </a:rPr>
              <a:t>Condensed form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257800" y="1905000"/>
          <a:ext cx="3581400" cy="307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ChemSketch" r:id="rId4" imgW="1091184" imgH="935736" progId="ACD.ChemSketch.20">
                  <p:embed/>
                </p:oleObj>
              </mc:Choice>
              <mc:Fallback>
                <p:oleObj name="ChemSketch" r:id="rId4" imgW="1091184" imgH="9357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3581400" cy="307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953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Methyl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) and </a:t>
            </a:r>
            <a:r>
              <a:rPr lang="en-US" sz="4000" b="1" dirty="0" err="1" smtClean="0">
                <a:solidFill>
                  <a:srgbClr val="FF0000"/>
                </a:solidFill>
              </a:rPr>
              <a:t>methylene</a:t>
            </a:r>
            <a:r>
              <a:rPr lang="en-US" sz="4000" b="1" dirty="0" smtClean="0">
                <a:solidFill>
                  <a:srgbClr val="FF0000"/>
                </a:solidFill>
              </a:rPr>
              <a:t> groups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) written without C-H bonds, but lone pairs still shown.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0" y="2057400"/>
          <a:ext cx="41148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4114800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4572000" y="1981200"/>
            <a:ext cx="1143000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42672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Complete skeletal form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13716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Abbreviated bond line form (most used by organic chemists)</a:t>
            </a:r>
            <a:endParaRPr lang="en-US" sz="4000" b="1" dirty="0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172200" y="2057400"/>
          <a:ext cx="2743200" cy="2586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ChemSketch" r:id="rId4" imgW="804672" imgH="758952" progId="ACD.ChemSketch.20">
                  <p:embed/>
                </p:oleObj>
              </mc:Choice>
              <mc:Fallback>
                <p:oleObj name="ChemSketch" r:id="rId4" imgW="804672" imgH="75895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57400"/>
                        <a:ext cx="2743200" cy="25862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81000" y="4734342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All kinks ,  ends and crossings are C. If no other groups </a:t>
            </a:r>
            <a:r>
              <a:rPr lang="en-US" sz="3000" b="1" dirty="0" err="1" smtClean="0"/>
              <a:t>showing,assume</a:t>
            </a:r>
            <a:r>
              <a:rPr lang="en-US" sz="3000" b="1" dirty="0" smtClean="0"/>
              <a:t> H around C to reach 4 bonds to C.  Lone pairs  assumed via HONC rules(though text doesn’t.)</a:t>
            </a:r>
            <a:endParaRPr lang="en-US" sz="3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524000" y="2514600"/>
          <a:ext cx="3677056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14600"/>
                        <a:ext cx="3677056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5791200" y="2514600"/>
            <a:ext cx="13716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819400"/>
            <a:ext cx="19812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solidFill>
                  <a:srgbClr val="0070C0"/>
                </a:solidFill>
              </a:rPr>
              <a:t>Complete 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Skeletal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 form</a:t>
            </a:r>
            <a:endParaRPr lang="en-US" sz="2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7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43" grpId="0"/>
      <p:bldP spid="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26" y="1371600"/>
            <a:ext cx="429752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815" y="2115312"/>
            <a:ext cx="337870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599" y="152400"/>
            <a:ext cx="868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Why bond line form is preferred by organic chemists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" y="4858434"/>
            <a:ext cx="4800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Complete skeletal form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85815" y="4459145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Bond line form </a:t>
            </a:r>
            <a:endParaRPr lang="en-US" sz="3600" b="1" dirty="0"/>
          </a:p>
        </p:txBody>
      </p:sp>
      <p:sp>
        <p:nvSpPr>
          <p:cNvPr id="8" name="Smiley Face 7"/>
          <p:cNvSpPr/>
          <p:nvPr/>
        </p:nvSpPr>
        <p:spPr>
          <a:xfrm>
            <a:off x="5995415" y="5504765"/>
            <a:ext cx="1028700" cy="1066800"/>
          </a:xfrm>
          <a:prstGeom prst="smileyFac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09615" y="776948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SIMPLER LOOKING IS PRETTIER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1" y="5288340"/>
            <a:ext cx="4471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ym typeface="Wingdings" pitchFamily="2" charset="2"/>
              </a:rPr>
              <a:t> </a:t>
            </a:r>
            <a:r>
              <a:rPr lang="en-US" sz="4800" b="1" dirty="0" err="1" smtClean="0">
                <a:sym typeface="Wingdings" pitchFamily="2" charset="2"/>
              </a:rPr>
              <a:t>messy,ugly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17664" y="4931894"/>
            <a:ext cx="1926336" cy="1938992"/>
          </a:xfrm>
          <a:prstGeom prst="rect">
            <a:avLst/>
          </a:prstGeom>
          <a:solidFill>
            <a:srgbClr val="F094AA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I’m neat &amp; pretty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371600"/>
            <a:ext cx="16396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aspirin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3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2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286" y="1524000"/>
            <a:ext cx="916533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+ </a:t>
            </a:r>
            <a:r>
              <a:rPr lang="en-US" sz="4800" b="1" dirty="0" smtClean="0">
                <a:solidFill>
                  <a:schemeClr val="bg1"/>
                </a:solidFill>
              </a:rPr>
              <a:t>more board practice 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complete skeletal</a:t>
            </a: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 condensed bond line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 bond line condensed complete skeletal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4780" y="304800"/>
            <a:ext cx="67818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Picking the `best’ Lewis structure when two different ones satisfy the Octet Rule: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Lewis `s Minimize Formal Charge Rule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(not in text)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52163"/>
            <a:ext cx="3539128" cy="30912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718" y="2552162"/>
            <a:ext cx="3050707" cy="3217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0" y="4142360"/>
            <a:ext cx="118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vs.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770119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56225" y="5816878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“Minnie”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866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158" y="878532"/>
            <a:ext cx="3542083" cy="30909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Counting electron ownership before vs. after forming molecules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691205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O</a:t>
            </a:r>
          </a:p>
          <a:p>
            <a:r>
              <a:rPr lang="en-US" sz="2800" b="1" dirty="0" smtClean="0"/>
              <a:t>   C</a:t>
            </a:r>
          </a:p>
          <a:p>
            <a:r>
              <a:rPr lang="en-US" sz="2800" b="1" dirty="0" smtClean="0"/>
              <a:t>Cl (#1)</a:t>
            </a:r>
          </a:p>
          <a:p>
            <a:r>
              <a:rPr lang="en-US" sz="2800" b="1" dirty="0" smtClean="0"/>
              <a:t>Cl (#2)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52132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		 valence electrons in           valence electrons     net diff</a:t>
            </a:r>
          </a:p>
          <a:p>
            <a:r>
              <a:rPr lang="en-US" sz="2400" b="1" u="sng" dirty="0"/>
              <a:t>Element 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owned as isolated atom</a:t>
            </a:r>
            <a:r>
              <a:rPr lang="en-US" sz="2400" b="1" dirty="0" smtClean="0"/>
              <a:t>    </a:t>
            </a:r>
            <a:r>
              <a:rPr lang="en-US" sz="2400" b="1" u="sng" dirty="0" smtClean="0">
                <a:solidFill>
                  <a:srgbClr val="FF0000"/>
                </a:solidFill>
              </a:rPr>
              <a:t>owned in molecule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</a:rPr>
              <a:t>   </a:t>
            </a:r>
            <a:r>
              <a:rPr lang="en-US" sz="2400" b="1" u="sng" dirty="0" smtClean="0"/>
              <a:t>??</a:t>
            </a:r>
            <a:r>
              <a:rPr lang="en-US" b="1" dirty="0" smtClean="0"/>
              <a:t>	          </a:t>
            </a:r>
            <a:r>
              <a:rPr lang="en-US" b="1" dirty="0"/>
              <a:t>	</a:t>
            </a:r>
            <a:r>
              <a:rPr lang="en-US" b="1" dirty="0" smtClean="0"/>
              <a:t>		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1905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#1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6419241" y="1793062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</a:rPr>
              <a:t>#2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74463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521623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564376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529441"/>
            <a:ext cx="3733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each bond, atoms </a:t>
            </a:r>
            <a:r>
              <a:rPr lang="en-US" sz="2800" b="1" dirty="0" smtClean="0">
                <a:solidFill>
                  <a:srgbClr val="FF0000"/>
                </a:solidFill>
              </a:rPr>
              <a:t>own half </a:t>
            </a:r>
            <a:r>
              <a:rPr lang="en-US" sz="2800" b="1" dirty="0" smtClean="0"/>
              <a:t>the bond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=&gt; 1 electron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62418" y="47385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62418" y="5215183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2418" y="560826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3441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77200" y="4746487"/>
            <a:ext cx="45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2856641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431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5" grpId="0"/>
      <p:bldP spid="16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Counting electron ownership before vs. after forming molecules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691205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O</a:t>
            </a:r>
          </a:p>
          <a:p>
            <a:r>
              <a:rPr lang="en-US" sz="2800" b="1" dirty="0" smtClean="0"/>
              <a:t>   C</a:t>
            </a:r>
          </a:p>
          <a:p>
            <a:r>
              <a:rPr lang="en-US" sz="2800" b="1" dirty="0" smtClean="0"/>
              <a:t>Cl (#1)</a:t>
            </a:r>
          </a:p>
          <a:p>
            <a:r>
              <a:rPr lang="en-US" sz="2800" b="1" dirty="0" smtClean="0"/>
              <a:t>Cl (#2)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52132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		 valence electrons in           valence electrons     net diff</a:t>
            </a:r>
          </a:p>
          <a:p>
            <a:r>
              <a:rPr lang="en-US" sz="2400" b="1" u="sng" dirty="0"/>
              <a:t>Element 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owned as isolated atom</a:t>
            </a:r>
            <a:r>
              <a:rPr lang="en-US" sz="2400" b="1" dirty="0" smtClean="0"/>
              <a:t>    </a:t>
            </a:r>
            <a:r>
              <a:rPr lang="en-US" sz="2400" b="1" u="sng" dirty="0" smtClean="0">
                <a:solidFill>
                  <a:srgbClr val="FF0000"/>
                </a:solidFill>
              </a:rPr>
              <a:t>owned in molecule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</a:rPr>
              <a:t>   </a:t>
            </a:r>
            <a:r>
              <a:rPr lang="en-US" sz="2400" b="1" u="sng" dirty="0" smtClean="0"/>
              <a:t>??</a:t>
            </a:r>
            <a:r>
              <a:rPr lang="en-US" b="1" dirty="0" smtClean="0"/>
              <a:t>	          </a:t>
            </a:r>
            <a:r>
              <a:rPr lang="en-US" b="1" dirty="0"/>
              <a:t>	</a:t>
            </a:r>
            <a:r>
              <a:rPr lang="en-US" b="1" dirty="0" smtClean="0"/>
              <a:t>		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1905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#1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6234465" y="1359889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</a:rPr>
              <a:t>#2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74463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521623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564376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529441"/>
            <a:ext cx="3733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each bond, atoms </a:t>
            </a:r>
            <a:r>
              <a:rPr lang="en-US" sz="2800" b="1" dirty="0" smtClean="0">
                <a:solidFill>
                  <a:srgbClr val="FF0000"/>
                </a:solidFill>
              </a:rPr>
              <a:t>own half </a:t>
            </a:r>
            <a:r>
              <a:rPr lang="en-US" sz="2800" b="1" dirty="0" smtClean="0"/>
              <a:t>the bond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=&gt; 1 electron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62418" y="47385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62418" y="5215183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2418" y="560826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3441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423" y="953533"/>
            <a:ext cx="3050707" cy="32179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310" y="584344"/>
            <a:ext cx="3371380" cy="117663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001000" y="485718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-1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115300" y="51945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001000" y="561187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+1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115300" y="6006514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endParaRPr lang="en-US" sz="3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3600" y="3600381"/>
            <a:ext cx="1524000" cy="112283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5710" y="2907883"/>
            <a:ext cx="1447800" cy="13849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Has -1 formal charge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353000" y="627035"/>
            <a:ext cx="1447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Has +1 formal charge</a:t>
            </a:r>
            <a:endParaRPr lang="en-US" sz="2800" b="1" dirty="0"/>
          </a:p>
        </p:txBody>
      </p:sp>
      <p:cxnSp>
        <p:nvCxnSpPr>
          <p:cNvPr id="32" name="Straight Arrow Connector 31"/>
          <p:cNvCxnSpPr>
            <a:stCxn id="29" idx="3"/>
          </p:cNvCxnSpPr>
          <p:nvPr/>
        </p:nvCxnSpPr>
        <p:spPr>
          <a:xfrm>
            <a:off x="2800800" y="1319533"/>
            <a:ext cx="277623" cy="204467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60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3" grpId="0"/>
      <p:bldP spid="22" grpId="0"/>
      <p:bldP spid="25" grpId="0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4780" y="304800"/>
            <a:ext cx="67818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Lewis `s Minimize Formal Charge Rule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(not in text)</a:t>
            </a:r>
            <a:endParaRPr lang="en-US" sz="2800" b="1" dirty="0"/>
          </a:p>
          <a:p>
            <a:r>
              <a:rPr lang="en-US" sz="2800" b="1" dirty="0" smtClean="0"/>
              <a:t>The most stable structure minimizes formal charge (=&gt; zero charge)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725656"/>
            <a:ext cx="3539128" cy="30912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718" y="2552162"/>
            <a:ext cx="3050707" cy="3217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0" y="4142360"/>
            <a:ext cx="118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vs.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770119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56225" y="5816878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“Minnie”</a:t>
            </a:r>
            <a:endParaRPr lang="en-US" sz="44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2362200"/>
            <a:ext cx="76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6790" y="2120682"/>
            <a:ext cx="4531410" cy="4465637"/>
          </a:xfrm>
          <a:prstGeom prst="rect">
            <a:avLst/>
          </a:prstGeom>
          <a:noFill/>
          <a:ln w="79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74780" y="2286000"/>
            <a:ext cx="2454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Most stable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7800" y="4094368"/>
            <a:ext cx="560838" cy="817433"/>
          </a:xfrm>
          <a:custGeom>
            <a:avLst/>
            <a:gdLst>
              <a:gd name="connsiteX0" fmla="*/ 560838 w 560838"/>
              <a:gd name="connsiteY0" fmla="*/ 785813 h 817433"/>
              <a:gd name="connsiteX1" fmla="*/ 317950 w 560838"/>
              <a:gd name="connsiteY1" fmla="*/ 785813 h 817433"/>
              <a:gd name="connsiteX2" fmla="*/ 3625 w 560838"/>
              <a:gd name="connsiteY2" fmla="*/ 457200 h 817433"/>
              <a:gd name="connsiteX3" fmla="*/ 175075 w 560838"/>
              <a:gd name="connsiteY3" fmla="*/ 0 h 817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838" h="817433">
                <a:moveTo>
                  <a:pt x="560838" y="785813"/>
                </a:moveTo>
                <a:cubicBezTo>
                  <a:pt x="485828" y="813197"/>
                  <a:pt x="410819" y="840582"/>
                  <a:pt x="317950" y="785813"/>
                </a:cubicBezTo>
                <a:cubicBezTo>
                  <a:pt x="225081" y="731044"/>
                  <a:pt x="27437" y="588169"/>
                  <a:pt x="3625" y="457200"/>
                </a:cubicBezTo>
                <a:cubicBezTo>
                  <a:pt x="-20187" y="326231"/>
                  <a:pt x="77444" y="163115"/>
                  <a:pt x="175075" y="0"/>
                </a:cubicBezTo>
              </a:path>
            </a:pathLst>
          </a:custGeom>
          <a:noFill/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24045" y="3718254"/>
            <a:ext cx="2659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>
                <a:solidFill>
                  <a:srgbClr val="FF0000"/>
                </a:solidFill>
              </a:rPr>
              <a:t>excited state</a:t>
            </a:r>
            <a:r>
              <a:rPr lang="en-US" sz="3200" dirty="0" smtClean="0"/>
              <a:t>’ molecule of phosgene</a:t>
            </a:r>
            <a:endParaRPr lang="en-US" sz="3200" dirty="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>
            <a:off x="4402054" y="4142360"/>
            <a:ext cx="1013226" cy="18780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52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Another example of formal charge’s relevance behavior of</a:t>
            </a:r>
            <a:r>
              <a:rPr lang="en-US" sz="3200" b="1" dirty="0" smtClean="0"/>
              <a:t> carbon monoxide  (CO)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81200"/>
            <a:ext cx="3234010" cy="18613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19337" y="1794926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-1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371974" y="1738313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+</a:t>
            </a:r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7338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Only way to draw CO and satisfy Lewis Octet rule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95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5240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 </a:t>
            </a:r>
            <a:r>
              <a:rPr lang="en-US" sz="4000" dirty="0" smtClean="0"/>
              <a:t>and blood</a:t>
            </a:r>
            <a:endParaRPr lang="en-US" sz="4000" dirty="0"/>
          </a:p>
        </p:txBody>
      </p:sp>
      <p:pic>
        <p:nvPicPr>
          <p:cNvPr id="37890" name="Picture 2" descr="http://www.glycemicindex.com/blog/february2007/heme_iron17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362200"/>
            <a:ext cx="2514600" cy="2443164"/>
          </a:xfrm>
          <a:prstGeom prst="rect">
            <a:avLst/>
          </a:prstGeom>
          <a:noFill/>
        </p:spPr>
      </p:pic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419600" y="4114800"/>
          <a:ext cx="183411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emSketch" r:id="rId6" imgW="1277280" imgH="478440" progId="ACD.ChemSketch.20">
                  <p:embed/>
                </p:oleObj>
              </mc:Choice>
              <mc:Fallback>
                <p:oleObj name="ChemSketch" r:id="rId6" imgW="1277280" imgH="4784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14800"/>
                        <a:ext cx="183411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4114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b="1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800600" y="2438400"/>
          <a:ext cx="19939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hemSketch" r:id="rId8" imgW="1993320" imgH="700920" progId="ACD.ChemSketch.20">
                  <p:embed/>
                </p:oleObj>
              </mc:Choice>
              <mc:Fallback>
                <p:oleObj name="ChemSketch" r:id="rId8" imgW="1993320" imgH="70092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438400"/>
                        <a:ext cx="19939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57800" y="3352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8768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 has 200-400X stronger electrostatic  attraction to Fe</a:t>
            </a:r>
            <a:r>
              <a:rPr lang="en-US" sz="2800" baseline="30000" dirty="0" smtClean="0"/>
              <a:t>3+</a:t>
            </a:r>
            <a:r>
              <a:rPr lang="en-US" sz="2800" dirty="0" smtClean="0"/>
              <a:t> from formal charge vs.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Explains why CO so easily asphyxiates humans even at `low’ concentrations (400 </a:t>
            </a:r>
            <a:r>
              <a:rPr lang="en-US" sz="2800" dirty="0" err="1" smtClean="0"/>
              <a:t>ppm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667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Fe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3+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8800" y="2895600"/>
            <a:ext cx="1524000" cy="762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0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057400"/>
            <a:ext cx="8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Doc’s annoying question habit rears it ugly head again….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38" y="0"/>
            <a:ext cx="2117108" cy="193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76400" y="1524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41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892</Words>
  <Application>Microsoft Office PowerPoint</Application>
  <PresentationFormat>On-screen Show (4:3)</PresentationFormat>
  <Paragraphs>187</Paragraphs>
  <Slides>27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81</cp:revision>
  <dcterms:created xsi:type="dcterms:W3CDTF">2010-01-13T02:23:53Z</dcterms:created>
  <dcterms:modified xsi:type="dcterms:W3CDTF">2014-02-14T21:22:36Z</dcterms:modified>
</cp:coreProperties>
</file>