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73" r:id="rId3"/>
    <p:sldId id="262" r:id="rId4"/>
    <p:sldId id="293" r:id="rId5"/>
    <p:sldId id="302" r:id="rId6"/>
    <p:sldId id="290" r:id="rId7"/>
    <p:sldId id="291" r:id="rId8"/>
    <p:sldId id="276" r:id="rId9"/>
    <p:sldId id="277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61" r:id="rId19"/>
    <p:sldId id="278" r:id="rId20"/>
    <p:sldId id="294" r:id="rId21"/>
    <p:sldId id="288" r:id="rId22"/>
    <p:sldId id="295" r:id="rId23"/>
    <p:sldId id="301" r:id="rId24"/>
    <p:sldId id="30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99545" autoAdjust="0"/>
  </p:normalViewPr>
  <p:slideViewPr>
    <p:cSldViewPr>
      <p:cViewPr varScale="1">
        <p:scale>
          <a:sx n="74" d="100"/>
          <a:sy n="74" d="100"/>
        </p:scale>
        <p:origin x="16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09E4-2D49-4225-8480-D9B7D1F053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84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2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8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6B0F79-B21C-4AC7-B1B8-6EEB79D17F3D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83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Stadium at 1. E. 161</a:t>
            </a:r>
            <a:r>
              <a:rPr lang="en-US" baseline="30000" smtClean="0"/>
              <a:t>st</a:t>
            </a:r>
            <a:r>
              <a:rPr lang="en-US" smtClean="0"/>
              <a:t> st., Bronx NY 14051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DC6884-BD20-469F-B105-60B18E0D5266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3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409E4-2D49-4225-8480-D9B7D1F053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3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6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6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8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4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0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source=images&amp;cd=&amp;cad=rja&amp;docid=cwZ48Uey_H2xOM&amp;tbnid=RFYSxaqM0PQt6M:&amp;ved=0CAUQjRw&amp;url=http://mysite.verizon.net/kdrews47/introterms/intro7.html&amp;ei=kv6vUbPHFdWz4APWv4DgBg&amp;bvm=bv.47534661,d.dmg&amp;psig=AFQjCNEO0mkMhP4XqrC63qt80Gz03w484A&amp;ust=137057466767196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7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TBiwHMoVZwxQHM&amp;tbnid=3GVo89vIshDcTM:&amp;ved=0CAgQjRwwAA&amp;url=http://www.aaccessmaps.com/show/map/us/ny/nyc_area_hwy&amp;ei=LnuyUfatDreg4APp-IHYDw&amp;psig=AFQjCNHsNSButDaiudYHPFmMzkFfl9RmYA&amp;ust=137073783830784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rutherford's+gold+leaf+experiment+apparatus&amp;source=images&amp;cd=&amp;cad=rja&amp;docid=7f6hFPNBWkLk6M&amp;tbnid=DdZVsOfw0OhufM:&amp;ved=0CAUQjRw&amp;url=http://137.193.61.237/eng/theory.htm&amp;ei=uYSrUeizAqnG0AGj8oGQAg&amp;bvm=bv.47244034,d.dmg&amp;psig=AFQjCNFKdMMCRmYxysmfX7B8FBu6pwSgxA&amp;ust=137028148941506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rutherford's+gold+leaf+experiment+apparatus&amp;source=images&amp;cd=&amp;cad=rja&amp;docid=26zS1FGPVCYN0M&amp;tbnid=UqDjuGFrJYL08M:&amp;ved=0CAUQjRw&amp;url=http://myweb.usf.edu/~mhight/goldfoil.html&amp;ei=L4WrUbCYB6XC0gG6hIGwCg&amp;bvm=bv.47244034,d.dmg&amp;psig=AFQjCNGannnmiATojpQ4EVPwn2pMHXtWVQ&amp;ust=13702815652454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utherford's+gold+leaf+experiment+apparatus&amp;source=images&amp;cd=&amp;cad=rja&amp;docid=15JkYSMiGkSLlM&amp;tbnid=IxRKSBp3ITNTGM:&amp;ved=0CAUQjRw&amp;url=http://www.antonine-education.co.uk/Pages/Physics_5/Nuclear_Physics/NUC_06/Nuclear_page_6.htm&amp;ei=6Y-rUYutGvS20AH314Fo&amp;bvm=bv.47244034,d.dmg&amp;psig=AFQjCNG0gPT3NJvG7ts5zDrqg3ldi0rfKQ&amp;ust=13702843357990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milkintheclock.com/wp-content/uploads/2009/02/watsoncr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14399"/>
            <a:ext cx="5121149" cy="51816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Biologist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22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Physicist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WATSON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609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CRICK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5181600" y="1524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Nature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171</a:t>
            </a:r>
            <a:r>
              <a:rPr lang="en-US" sz="2400" b="1" dirty="0" smtClean="0"/>
              <a:t>, 737-738 (1953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77826" name="Picture 2" descr="http://web.virginia.edu/Heidi/chapter30/Images/30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3976" y="838200"/>
            <a:ext cx="3930024" cy="6019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57800" y="1981200"/>
            <a:ext cx="3886200" cy="1138773"/>
          </a:xfrm>
          <a:prstGeom prst="rect">
            <a:avLst/>
          </a:prstGeom>
          <a:solidFill>
            <a:schemeClr val="bg2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The paper that changed everything.</a:t>
            </a:r>
            <a:endParaRPr lang="en-US" sz="3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228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CHEMIST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209800" y="0"/>
            <a:ext cx="914400" cy="91440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7"/>
            <a:endCxn id="12" idx="3"/>
          </p:cNvCxnSpPr>
          <p:nvPr/>
        </p:nvCxnSpPr>
        <p:spPr>
          <a:xfrm rot="16200000" flipH="1" flipV="1">
            <a:off x="2343711" y="133911"/>
            <a:ext cx="646578" cy="646578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Atomic Model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 Facts about the </a:t>
            </a:r>
            <a:r>
              <a:rPr lang="en-US" sz="2400" b="1" dirty="0" smtClean="0">
                <a:solidFill>
                  <a:srgbClr val="FF0000"/>
                </a:solidFill>
              </a:rPr>
              <a:t>Gold Leaf Experiment </a:t>
            </a:r>
            <a:r>
              <a:rPr lang="en-US" sz="2400" b="1" dirty="0" smtClean="0"/>
              <a:t>rarely mentioned: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066800"/>
            <a:ext cx="8915400" cy="1569660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 particles move crazy fast: 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    	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velocity ~</a:t>
            </a:r>
            <a:r>
              <a:rPr lang="en-US" sz="3200" b="1" dirty="0" smtClean="0">
                <a:solidFill>
                  <a:srgbClr val="0000FF"/>
                </a:solidFill>
              </a:rPr>
              <a:t> 0.1c ~7*10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7</a:t>
            </a:r>
            <a:r>
              <a:rPr lang="en-US" sz="3200" b="1" dirty="0" smtClean="0">
                <a:solidFill>
                  <a:srgbClr val="0000FF"/>
                </a:solidFill>
              </a:rPr>
              <a:t> mph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(can get to NYC from here in  ~0.01 sec</a:t>
            </a:r>
            <a:r>
              <a:rPr lang="en-US" sz="3200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4953000"/>
            <a:ext cx="8839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The gold foil is crazy thin:       </a:t>
            </a:r>
          </a:p>
          <a:p>
            <a:pPr algn="l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</a:t>
            </a:r>
            <a:r>
              <a:rPr lang="en-US" sz="3200" b="1" dirty="0" smtClean="0">
                <a:solidFill>
                  <a:srgbClr val="0000FF"/>
                </a:solidFill>
              </a:rPr>
              <a:t>~  8.6*10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-6</a:t>
            </a:r>
            <a:r>
              <a:rPr lang="en-US" sz="3200" b="1" dirty="0" smtClean="0">
                <a:solidFill>
                  <a:srgbClr val="0000FF"/>
                </a:solidFill>
              </a:rPr>
              <a:t> cm thick 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(~1/3000 the thickness of cheap toilet paper )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 particles are crazy overweight compared to the electrons (e-) in a gold atom: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	 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~800X heavier than all 79 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e-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 in gold atom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Model</a:t>
            </a:r>
            <a:r>
              <a:rPr lang="en-US" sz="1800" dirty="0" smtClean="0">
                <a:solidFill>
                  <a:schemeClr val="tx1"/>
                </a:solidFill>
              </a:rPr>
              <a:t>  (continued):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892552"/>
            <a:ext cx="6516140" cy="55950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369332"/>
            <a:ext cx="83058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Reminder of the </a:t>
            </a:r>
            <a:r>
              <a:rPr lang="en-US" b="1" dirty="0" smtClean="0">
                <a:solidFill>
                  <a:srgbClr val="FF0000"/>
                </a:solidFill>
              </a:rPr>
              <a:t>Plum Pudding Model </a:t>
            </a:r>
            <a:r>
              <a:rPr lang="en-US" b="1" dirty="0" smtClean="0"/>
              <a:t>being tested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4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2087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Given the preceding facts, </a:t>
            </a:r>
            <a:r>
              <a:rPr lang="en-US" sz="3200" b="1" dirty="0">
                <a:solidFill>
                  <a:srgbClr val="FF0000"/>
                </a:solidFill>
              </a:rPr>
              <a:t>predict how the 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 particles will behave 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after striking 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the gold foil </a:t>
            </a:r>
            <a:r>
              <a:rPr lang="en-US" sz="3200" b="1" dirty="0">
                <a:solidFill>
                  <a:srgbClr val="FF0000"/>
                </a:solidFill>
              </a:rPr>
              <a:t>if the structure of gold is as described in Thomson’s Plum Pudding model .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2667000"/>
            <a:ext cx="5257800" cy="41148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/>
              <a:t>Bounce straight backwards off the foil like a baseball hitting a wall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dirty="0"/>
              <a:t>Punch through the foil like it wasn’t </a:t>
            </a:r>
            <a:r>
              <a:rPr lang="en-US" dirty="0" smtClean="0"/>
              <a:t>there.</a:t>
            </a:r>
          </a:p>
          <a:p>
            <a:pPr marL="514350" indent="-514350">
              <a:buFontTx/>
              <a:buAutoNum type="alphaUcPeriod"/>
            </a:pPr>
            <a:r>
              <a:rPr lang="en-US" dirty="0"/>
              <a:t>Scatter off the foil randomly in all directions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4584700" y="1700212"/>
          <a:ext cx="4559300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8" imgW="4571989" imgH="5143584" progId="MSGraph.Chart.8">
                  <p:embed followColorScheme="full"/>
                </p:oleObj>
              </mc:Choice>
              <mc:Fallback>
                <p:oleObj name="Chart" r:id="rId8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1700212"/>
                        <a:ext cx="4559300" cy="513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1"/>
          <p:cNvSpPr/>
          <p:nvPr>
            <p:custDataLst>
              <p:tags r:id="rId5"/>
            </p:custDataLst>
          </p:nvPr>
        </p:nvSpPr>
        <p:spPr bwMode="auto">
          <a:xfrm>
            <a:off x="76200" y="4267200"/>
            <a:ext cx="5257800" cy="1072896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527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838200"/>
            <a:ext cx="2590800" cy="2224563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228600" y="1828800"/>
            <a:ext cx="152400" cy="152400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23900" y="172489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Plum Pudding model </a:t>
            </a:r>
            <a:r>
              <a:rPr lang="en-US" sz="2400" b="1" dirty="0" smtClean="0"/>
              <a:t>predicts</a:t>
            </a:r>
            <a:r>
              <a:rPr lang="en-US" sz="2400" dirty="0" smtClean="0"/>
              <a:t> the massive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 particles </a:t>
            </a:r>
            <a:r>
              <a:rPr lang="en-US" sz="2400" dirty="0" smtClean="0">
                <a:sym typeface="Symbol"/>
              </a:rPr>
              <a:t>will pass  ~un-deflected through gold foil made of diffuse matter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1618" y="907197"/>
            <a:ext cx="187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 particles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67200" y="4267200"/>
            <a:ext cx="45719" cy="2590800"/>
          </a:xfrm>
          <a:prstGeom prst="rect">
            <a:avLst/>
          </a:prstGeom>
          <a:solidFill>
            <a:srgbClr val="FF9900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04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04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85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66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85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066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809589"/>
            <a:ext cx="9144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Rutherford’s </a:t>
            </a:r>
            <a:r>
              <a:rPr lang="en-US" sz="3200" b="1" dirty="0" smtClean="0">
                <a:solidFill>
                  <a:srgbClr val="FF0000"/>
                </a:solidFill>
              </a:rPr>
              <a:t>observations</a:t>
            </a:r>
            <a:r>
              <a:rPr lang="en-US" sz="3200" dirty="0" smtClean="0"/>
              <a:t> </a:t>
            </a:r>
            <a:r>
              <a:rPr lang="en-US" sz="3200" b="1" dirty="0" smtClean="0"/>
              <a:t>mostly</a:t>
            </a:r>
            <a:r>
              <a:rPr lang="en-US" sz="3200" dirty="0" smtClean="0"/>
              <a:t> agree with above.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6248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Gold foil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394364"/>
            <a:ext cx="8686800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But</a:t>
            </a:r>
            <a:r>
              <a:rPr lang="en-US" sz="3200" dirty="0" smtClean="0"/>
              <a:t> </a:t>
            </a:r>
            <a:r>
              <a:rPr lang="en-US" sz="3200" b="1" dirty="0" smtClean="0"/>
              <a:t>sometimes</a:t>
            </a:r>
            <a:r>
              <a:rPr lang="en-US" sz="3200" dirty="0" smtClean="0"/>
              <a:t> a few curve off significantly…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3886200"/>
            <a:ext cx="9144000" cy="5847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And once and in a great while</a:t>
            </a:r>
            <a:r>
              <a:rPr lang="en-US" sz="3200" dirty="0" smtClean="0"/>
              <a:t>, one bounces back. !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 bwMode="auto">
          <a:xfrm>
            <a:off x="644237" y="1433944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28600" y="172188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42455" y="2001983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21673" y="1433944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48145" y="2019302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1124E-6 L 0.875 -1.8112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86284 0.0034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4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85 -1.11111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87152 -0.0034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7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86927 -0.0085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5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4.07407E-6 L 0.84583 -0.0122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92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25815E-7 L 0.76667 -8.25815E-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46E-6 L 0.8 2.5746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5746E-6 L 0.83333 2.5746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C 0.09532 -0.00578 0.19063 -0.01064 0.31598 -0.00161 C 0.44132 0.00764 0.59688 0.03146 0.75243 0.0555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973 -0.01087 0.21962 -0.02151 0.35139 0.00116 C 0.48316 0.02383 0.63681 0.07981 0.79063 0.13579 " pathEditMode="relative" ptsTypes="aaA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0382 0.00278 0.40764 0.00579 0.4224 0.00509 C 0.43698 0.0044 0.26268 -0.00023 0.08872 -0.00485 " pathEditMode="relative" ptsTypes="aaA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/>
      <p:bldP spid="27" grpId="0" animBg="1"/>
      <p:bldP spid="28" grpId="0" animBg="1"/>
      <p:bldP spid="2" grpId="0" animBg="1"/>
      <p:bldP spid="24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2226" name="Picture 2" descr="http://mysite.verizon.net/kdrews47/introterms/goldfoi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503" y="1241284"/>
            <a:ext cx="5051393" cy="42230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56508"/>
            <a:ext cx="9144000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Pictorial summary of results of gold foil experiment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6012597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Geiger H. &amp; Marsden E</a:t>
            </a:r>
            <a:r>
              <a:rPr lang="en-US" sz="2400" b="1" dirty="0" smtClean="0">
                <a:solidFill>
                  <a:schemeClr val="tx1"/>
                </a:solidFill>
              </a:rPr>
              <a:t>., On the Diffuse Reflectance of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-Particles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Proceedings of the Royal Society, Series A</a:t>
            </a:r>
            <a:r>
              <a:rPr lang="en-US" sz="2400" b="1" dirty="0" smtClean="0">
                <a:solidFill>
                  <a:schemeClr val="tx1"/>
                </a:solidFill>
              </a:rPr>
              <a:t> 82: 495–500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(1909)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401504"/>
            <a:ext cx="6629400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/>
              <a:t>Seminal  publication on results: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Atomic Model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50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3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24290"/>
            <a:ext cx="4053998" cy="46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52400" y="2145894"/>
            <a:ext cx="4038600" cy="317009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4000" b="1" dirty="0">
                <a:solidFill>
                  <a:srgbClr val="FF0000"/>
                </a:solidFill>
              </a:rPr>
              <a:t>Like firing a howitzer at tissue paper and having the shell bounce back !!”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4707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/>
              <a:t>Rutherford’s famous `take’ on Marsden and Geiger’s results: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Atomic Model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11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302614" y="3048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Which model below best explains the gold foil scattering data?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133600"/>
            <a:ext cx="5257800" cy="4114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Thin, dense </a:t>
            </a: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lectron</a:t>
            </a:r>
            <a:r>
              <a:rPr lang="en-US" dirty="0" smtClean="0"/>
              <a:t> ring around large, dense ball of </a:t>
            </a:r>
            <a:r>
              <a:rPr lang="en-US" b="1" dirty="0" smtClean="0"/>
              <a:t>positives</a:t>
            </a:r>
            <a:r>
              <a:rPr lang="en-US" dirty="0" smtClean="0"/>
              <a:t>.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diffuse, continuous ball of </a:t>
            </a:r>
            <a:r>
              <a:rPr lang="en-US" b="1" dirty="0" smtClean="0">
                <a:solidFill>
                  <a:srgbClr val="0000FF"/>
                </a:solidFill>
              </a:rPr>
              <a:t>electrons</a:t>
            </a:r>
            <a:r>
              <a:rPr lang="en-US" dirty="0" smtClean="0"/>
              <a:t> around tiny, dense ball of </a:t>
            </a:r>
            <a:r>
              <a:rPr lang="en-US" b="1" dirty="0" smtClean="0"/>
              <a:t>positives.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Inner thin, dense </a:t>
            </a:r>
            <a:r>
              <a:rPr lang="en-US" b="1" dirty="0" smtClean="0"/>
              <a:t>positive</a:t>
            </a:r>
            <a:r>
              <a:rPr lang="en-US" dirty="0" smtClean="0"/>
              <a:t> ring surrounded by outer </a:t>
            </a:r>
            <a:r>
              <a:rPr lang="en-US" dirty="0" err="1" smtClean="0"/>
              <a:t>thin,dense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electron</a:t>
            </a:r>
            <a:r>
              <a:rPr lang="en-US" dirty="0" smtClean="0"/>
              <a:t> ring.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5778500" y="1390650"/>
          <a:ext cx="363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8" imgW="4571989" imgH="5143584" progId="MSGraph.Chart.8">
                  <p:embed followColorScheme="full"/>
                </p:oleObj>
              </mc:Choice>
              <mc:Fallback>
                <p:oleObj name="Chart" r:id="rId8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390650"/>
                        <a:ext cx="3633788" cy="408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4712564" y="1447800"/>
            <a:ext cx="1524000" cy="1603664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88814" y="1982932"/>
            <a:ext cx="571500" cy="5334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20541" y="3276600"/>
            <a:ext cx="1512917" cy="1371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13227" y="3893125"/>
            <a:ext cx="60985" cy="45719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02442" y="5410200"/>
            <a:ext cx="914400" cy="838200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718483" y="5029200"/>
            <a:ext cx="1682318" cy="1600200"/>
          </a:xfrm>
          <a:prstGeom prst="ellipse">
            <a:avLst/>
          </a:prstGeom>
          <a:noFill/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AI1"/>
          <p:cNvSpPr/>
          <p:nvPr>
            <p:custDataLst>
              <p:tags r:id="rId5"/>
            </p:custDataLst>
          </p:nvPr>
        </p:nvSpPr>
        <p:spPr bwMode="auto">
          <a:xfrm>
            <a:off x="580390" y="3413760"/>
            <a:ext cx="4506913" cy="132588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31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204" y="4978183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/>
              <a:t>E. Rutherford, F.R.S. </a:t>
            </a:r>
            <a:r>
              <a:rPr lang="en-US" sz="2400" b="1" dirty="0" smtClean="0"/>
              <a:t>The Scattering of α and β Particles by Matter and the Structure of the Atom</a:t>
            </a:r>
          </a:p>
          <a:p>
            <a:pPr algn="l">
              <a:spcBef>
                <a:spcPts val="0"/>
              </a:spcBef>
            </a:pPr>
            <a:r>
              <a:rPr lang="en-US" sz="2400" i="1" dirty="0" smtClean="0"/>
              <a:t>Philosophical Magazine  </a:t>
            </a:r>
            <a:r>
              <a:rPr lang="en-US" sz="2400" dirty="0" smtClean="0"/>
              <a:t>Series 6, vol. 21, p. 669-688 (1911)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 bwMode="auto">
          <a:xfrm>
            <a:off x="3118722" y="1895388"/>
            <a:ext cx="2819400" cy="266699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81036" y="3193329"/>
            <a:ext cx="94772" cy="71118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8257"/>
            <a:ext cx="8763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Rutherford’s </a:t>
            </a:r>
            <a:r>
              <a:rPr lang="en-US" sz="2800" b="1" dirty="0" smtClean="0"/>
              <a:t>Atom:1911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The Second Experimentally-Based Metaphor of the Atom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 </a:t>
            </a:r>
            <a:r>
              <a:rPr lang="en-US" sz="1800" dirty="0" smtClean="0">
                <a:solidFill>
                  <a:srgbClr val="FF0000"/>
                </a:solidFill>
              </a:rPr>
              <a:t>Rutherford’s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Atomic Model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01986" y="1696236"/>
            <a:ext cx="3050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Electrons</a:t>
            </a:r>
            <a:r>
              <a:rPr lang="en-US" sz="2800" dirty="0" smtClean="0"/>
              <a:t> in diffuse cloud around tiny (but massive) positive charged </a:t>
            </a:r>
            <a:r>
              <a:rPr lang="en-US" sz="2800" b="1" dirty="0" smtClean="0"/>
              <a:t>nucleus.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24100" y="2673506"/>
            <a:ext cx="990599" cy="1143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819400" y="3264447"/>
            <a:ext cx="1562100" cy="45824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782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95400" y="1981200"/>
            <a:ext cx="4038600" cy="464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4038600"/>
            <a:ext cx="1524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4953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 at center (magnified here ~10,000X)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819400" y="45720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38500" y="44577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1800" y="35814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457200" y="32004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505200" y="33528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990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 10</a:t>
            </a:r>
            <a:r>
              <a:rPr lang="en-US" sz="3200" baseline="30000" dirty="0" smtClean="0"/>
              <a:t>-10 </a:t>
            </a:r>
            <a:r>
              <a:rPr lang="en-US" sz="3200" dirty="0" smtClean="0"/>
              <a:t>m</a:t>
            </a:r>
            <a:endParaRPr lang="en-US" sz="3200" dirty="0"/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3845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71600" y="1676400"/>
            <a:ext cx="3962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6131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43200" y="198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~10</a:t>
            </a:r>
            <a:r>
              <a:rPr lang="en-US" sz="2800" baseline="30000" dirty="0" smtClean="0"/>
              <a:t>-15 </a:t>
            </a:r>
            <a:r>
              <a:rPr lang="en-US" sz="2800" dirty="0" smtClean="0"/>
              <a:t>m</a:t>
            </a:r>
            <a:endParaRPr lang="en-US" sz="28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200400" y="31242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240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Details of </a:t>
            </a:r>
            <a:r>
              <a:rPr lang="en-US" sz="2800" b="1" dirty="0" smtClean="0">
                <a:solidFill>
                  <a:srgbClr val="FF0000"/>
                </a:solidFill>
              </a:rPr>
              <a:t>Rutherford’s  Atom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99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Diffuse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sz="2400" i="1" dirty="0" smtClean="0"/>
              <a:t>Cloud out here</a:t>
            </a:r>
            <a:endParaRPr lang="en-US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22860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Nucleus</a:t>
            </a:r>
            <a:r>
              <a:rPr lang="en-US" sz="2800" dirty="0" smtClean="0"/>
              <a:t> is + charged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Electrons</a:t>
            </a:r>
            <a:r>
              <a:rPr lang="en-US" sz="2800" dirty="0" smtClean="0"/>
              <a:t> are - charged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6" grpId="0" animBg="1"/>
      <p:bldP spid="24" grpId="0"/>
      <p:bldP spid="43" grpId="0"/>
      <p:bldP spid="47" grpId="0"/>
      <p:bldP spid="48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Rutherford’s Atom by the numbers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" y="1905000"/>
            <a:ext cx="83058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Atomic part    Relative mass    % mass of atom</a:t>
            </a:r>
            <a:endParaRPr lang="en-US" sz="3200" b="1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914400" y="2438400"/>
            <a:ext cx="7467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Nucleus</a:t>
            </a:r>
            <a:r>
              <a:rPr lang="en-US" sz="3200" dirty="0" smtClean="0"/>
              <a:t>	         1			99.5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Electrons</a:t>
            </a:r>
            <a:r>
              <a:rPr lang="en-US" sz="3200" dirty="0" smtClean="0"/>
              <a:t>	         0.005 	             0.5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85800" y="3581400"/>
            <a:ext cx="8458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Atomic part     Relative volume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Nucleus </a:t>
            </a:r>
            <a:r>
              <a:rPr lang="en-US" sz="3200" dirty="0" smtClean="0"/>
              <a:t>	    0.00000000000001    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Electrons		       </a:t>
            </a:r>
            <a:r>
              <a:rPr lang="en-US" sz="3200" dirty="0" smtClean="0"/>
              <a:t>1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609600"/>
            <a:ext cx="7086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Diameter of </a:t>
            </a:r>
            <a:r>
              <a:rPr lang="en-US" sz="3200" b="1" u="sng" dirty="0" smtClean="0">
                <a:solidFill>
                  <a:srgbClr val="0070C0"/>
                </a:solidFill>
              </a:rPr>
              <a:t>electron cloud</a:t>
            </a:r>
            <a:r>
              <a:rPr lang="en-US" sz="3200" b="1" dirty="0" smtClean="0">
                <a:solidFill>
                  <a:srgbClr val="0070C0"/>
                </a:solidFill>
              </a:rPr>
              <a:t>   </a:t>
            </a:r>
            <a:r>
              <a:rPr lang="en-US" sz="3200" b="1" dirty="0" smtClean="0"/>
              <a:t>= </a:t>
            </a:r>
            <a:r>
              <a:rPr lang="en-US" sz="3200" b="1" u="sng" dirty="0" smtClean="0"/>
              <a:t>100,000</a:t>
            </a:r>
          </a:p>
          <a:p>
            <a:r>
              <a:rPr lang="en-US" sz="3200" b="1" dirty="0" smtClean="0"/>
              <a:t>Diameter of</a:t>
            </a:r>
            <a:r>
              <a:rPr lang="en-US" sz="3200" b="1" dirty="0" smtClean="0">
                <a:solidFill>
                  <a:srgbClr val="FF0000"/>
                </a:solidFill>
              </a:rPr>
              <a:t> nucleus</a:t>
            </a:r>
            <a:r>
              <a:rPr lang="en-US" sz="3200" b="1" dirty="0" smtClean="0"/>
              <a:t>		          1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5181600"/>
            <a:ext cx="8153400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electron cloud </a:t>
            </a:r>
            <a:r>
              <a:rPr lang="en-US" sz="3200" b="1" dirty="0" smtClean="0"/>
              <a:t>is 99.99999999% of   atomic volume but only 0.5% of the mass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/>
      <p:bldP spid="2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'B'-form of DNA - photograph taken at King's College Lond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590800" cy="3048000"/>
          </a:xfrm>
          <a:prstGeom prst="rect">
            <a:avLst/>
          </a:prstGeom>
          <a:noFill/>
        </p:spPr>
      </p:pic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09600" y="3733800"/>
          <a:ext cx="16891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hemSketch" r:id="rId5" imgW="734568" imgH="896112" progId="ACD.ChemSketch.20">
                  <p:embed/>
                </p:oleObj>
              </mc:Choice>
              <mc:Fallback>
                <p:oleObj name="ChemSketch" r:id="rId5" imgW="734568" imgH="896112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33800"/>
                        <a:ext cx="16891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http://static.howstuffworks.com/gif/dna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9074" y="609600"/>
            <a:ext cx="3514725" cy="6248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867400" y="2362200"/>
            <a:ext cx="1447800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7917" y="57912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  CHEMISTS:</a:t>
            </a:r>
          </a:p>
          <a:p>
            <a:r>
              <a:rPr lang="en-US" sz="2800" b="1" i="1" dirty="0"/>
              <a:t> </a:t>
            </a:r>
            <a:r>
              <a:rPr lang="en-US" sz="2800" b="1" i="1" dirty="0" smtClean="0"/>
              <a:t>     EVERYWHERE IN THE DETAILS</a:t>
            </a:r>
            <a:endParaRPr lang="en-US" sz="2800" b="1" i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62200" y="1676400"/>
            <a:ext cx="2209800" cy="762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28800" y="2895600"/>
            <a:ext cx="3886200" cy="14478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371600"/>
            <a:ext cx="6781800" cy="32316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Chemical metaphor 1 for Rutherford atom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Atom as …..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String  and pencil dot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Atomic metaphor 2:</a:t>
            </a:r>
          </a:p>
          <a:p>
            <a:r>
              <a:rPr lang="en-US" sz="3600" b="1" dirty="0" smtClean="0"/>
              <a:t>Touchy, feely sense of  atom dimensions:</a:t>
            </a:r>
          </a:p>
          <a:p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0070C0"/>
                </a:solidFill>
              </a:rPr>
              <a:t>paper and scissors example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8001000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7108" name="Picture 4" descr="C:\Users\fong\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25" y="1676400"/>
            <a:ext cx="2352675" cy="19431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04800" y="1752600"/>
            <a:ext cx="7924800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8800" y="1981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 cm  (~8 inches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3" name="Straight Connector 12"/>
          <p:cNvCxnSpPr>
            <a:stCxn id="3" idx="0"/>
            <a:endCxn id="3" idx="2"/>
          </p:cNvCxnSpPr>
          <p:nvPr/>
        </p:nvCxnSpPr>
        <p:spPr>
          <a:xfrm>
            <a:off x="4305300" y="609600"/>
            <a:ext cx="0" cy="92333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609600"/>
            <a:ext cx="0" cy="92333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39000" y="609600"/>
            <a:ext cx="0" cy="92333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48600" y="609600"/>
            <a:ext cx="0" cy="92333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N=# cuts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0" y="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5029200"/>
            <a:ext cx="579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sz="4000" dirty="0" smtClean="0"/>
              <a:t> to electron radius  ?</a:t>
            </a:r>
            <a:r>
              <a:rPr lang="en-US" sz="3600" dirty="0" smtClean="0"/>
              <a:t>?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5791200"/>
            <a:ext cx="571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 </a:t>
            </a:r>
            <a:r>
              <a:rPr lang="en-US" sz="4000" dirty="0" smtClean="0"/>
              <a:t>to nuclear radius  ??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91200" y="4876800"/>
            <a:ext cx="2362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N=31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5791200"/>
            <a:ext cx="2362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N=50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Atom dimensions in familiar terms:  </a:t>
            </a:r>
            <a:r>
              <a:rPr lang="en-US" sz="4000" b="1" dirty="0" smtClean="0"/>
              <a:t>Metaphor 3</a:t>
            </a:r>
            <a:endParaRPr lang="en-US" sz="4000" dirty="0" smtClean="0"/>
          </a:p>
        </p:txBody>
      </p:sp>
      <p:pic>
        <p:nvPicPr>
          <p:cNvPr id="28677" name="Picture 5" descr="yankee-stadium-b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6400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seb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0500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3505200" y="2514600"/>
            <a:ext cx="3886200" cy="2209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010400" y="2971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Baseball as </a:t>
            </a:r>
            <a:r>
              <a:rPr lang="en-US">
                <a:solidFill>
                  <a:srgbClr val="0000CC"/>
                </a:solidFill>
              </a:rPr>
              <a:t>nucleus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5943600"/>
            <a:ext cx="719613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Old Yankee Stadium, the Bronx </a:t>
            </a:r>
          </a:p>
        </p:txBody>
      </p:sp>
      <p:pic>
        <p:nvPicPr>
          <p:cNvPr id="28685" name="Picture 13" descr="yanke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962400"/>
            <a:ext cx="1590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7467600" y="1905000"/>
            <a:ext cx="10668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67600" y="1143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3”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where is the edge of the electron cloud 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3" grpId="0"/>
      <p:bldP spid="28684" grpId="0" animBg="1"/>
      <p:bldP spid="2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accessmaps.com/images/maps/us/ny/nyc_area_hwy/nyc_area_hw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17463"/>
            <a:ext cx="92614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181600" y="381000"/>
            <a:ext cx="1819275" cy="1917700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6667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pic>
        <p:nvPicPr>
          <p:cNvPr id="5" name="Picture 6" descr="basebal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752475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6019800" y="620713"/>
            <a:ext cx="1962150" cy="8270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24700" y="228600"/>
            <a:ext cx="2019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Nucleus(+)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25" y="914400"/>
            <a:ext cx="4718050" cy="156966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cs typeface="+mn-cs"/>
              </a:rPr>
              <a:t>~ </a:t>
            </a:r>
            <a:r>
              <a:rPr lang="en-US" sz="3200" b="1" dirty="0">
                <a:cs typeface="+mn-cs"/>
              </a:rPr>
              <a:t>dimension of  electronic cloud (-) (2.4 mile radius from baseball nucleus</a:t>
            </a:r>
            <a:r>
              <a:rPr lang="en-US" sz="3200" dirty="0">
                <a:cs typeface="+mn-cs"/>
              </a:rPr>
              <a:t>)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4381500" y="2216150"/>
            <a:ext cx="685800" cy="8255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841" y="18503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Chemical metaphor 4: </a:t>
            </a:r>
          </a:p>
          <a:p>
            <a:r>
              <a:rPr lang="en-US" sz="3200" b="1" dirty="0" smtClean="0"/>
              <a:t>nuclear vs. electron mass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062172"/>
            <a:ext cx="83058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Atomic part    Relative mass    % mass of atom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0841"/>
            <a:ext cx="7620660" cy="134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3500" y="2869546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Nucleus mass/electron mass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 =1/0.005 =2000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6359" y="3685508"/>
            <a:ext cx="2695575" cy="1695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3800" y="4155653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electron mass (</a:t>
            </a:r>
            <a:r>
              <a:rPr lang="en-US" sz="4000" dirty="0" smtClean="0">
                <a:sym typeface="Symbol" panose="05050102010706020507" pitchFamily="18" charset="2"/>
              </a:rPr>
              <a:t></a:t>
            </a:r>
            <a:r>
              <a:rPr lang="en-US" sz="4000" dirty="0" smtClean="0"/>
              <a:t> 3 g=0.0066 </a:t>
            </a:r>
            <a:r>
              <a:rPr lang="en-US" sz="4000" dirty="0" err="1" smtClean="0"/>
              <a:t>lb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66" y="5373466"/>
            <a:ext cx="449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=&gt;Nuclear mass</a:t>
            </a:r>
            <a:r>
              <a:rPr lang="en-US" sz="4000" dirty="0" smtClean="0">
                <a:sym typeface="Symbol" panose="05050102010706020507" pitchFamily="18" charset="2"/>
              </a:rPr>
              <a:t> 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5224" y="5351989"/>
            <a:ext cx="512877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2000*0.0066 </a:t>
            </a:r>
            <a:r>
              <a:rPr lang="en-US" sz="4000" dirty="0" err="1"/>
              <a:t>lb</a:t>
            </a:r>
            <a:r>
              <a:rPr lang="en-US" sz="4000" dirty="0"/>
              <a:t>=13.2 </a:t>
            </a:r>
            <a:r>
              <a:rPr lang="en-US" sz="4000" dirty="0" err="1" smtClean="0"/>
              <a:t>lb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70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3.org/2005/Talks/0308-semweb-em/le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2554801"/>
            <a:ext cx="3239573" cy="3239573"/>
          </a:xfrm>
          <a:prstGeom prst="rect">
            <a:avLst/>
          </a:prstGeom>
          <a:noFill/>
        </p:spPr>
      </p:pic>
      <p:pic>
        <p:nvPicPr>
          <p:cNvPr id="1030" name="Picture 6" descr="http://media.techeblog.com/images/legomari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3309185" cy="441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9906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Chemical Elements</a:t>
            </a:r>
            <a:r>
              <a:rPr lang="en-US" sz="3600" b="1" dirty="0" smtClean="0"/>
              <a:t>: basic building blocks of everything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9144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start of everything….Lego metaphor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388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Elements(atoms) </a:t>
            </a:r>
          </a:p>
          <a:p>
            <a:endParaRPr lang="en-US" sz="5400" b="1" dirty="0"/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>
            <a:off x="5736465" y="6136955"/>
            <a:ext cx="402465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38930" y="567529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Molecules</a:t>
            </a:r>
            <a:endParaRPr lang="en-US" sz="5400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153972" y="3657600"/>
            <a:ext cx="1180028" cy="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53675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10439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Periodic Table of the Elements:</a:t>
            </a:r>
          </a:p>
          <a:p>
            <a:r>
              <a:rPr lang="en-US" sz="4000" b="1" dirty="0" smtClean="0"/>
              <a:t> </a:t>
            </a:r>
            <a:r>
              <a:rPr lang="en-US" sz="3800" b="1" dirty="0" smtClean="0">
                <a:solidFill>
                  <a:srgbClr val="FF0000"/>
                </a:solidFill>
              </a:rPr>
              <a:t>how we organize the building blocks of everything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10058400" cy="2133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1676400"/>
            <a:ext cx="5181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6002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Know names and symbols of 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three rows by Friday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68955"/>
            <a:ext cx="2971800" cy="3789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5344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OK…everything is built of (indivisible) elements=</a:t>
            </a:r>
            <a:r>
              <a:rPr lang="en-US" sz="4000" b="1" dirty="0" smtClean="0">
                <a:solidFill>
                  <a:srgbClr val="FF0000"/>
                </a:solidFill>
              </a:rPr>
              <a:t>atoms</a:t>
            </a:r>
            <a:r>
              <a:rPr lang="en-US" sz="4000" b="1" dirty="0" smtClean="0"/>
              <a:t>….so…. ????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581400"/>
            <a:ext cx="249555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163" y="155203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</a:t>
            </a:r>
            <a:r>
              <a:rPr lang="en-US" sz="4000" b="1" dirty="0"/>
              <a:t>does an atom look like ?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524000" y="3352800"/>
            <a:ext cx="2057400" cy="228600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3352800"/>
            <a:ext cx="2057400" cy="205740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163" y="2308324"/>
            <a:ext cx="8001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(</a:t>
            </a:r>
            <a:r>
              <a:rPr lang="en-US" sz="3600" b="1" dirty="0"/>
              <a:t>FYI…it doesn’t look like a Lego…) </a:t>
            </a:r>
          </a:p>
        </p:txBody>
      </p:sp>
    </p:spTree>
    <p:extLst>
      <p:ext uri="{BB962C8B-B14F-4D97-AF65-F5344CB8AC3E}">
        <p14:creationId xmlns:p14="http://schemas.microsoft.com/office/powerpoint/2010/main" val="13195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b="1" dirty="0" smtClean="0"/>
              <a:t>The first real try at probing the atom’s insides</a:t>
            </a:r>
            <a:r>
              <a:rPr lang="en-US" sz="3200" dirty="0" smtClean="0"/>
              <a:t>: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J. J</a:t>
            </a:r>
            <a:r>
              <a:rPr lang="en-US" sz="3200" dirty="0" smtClean="0"/>
              <a:t>. </a:t>
            </a:r>
            <a:r>
              <a:rPr lang="en-US" sz="3200" b="1" dirty="0" smtClean="0">
                <a:solidFill>
                  <a:srgbClr val="FF0000"/>
                </a:solidFill>
              </a:rPr>
              <a:t>Thomson’s</a:t>
            </a:r>
            <a:r>
              <a:rPr lang="en-US" sz="3200" dirty="0" smtClean="0"/>
              <a:t> `</a:t>
            </a:r>
            <a:r>
              <a:rPr lang="en-US" sz="3200" b="1" dirty="0" smtClean="0">
                <a:solidFill>
                  <a:srgbClr val="CC3300"/>
                </a:solidFill>
              </a:rPr>
              <a:t>CRT’</a:t>
            </a:r>
            <a:r>
              <a:rPr lang="en-US" sz="3200" dirty="0" smtClean="0"/>
              <a:t>:</a:t>
            </a:r>
            <a:r>
              <a:rPr lang="en-US" sz="3200" b="1" dirty="0" smtClean="0"/>
              <a:t> 1897 (see chapter section 2.4)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3810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J.J’s</a:t>
            </a:r>
            <a:r>
              <a:rPr lang="en-US" sz="3200" b="1" dirty="0" smtClean="0"/>
              <a:t> `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athode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/>
              <a:t>ay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ube’ (</a:t>
            </a:r>
            <a:r>
              <a:rPr lang="en-US" sz="3200" b="1" dirty="0" smtClean="0">
                <a:solidFill>
                  <a:srgbClr val="FF0000"/>
                </a:solidFill>
              </a:rPr>
              <a:t>CRT</a:t>
            </a:r>
            <a:r>
              <a:rPr lang="en-US" sz="3200" b="1" dirty="0" smtClean="0"/>
              <a:t>)*</a:t>
            </a:r>
          </a:p>
        </p:txBody>
      </p:sp>
      <p:pic>
        <p:nvPicPr>
          <p:cNvPr id="35846" name="Picture 6" descr="http://www.chemteam.info/Gallery/JJ&amp;C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748" y="1371600"/>
            <a:ext cx="4738252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4114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J.J. Thomson </a:t>
            </a:r>
            <a:r>
              <a:rPr lang="en-US" sz="3200" b="1" dirty="0" smtClean="0"/>
              <a:t>Cavendish Labs, Cambridge UK</a:t>
            </a:r>
            <a:endParaRPr lang="en-US" sz="3200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086600" y="2286000"/>
            <a:ext cx="1219200" cy="18288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52400" y="4800600"/>
            <a:ext cx="8610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Proves that atoms are composed equal amounts of + and </a:t>
            </a:r>
            <a:r>
              <a:rPr lang="en-US" sz="3600" b="1" dirty="0" smtClean="0">
                <a:solidFill>
                  <a:srgbClr val="0070C0"/>
                </a:solidFill>
              </a:rPr>
              <a:t>– </a:t>
            </a:r>
            <a:r>
              <a:rPr lang="en-US" sz="3600" dirty="0" smtClean="0"/>
              <a:t>(</a:t>
            </a:r>
            <a:r>
              <a:rPr lang="en-US" sz="3600" b="1" dirty="0" smtClean="0">
                <a:solidFill>
                  <a:srgbClr val="0070C0"/>
                </a:solidFill>
              </a:rPr>
              <a:t>=electrons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06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emteam.info/Gallery/CRTpho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601774" cy="220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Thompson’s</a:t>
            </a:r>
            <a:r>
              <a:rPr lang="en-US" sz="4000" b="1" baseline="30000" dirty="0" smtClean="0"/>
              <a:t>1</a:t>
            </a:r>
            <a:r>
              <a:rPr lang="en-US" sz="4000" b="1" dirty="0" smtClean="0"/>
              <a:t> `CRT’ …opposites attract, likes repel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4419600"/>
            <a:ext cx="1676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114800"/>
            <a:ext cx="228600" cy="30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4114800"/>
            <a:ext cx="2286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4206" y="2685535"/>
            <a:ext cx="537519" cy="1441622"/>
          </a:xfrm>
          <a:custGeom>
            <a:avLst/>
            <a:gdLst>
              <a:gd name="connsiteX0" fmla="*/ 531340 w 537519"/>
              <a:gd name="connsiteY0" fmla="*/ 1441622 h 1441622"/>
              <a:gd name="connsiteX1" fmla="*/ 494270 w 537519"/>
              <a:gd name="connsiteY1" fmla="*/ 638433 h 1441622"/>
              <a:gd name="connsiteX2" fmla="*/ 271848 w 537519"/>
              <a:gd name="connsiteY2" fmla="*/ 453081 h 1441622"/>
              <a:gd name="connsiteX3" fmla="*/ 37070 w 537519"/>
              <a:gd name="connsiteY3" fmla="*/ 131806 h 1441622"/>
              <a:gd name="connsiteX4" fmla="*/ 49426 w 537519"/>
              <a:gd name="connsiteY4" fmla="*/ 20595 h 1441622"/>
              <a:gd name="connsiteX5" fmla="*/ 247135 w 537519"/>
              <a:gd name="connsiteY5" fmla="*/ 8238 h 1441622"/>
              <a:gd name="connsiteX6" fmla="*/ 247135 w 537519"/>
              <a:gd name="connsiteY6" fmla="*/ 8238 h 144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19" h="1441622">
                <a:moveTo>
                  <a:pt x="531340" y="1441622"/>
                </a:moveTo>
                <a:cubicBezTo>
                  <a:pt x="534429" y="1122406"/>
                  <a:pt x="537519" y="803190"/>
                  <a:pt x="494270" y="638433"/>
                </a:cubicBezTo>
                <a:cubicBezTo>
                  <a:pt x="451021" y="473676"/>
                  <a:pt x="348048" y="537519"/>
                  <a:pt x="271848" y="453081"/>
                </a:cubicBezTo>
                <a:cubicBezTo>
                  <a:pt x="195648" y="368643"/>
                  <a:pt x="74140" y="203887"/>
                  <a:pt x="37070" y="131806"/>
                </a:cubicBezTo>
                <a:cubicBezTo>
                  <a:pt x="0" y="59725"/>
                  <a:pt x="14415" y="41190"/>
                  <a:pt x="49426" y="20595"/>
                </a:cubicBezTo>
                <a:cubicBezTo>
                  <a:pt x="84437" y="0"/>
                  <a:pt x="247135" y="8238"/>
                  <a:pt x="247135" y="8238"/>
                </a:cubicBezTo>
                <a:lnTo>
                  <a:pt x="247135" y="8238"/>
                </a:ln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16443" y="3694670"/>
            <a:ext cx="558114" cy="521044"/>
          </a:xfrm>
          <a:custGeom>
            <a:avLst/>
            <a:gdLst>
              <a:gd name="connsiteX0" fmla="*/ 0 w 558114"/>
              <a:gd name="connsiteY0" fmla="*/ 457200 h 521044"/>
              <a:gd name="connsiteX1" fmla="*/ 210065 w 558114"/>
              <a:gd name="connsiteY1" fmla="*/ 469557 h 521044"/>
              <a:gd name="connsiteX2" fmla="*/ 531341 w 558114"/>
              <a:gd name="connsiteY2" fmla="*/ 148281 h 521044"/>
              <a:gd name="connsiteX3" fmla="*/ 49427 w 558114"/>
              <a:gd name="connsiteY3" fmla="*/ 0 h 52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114" h="521044">
                <a:moveTo>
                  <a:pt x="0" y="457200"/>
                </a:moveTo>
                <a:cubicBezTo>
                  <a:pt x="60754" y="489122"/>
                  <a:pt x="121508" y="521044"/>
                  <a:pt x="210065" y="469557"/>
                </a:cubicBezTo>
                <a:cubicBezTo>
                  <a:pt x="298622" y="418071"/>
                  <a:pt x="558114" y="226540"/>
                  <a:pt x="531341" y="148281"/>
                </a:cubicBezTo>
                <a:cubicBezTo>
                  <a:pt x="504568" y="70022"/>
                  <a:pt x="276997" y="35011"/>
                  <a:pt x="49427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495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(-)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495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(+)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762000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(+)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200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(-)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676400" y="2209800"/>
            <a:ext cx="7080421" cy="469557"/>
          </a:xfrm>
          <a:custGeom>
            <a:avLst/>
            <a:gdLst>
              <a:gd name="connsiteX0" fmla="*/ 0 w 7080421"/>
              <a:gd name="connsiteY0" fmla="*/ 469557 h 469557"/>
              <a:gd name="connsiteX1" fmla="*/ 3361037 w 7080421"/>
              <a:gd name="connsiteY1" fmla="*/ 407773 h 469557"/>
              <a:gd name="connsiteX2" fmla="*/ 3361037 w 7080421"/>
              <a:gd name="connsiteY2" fmla="*/ 407773 h 469557"/>
              <a:gd name="connsiteX3" fmla="*/ 7080421 w 7080421"/>
              <a:gd name="connsiteY3" fmla="*/ 0 h 46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0421" h="469557">
                <a:moveTo>
                  <a:pt x="0" y="469557"/>
                </a:moveTo>
                <a:lnTo>
                  <a:pt x="3361037" y="407773"/>
                </a:lnTo>
                <a:lnTo>
                  <a:pt x="3361037" y="407773"/>
                </a:lnTo>
                <a:lnTo>
                  <a:pt x="7080421" y="0"/>
                </a:lnTo>
              </a:path>
            </a:pathLst>
          </a:custGeom>
          <a:ln w="8255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86000" y="4876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Only sees </a:t>
            </a:r>
            <a:r>
              <a:rPr lang="en-US" sz="3200" b="1" dirty="0" smtClean="0">
                <a:solidFill>
                  <a:srgbClr val="0070C0"/>
                </a:solidFill>
              </a:rPr>
              <a:t>(-)</a:t>
            </a:r>
            <a:r>
              <a:rPr lang="en-US" sz="3200" b="1" dirty="0" smtClean="0"/>
              <a:t> beam, </a:t>
            </a:r>
          </a:p>
          <a:p>
            <a:r>
              <a:rPr lang="en-US" sz="3200" b="1" dirty="0" smtClean="0"/>
              <a:t>never a </a:t>
            </a:r>
            <a:r>
              <a:rPr lang="en-US" sz="3200" b="1" dirty="0" smtClean="0">
                <a:solidFill>
                  <a:srgbClr val="FF0000"/>
                </a:solidFill>
              </a:rPr>
              <a:t>(+)</a:t>
            </a:r>
            <a:r>
              <a:rPr lang="en-US" sz="3200" b="1" dirty="0" smtClean="0"/>
              <a:t> beam</a:t>
            </a:r>
            <a:endParaRPr lang="en-US" sz="3200" b="1" dirty="0"/>
          </a:p>
        </p:txBody>
      </p:sp>
      <p:sp>
        <p:nvSpPr>
          <p:cNvPr id="24" name="5-Point Star 23"/>
          <p:cNvSpPr/>
          <p:nvPr/>
        </p:nvSpPr>
        <p:spPr>
          <a:xfrm>
            <a:off x="8686800" y="1905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0" y="3886200"/>
            <a:ext cx="6858000" cy="55399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What must be charge of outgoing beam ? </a:t>
            </a:r>
            <a:endParaRPr lang="en-US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0" y="4419600"/>
            <a:ext cx="3429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Negative (-)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20" grpId="1" animBg="1"/>
      <p:bldP spid="22" grpId="0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Testing Thomson’s model: Rutherford’s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gold foil experiment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(1910)  </a:t>
            </a:r>
            <a:r>
              <a:rPr lang="en-US" sz="2800" b="1" dirty="0" smtClean="0">
                <a:solidFill>
                  <a:srgbClr val="000000"/>
                </a:solidFill>
              </a:rPr>
              <a:t>see also: figure 2.11 pg. 52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914400"/>
            <a:ext cx="5257800" cy="156966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Ernst Rutherford</a:t>
            </a:r>
          </a:p>
          <a:p>
            <a:pPr algn="ctr"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Physical Laboratory</a:t>
            </a:r>
          </a:p>
          <a:p>
            <a:pPr algn="ctr" fontAlgn="base"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 Manchester University, UK </a:t>
            </a:r>
          </a:p>
        </p:txBody>
      </p:sp>
      <p:pic>
        <p:nvPicPr>
          <p:cNvPr id="43010" name="Picture 2" descr="http://137.193.61.237/images/theory_abb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5400675" cy="3105150"/>
          </a:xfrm>
          <a:prstGeom prst="rect">
            <a:avLst/>
          </a:prstGeom>
          <a:noFill/>
        </p:spPr>
      </p:pic>
      <p:pic>
        <p:nvPicPr>
          <p:cNvPr id="43012" name="Picture 4" descr="http://myweb.usf.edu/~mhight/rutherfordla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5" y="914400"/>
            <a:ext cx="3667125" cy="42767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590800"/>
            <a:ext cx="5486400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Rutherford’s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Gold foil </a:t>
            </a:r>
            <a:r>
              <a:rPr lang="en-US" sz="2800" dirty="0">
                <a:solidFill>
                  <a:srgbClr val="000000"/>
                </a:solidFill>
              </a:rPr>
              <a:t>apparatus*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718339" y="2242810"/>
            <a:ext cx="1143000" cy="1219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909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Atomic </a:t>
            </a:r>
            <a:r>
              <a:rPr lang="en-US" dirty="0" smtClean="0">
                <a:solidFill>
                  <a:srgbClr val="000000"/>
                </a:solidFill>
              </a:rPr>
              <a:t>structure testing (continued)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u="sng" dirty="0">
                <a:solidFill>
                  <a:srgbClr val="FF0000"/>
                </a:solidFill>
              </a:rPr>
              <a:t>Gold Foil </a:t>
            </a:r>
            <a:r>
              <a:rPr lang="en-US" sz="2800" b="1" i="1" u="sng" dirty="0">
                <a:solidFill>
                  <a:srgbClr val="000000"/>
                </a:solidFill>
              </a:rPr>
              <a:t>Experiment lore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Marie Curie supplied the radon =</a:t>
            </a:r>
            <a:r>
              <a:rPr lang="en-US" sz="2500" b="1" i="1" dirty="0">
                <a:solidFill>
                  <a:srgbClr val="FF0066"/>
                </a:solidFill>
                <a:sym typeface="Symbol"/>
              </a:rPr>
              <a:t> </a:t>
            </a:r>
            <a:r>
              <a:rPr lang="en-US" sz="2500" b="1" i="1" dirty="0">
                <a:solidFill>
                  <a:srgbClr val="FF0066"/>
                </a:solidFill>
              </a:rPr>
              <a:t>source. 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It required ~ 1 hour sitting in absolute dark to condition eyes.</a:t>
            </a:r>
          </a:p>
          <a:p>
            <a:pPr indent="-514350" fontAlgn="base">
              <a:spcAft>
                <a:spcPct val="0"/>
              </a:spcAft>
              <a:buFontTx/>
              <a:buAutoNum type="arabicParenR"/>
            </a:pPr>
            <a:r>
              <a:rPr lang="en-US" sz="2500" b="1" i="1" dirty="0">
                <a:solidFill>
                  <a:srgbClr val="000000"/>
                </a:solidFill>
              </a:rPr>
              <a:t>You could only observe scintillations for 1-2 minutes before </a:t>
            </a:r>
          </a:p>
          <a:p>
            <a:pPr indent="-514350" fontAlgn="base">
              <a:spcAft>
                <a:spcPct val="0"/>
              </a:spcAft>
            </a:pPr>
            <a:r>
              <a:rPr lang="en-US" sz="2500" b="1" i="1" dirty="0">
                <a:solidFill>
                  <a:srgbClr val="000000"/>
                </a:solidFill>
              </a:rPr>
              <a:t>       desensitizing.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7848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Schematic of </a:t>
            </a:r>
            <a:r>
              <a:rPr lang="en-US" sz="2800" b="1" dirty="0">
                <a:solidFill>
                  <a:srgbClr val="FF0000"/>
                </a:solidFill>
              </a:rPr>
              <a:t>Rutherford’s</a:t>
            </a:r>
            <a:r>
              <a:rPr lang="en-US" sz="2800" b="1" dirty="0">
                <a:solidFill>
                  <a:srgbClr val="000000"/>
                </a:solidFill>
              </a:rPr>
              <a:t> `</a:t>
            </a:r>
            <a:r>
              <a:rPr lang="en-US" sz="2800" b="1" dirty="0">
                <a:solidFill>
                  <a:srgbClr val="FF0066"/>
                </a:solidFill>
              </a:rPr>
              <a:t>gold foil</a:t>
            </a:r>
            <a:r>
              <a:rPr lang="en-US" sz="2800" b="1" dirty="0">
                <a:solidFill>
                  <a:srgbClr val="000000"/>
                </a:solidFill>
              </a:rPr>
              <a:t>’ </a:t>
            </a:r>
            <a:r>
              <a:rPr lang="en-US" sz="2800" dirty="0">
                <a:solidFill>
                  <a:srgbClr val="000000"/>
                </a:solidFill>
              </a:rPr>
              <a:t>apparatus</a:t>
            </a:r>
          </a:p>
        </p:txBody>
      </p:sp>
      <p:pic>
        <p:nvPicPr>
          <p:cNvPr id="44036" name="Picture 4" descr="http://www.antonine-education.co.uk/Image_library/Physics_5/Nuclear_physics/alph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0992"/>
            <a:ext cx="6629400" cy="3671749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 bwMode="auto">
          <a:xfrm>
            <a:off x="5943600" y="1371600"/>
            <a:ext cx="457200" cy="523220"/>
          </a:xfrm>
          <a:custGeom>
            <a:avLst/>
            <a:gdLst>
              <a:gd name="connsiteX0" fmla="*/ 0 w 307648"/>
              <a:gd name="connsiteY0" fmla="*/ 0 h 495656"/>
              <a:gd name="connsiteX1" fmla="*/ 247828 w 307648"/>
              <a:gd name="connsiteY1" fmla="*/ 136733 h 495656"/>
              <a:gd name="connsiteX2" fmla="*/ 307648 w 307648"/>
              <a:gd name="connsiteY2" fmla="*/ 495656 h 4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495656">
                <a:moveTo>
                  <a:pt x="0" y="0"/>
                </a:moveTo>
                <a:cubicBezTo>
                  <a:pt x="98276" y="27062"/>
                  <a:pt x="196553" y="54124"/>
                  <a:pt x="247828" y="136733"/>
                </a:cubicBezTo>
                <a:cubicBezTo>
                  <a:pt x="299103" y="219342"/>
                  <a:pt x="307648" y="495656"/>
                  <a:pt x="307648" y="495656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676400"/>
            <a:ext cx="3733800" cy="461665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Alpha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)</a:t>
            </a:r>
            <a:r>
              <a:rPr lang="en-US" sz="2400" b="1" dirty="0">
                <a:solidFill>
                  <a:srgbClr val="FF0000"/>
                </a:solidFill>
              </a:rPr>
              <a:t> particles=He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8400" y="2133600"/>
            <a:ext cx="685800" cy="838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724400" y="4038600"/>
            <a:ext cx="76200" cy="5334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705600" y="914400"/>
            <a:ext cx="2438400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Microscope</a:t>
            </a:r>
          </a:p>
          <a:p>
            <a:pPr algn="ctr" fontAlgn="base">
              <a:spcAft>
                <a:spcPct val="0"/>
              </a:spcAft>
            </a:pPr>
            <a:r>
              <a:rPr lang="en-US" sz="2400" b="1" dirty="0">
                <a:solidFill>
                  <a:srgbClr val="FF0066"/>
                </a:solidFill>
              </a:rPr>
              <a:t>Rotated to detect scintillations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4495800"/>
            <a:ext cx="5943600" cy="492443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FF0000"/>
                </a:solidFill>
              </a:rPr>
              <a:t>ZnS</a:t>
            </a:r>
            <a:r>
              <a:rPr lang="en-US" sz="2600" b="1" dirty="0">
                <a:solidFill>
                  <a:srgbClr val="FF0000"/>
                </a:solidFill>
              </a:rPr>
              <a:t> screen is a scintillating surface</a:t>
            </a:r>
          </a:p>
        </p:txBody>
      </p:sp>
    </p:spTree>
    <p:extLst>
      <p:ext uri="{BB962C8B-B14F-4D97-AF65-F5344CB8AC3E}">
        <p14:creationId xmlns:p14="http://schemas.microsoft.com/office/powerpoint/2010/main" val="16269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C81BAB13D10A475390C14E5819ABDD70"/>
  <p:tag name="TPVERSION" val="5"/>
  <p:tag name="TPFULLVERSION" val="5.0.0.2212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Given the preceding facts predict how the  particles will behave after striking the gold foil if the structure of gold is as described in Thomson’s Plum Pudding model .&#10;60[;]60[;]60[;]False[;]47[;]&#10;2.18333333333333[;]2[;]0.427849921766448[;]0.183055555555556&#10;1[;]-1[;]Bounce straight backwards off the foil like a baseball hitting a wall.1[;]Bounce straight backwards off the foil like a baseball hitting a wall.[;]&#10;47[;]1[;]Punch through the foil like it wasn’t there.2[;]Punch through the foil like it wasn’t there.[;]&#10;12[;]-1[;]Scatter off the foil randomly in all directions.3[;]Scatter off the foil randomly in all directions.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D8EF4F5138D442FA94699C0283D6C4B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372C0F6F4BC4C08B83C558E67FF8B84&lt;/guid&gt;&#10;            &lt;repollguid&gt;3DDCD87B8A0E4D0AACD02C2924214B53&lt;/repollguid&gt;&#10;            &lt;sourceid&gt;8F6D150075CC4D2E87EF1682EF758BAC&lt;/sourceid&gt;&#10;            &lt;questiontext&gt;Given the preceding facts predict how the  particles will behave after striking the gold foil if the structure of gold is as described in Thomson’s Plum Pudding model .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FA8CFE7F1D9425B8903224ED00C8A7A&lt;/guid&gt;&#10;                    &lt;answertext&gt;Bounce straight backwards off the foil like a baseball hitting a wall.&lt;/answertext&gt;&#10;                    &lt;valuetype&gt;-1&lt;/valuetype&gt;&#10;                &lt;/answer&gt;&#10;                &lt;answer&gt;&#10;                    &lt;guid&gt;4EAB57A9F1B4432696E08CBE156F2610&lt;/guid&gt;&#10;                    &lt;answertext&gt;Punch through the foil like it wasn’t there.&lt;/answertext&gt;&#10;                    &lt;valuetype&gt;1&lt;/valuetype&gt;&#10;                &lt;/answer&gt;&#10;                &lt;answer&gt;&#10;                    &lt;guid&gt;121DE9EA9D8B4AB4B51B0A04C55E1002&lt;/guid&gt;&#10;                    &lt;answertext&gt;Scatter off the foil randomly in all directions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ich model below best explains the gold foil scattering data?&#10;60[;]60[;]60[;]False[;]51[;]&#10;2.15[;]2[;]0.357071421427142[;]0.1275&#10;0[;]-1[;]Thin, dense electron ring around large, dense ball of positives.1[;]Thin, dense electron ring around large, dense ball of positives.[;]&#10;51[;]1[;]diffuse, continuous ball of electrons around tiny, dense ball of positives.2[;]diffuse, continuous ball of electrons around tiny, dense ball of positives.[;]&#10;9[;]-1[;]Inner thin, dense positive ring surrounded by outer thin,dense electron ring.3[;]Inner thin, dense positive ring surrounded by outer thin,dense electron ring.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9D947BE2C144E6C8C38FDA78517324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E46D63CF6574E70810E9E508C9C8B83&lt;/guid&gt;&#10;            &lt;repollguid&gt;C116828B6CA2489F840798AD965A715F&lt;/repollguid&gt;&#10;            &lt;sourceid&gt;6D1A5D2B5F1C427792534901B080015C&lt;/sourceid&gt;&#10;            &lt;questiontext&gt;Which model below best explains the gold foil scattering data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895AF19E5364227BE958B85D3662CDC&lt;/guid&gt;&#10;                    &lt;answertext&gt;Thin, dense electron ring around large, dense ball of positives.&lt;/answertext&gt;&#10;                    &lt;valuetype&gt;-1&lt;/valuetype&gt;&#10;                &lt;/answer&gt;&#10;                &lt;answer&gt;&#10;                    &lt;guid&gt;F1BD6F1EFBC744B6AA14C314E01050E1&lt;/guid&gt;&#10;                    &lt;answertext&gt;diffuse, continuous ball of electrons around tiny, dense ball of positives.&lt;/answertext&gt;&#10;                    &lt;valuetype&gt;1&lt;/valuetype&gt;&#10;                &lt;/answer&gt;&#10;                &lt;answer&gt;&#10;                    &lt;guid&gt;FF74987D78C149779F79349806FC1DEB&lt;/guid&gt;&#10;                    &lt;answertext&gt;Inner thin, dense positive ring surrounded by outer thin,dense electron ring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931</Words>
  <Application>Microsoft Office PowerPoint</Application>
  <PresentationFormat>On-screen Show (4:3)</PresentationFormat>
  <Paragraphs>155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Office Theme</vt:lpstr>
      <vt:lpstr>ChemSketch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Given the preceding facts, predict how the  particles will behave after striking the gold foil if the structure of gold is as described in Thomson’s Plum Pudding model .</vt:lpstr>
      <vt:lpstr>PowerPoint Presentation</vt:lpstr>
      <vt:lpstr>PowerPoint Presentation</vt:lpstr>
      <vt:lpstr>PowerPoint Presentation</vt:lpstr>
      <vt:lpstr>Which model below best explains the gold foil scattering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 dimensions in familiar terms:  Metaphor 3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68</cp:revision>
  <dcterms:created xsi:type="dcterms:W3CDTF">2010-01-13T02:23:53Z</dcterms:created>
  <dcterms:modified xsi:type="dcterms:W3CDTF">2015-01-26T17:08:48Z</dcterms:modified>
</cp:coreProperties>
</file>