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303" r:id="rId2"/>
    <p:sldId id="296" r:id="rId3"/>
    <p:sldId id="304" r:id="rId4"/>
    <p:sldId id="297" r:id="rId5"/>
    <p:sldId id="298" r:id="rId6"/>
    <p:sldId id="299" r:id="rId7"/>
    <p:sldId id="300" r:id="rId8"/>
    <p:sldId id="275" r:id="rId9"/>
    <p:sldId id="270" r:id="rId10"/>
    <p:sldId id="271" r:id="rId11"/>
    <p:sldId id="274" r:id="rId12"/>
    <p:sldId id="272" r:id="rId13"/>
  </p:sldIdLst>
  <p:sldSz cx="9144000" cy="6858000" type="screen4x3"/>
  <p:notesSz cx="6858000" cy="9144000"/>
  <p:custDataLst>
    <p:tags r:id="rId15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158" autoAdjust="0"/>
    <p:restoredTop sz="99545" autoAdjust="0"/>
  </p:normalViewPr>
  <p:slideViewPr>
    <p:cSldViewPr>
      <p:cViewPr varScale="1">
        <p:scale>
          <a:sx n="74" d="100"/>
          <a:sy n="74" d="100"/>
        </p:scale>
        <p:origin x="1608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gs" Target="tags/tag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10.wmf"/><Relationship Id="rId1" Type="http://schemas.openxmlformats.org/officeDocument/2006/relationships/image" Target="../media/image9.wmf"/><Relationship Id="rId4" Type="http://schemas.openxmlformats.org/officeDocument/2006/relationships/image" Target="../media/image12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B42CA2-99C8-41DC-86A7-60F008C0F635}" type="datetimeFigureOut">
              <a:rPr lang="en-US" smtClean="0"/>
              <a:pPr/>
              <a:t>1/26/2015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FC75EA-4FBF-4ABF-845F-D7C0E9E3CB7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3198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DF5E77DD-05BB-4FCC-BB61-4B5CDA04F95B}" type="slidenum">
              <a:rPr lang="en-US" smtClean="0"/>
              <a:pPr/>
              <a:t>4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9937545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  <p:sp>
        <p:nvSpPr>
          <p:cNvPr id="1843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D0541DE1-132E-44CA-A154-728F0B3B258F}" type="slidenum">
              <a:rPr lang="en-US" smtClean="0"/>
              <a:pPr/>
              <a:t>8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96194462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4409E4-2D49-4225-8480-D9B7D1F053A4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66464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4409E4-2D49-4225-8480-D9B7D1F053A4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62031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4409E4-2D49-4225-8480-D9B7D1F053A4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166253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4409E4-2D49-4225-8480-D9B7D1F053A4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4398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C2DA6-A7BC-4015-939D-3A47523E78CD}" type="datetimeFigureOut">
              <a:rPr lang="en-US" smtClean="0"/>
              <a:pPr/>
              <a:t>1/26/2015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97F96-53C3-49D4-BDF7-00DC07A636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C2DA6-A7BC-4015-939D-3A47523E78CD}" type="datetimeFigureOut">
              <a:rPr lang="en-US" smtClean="0"/>
              <a:pPr/>
              <a:t>1/26/2015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97F96-53C3-49D4-BDF7-00DC07A636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C2DA6-A7BC-4015-939D-3A47523E78CD}" type="datetimeFigureOut">
              <a:rPr lang="en-US" smtClean="0"/>
              <a:pPr/>
              <a:t>1/26/2015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97F96-53C3-49D4-BDF7-00DC07A636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C2DA6-A7BC-4015-939D-3A47523E78CD}" type="datetimeFigureOut">
              <a:rPr lang="en-US" smtClean="0"/>
              <a:pPr/>
              <a:t>1/26/2015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97F96-53C3-49D4-BDF7-00DC07A636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C2DA6-A7BC-4015-939D-3A47523E78CD}" type="datetimeFigureOut">
              <a:rPr lang="en-US" smtClean="0"/>
              <a:pPr/>
              <a:t>1/26/2015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97F96-53C3-49D4-BDF7-00DC07A636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C2DA6-A7BC-4015-939D-3A47523E78CD}" type="datetimeFigureOut">
              <a:rPr lang="en-US" smtClean="0"/>
              <a:pPr/>
              <a:t>1/26/2015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97F96-53C3-49D4-BDF7-00DC07A636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C2DA6-A7BC-4015-939D-3A47523E78CD}" type="datetimeFigureOut">
              <a:rPr lang="en-US" smtClean="0"/>
              <a:pPr/>
              <a:t>1/26/2015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97F96-53C3-49D4-BDF7-00DC07A636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C2DA6-A7BC-4015-939D-3A47523E78CD}" type="datetimeFigureOut">
              <a:rPr lang="en-US" smtClean="0"/>
              <a:pPr/>
              <a:t>1/26/2015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97F96-53C3-49D4-BDF7-00DC07A636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C2DA6-A7BC-4015-939D-3A47523E78CD}" type="datetimeFigureOut">
              <a:rPr lang="en-US" smtClean="0"/>
              <a:pPr/>
              <a:t>1/26/2015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97F96-53C3-49D4-BDF7-00DC07A636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C2DA6-A7BC-4015-939D-3A47523E78CD}" type="datetimeFigureOut">
              <a:rPr lang="en-US" smtClean="0"/>
              <a:pPr/>
              <a:t>1/26/2015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97F96-53C3-49D4-BDF7-00DC07A636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C2DA6-A7BC-4015-939D-3A47523E78CD}" type="datetimeFigureOut">
              <a:rPr lang="en-US" smtClean="0"/>
              <a:pPr/>
              <a:t>1/26/2015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97F96-53C3-49D4-BDF7-00DC07A636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DC2DA6-A7BC-4015-939D-3A47523E78CD}" type="datetimeFigureOut">
              <a:rPr lang="en-US" smtClean="0"/>
              <a:pPr/>
              <a:t>1/26/2015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197F96-53C3-49D4-BDF7-00DC07A6368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tags" Target="../tags/tag3.xml"/><Relationship Id="rId7" Type="http://schemas.openxmlformats.org/officeDocument/2006/relationships/image" Target="../media/image1.emf"/><Relationship Id="rId2" Type="http://schemas.openxmlformats.org/officeDocument/2006/relationships/tags" Target="../tags/tag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1.bin"/><Relationship Id="rId5" Type="http://schemas.openxmlformats.org/officeDocument/2006/relationships/slideLayout" Target="../slideLayouts/slideLayout2.xml"/><Relationship Id="rId4" Type="http://schemas.openxmlformats.org/officeDocument/2006/relationships/tags" Target="../tags/tag4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wmf"/><Relationship Id="rId3" Type="http://schemas.openxmlformats.org/officeDocument/2006/relationships/notesSlide" Target="../notesSlides/notesSlide4.xml"/><Relationship Id="rId7" Type="http://schemas.openxmlformats.org/officeDocument/2006/relationships/oleObject" Target="../embeddings/oleObject7.bin"/><Relationship Id="rId12" Type="http://schemas.openxmlformats.org/officeDocument/2006/relationships/image" Target="../media/image12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9.wmf"/><Relationship Id="rId11" Type="http://schemas.openxmlformats.org/officeDocument/2006/relationships/oleObject" Target="../embeddings/oleObject9.bin"/><Relationship Id="rId5" Type="http://schemas.openxmlformats.org/officeDocument/2006/relationships/oleObject" Target="../embeddings/oleObject6.bin"/><Relationship Id="rId10" Type="http://schemas.openxmlformats.org/officeDocument/2006/relationships/image" Target="../media/image11.wmf"/><Relationship Id="rId4" Type="http://schemas.openxmlformats.org/officeDocument/2006/relationships/image" Target="../media/image4.jpeg"/><Relationship Id="rId9" Type="http://schemas.openxmlformats.org/officeDocument/2006/relationships/oleObject" Target="../embeddings/oleObject8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5.png"/><Relationship Id="rId4" Type="http://schemas.openxmlformats.org/officeDocument/2006/relationships/image" Target="../media/image14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7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tags" Target="../tags/tag6.xml"/><Relationship Id="rId7" Type="http://schemas.openxmlformats.org/officeDocument/2006/relationships/image" Target="../media/image2.emf"/><Relationship Id="rId2" Type="http://schemas.openxmlformats.org/officeDocument/2006/relationships/tags" Target="../tags/tag5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2.bin"/><Relationship Id="rId5" Type="http://schemas.openxmlformats.org/officeDocument/2006/relationships/slideLayout" Target="../slideLayouts/slideLayout2.xml"/><Relationship Id="rId4" Type="http://schemas.openxmlformats.org/officeDocument/2006/relationships/tags" Target="../tags/tag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.bin"/><Relationship Id="rId3" Type="http://schemas.openxmlformats.org/officeDocument/2006/relationships/notesSlide" Target="../notesSlides/notesSlide3.xml"/><Relationship Id="rId7" Type="http://schemas.openxmlformats.org/officeDocument/2006/relationships/image" Target="../media/image7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4.bin"/><Relationship Id="rId5" Type="http://schemas.openxmlformats.org/officeDocument/2006/relationships/image" Target="../media/image6.wmf"/><Relationship Id="rId10" Type="http://schemas.openxmlformats.org/officeDocument/2006/relationships/image" Target="../media/image5.jpeg"/><Relationship Id="rId4" Type="http://schemas.openxmlformats.org/officeDocument/2006/relationships/oleObject" Target="../embeddings/oleObject3.bin"/><Relationship Id="rId9" Type="http://schemas.openxmlformats.org/officeDocument/2006/relationships/image" Target="../media/image8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b="1" dirty="0" smtClean="0"/>
              <a:t>I am taking </a:t>
            </a:r>
            <a:r>
              <a:rPr lang="en-US" b="1" dirty="0" err="1" smtClean="0"/>
              <a:t>Chem</a:t>
            </a:r>
            <a:r>
              <a:rPr lang="en-US" b="1" dirty="0" smtClean="0"/>
              <a:t> 1013 because:</a:t>
            </a:r>
            <a:endParaRPr lang="en-US" b="1" dirty="0"/>
          </a:p>
        </p:txBody>
      </p:sp>
      <p:sp>
        <p:nvSpPr>
          <p:cNvPr id="3" name="TPAnswers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7513" y="1420858"/>
            <a:ext cx="6172200" cy="4525963"/>
          </a:xfrm>
        </p:spPr>
        <p:txBody>
          <a:bodyPr>
            <a:normAutofit/>
          </a:bodyPr>
          <a:lstStyle/>
          <a:p>
            <a:pPr marL="514350" indent="-514350">
              <a:buFont typeface="Arial" pitchFamily="34" charset="0"/>
              <a:buAutoNum type="alphaUcPeriod"/>
            </a:pPr>
            <a:r>
              <a:rPr lang="en-US" sz="3600" b="1" dirty="0" smtClean="0"/>
              <a:t>My curriculum forces me to.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sz="3600" b="1" dirty="0" smtClean="0"/>
              <a:t>My heart’s desire is to be a chemist.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sz="3600" b="1" dirty="0" smtClean="0"/>
              <a:t>I’m a sick masochist who loves pain.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sz="3600" b="1" dirty="0" smtClean="0"/>
              <a:t>Nothing else better to do with my time.</a:t>
            </a:r>
            <a:endParaRPr lang="en-US" sz="3600" b="1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608535705"/>
              </p:ext>
            </p:extLst>
          </p:nvPr>
        </p:nvGraphicFramePr>
        <p:xfrm>
          <a:off x="4572000" y="1587321"/>
          <a:ext cx="4572000" cy="5143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1" name="Chart" r:id="rId6" imgW="4571989" imgH="5143584" progId="MSGraph.Chart.8">
                  <p:embed followColorScheme="full"/>
                </p:oleObj>
              </mc:Choice>
              <mc:Fallback>
                <p:oleObj name="Chart" r:id="rId6" imgW="4571989" imgH="5143584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4572000" y="1587321"/>
                        <a:ext cx="4572000" cy="5143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custDataLst>
      <p:tags r:id="rId2"/>
    </p:custDataLst>
    <p:extLst>
      <p:ext uri="{BB962C8B-B14F-4D97-AF65-F5344CB8AC3E}">
        <p14:creationId xmlns:p14="http://schemas.microsoft.com/office/powerpoint/2010/main" val="11932652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7106" name="Picture 2" descr="http://www.archives.upenn.edu/img/20011023003x200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096000" y="533400"/>
            <a:ext cx="2895600" cy="5246146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5867400" y="5780782"/>
            <a:ext cx="32766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Jerry Donahue</a:t>
            </a:r>
          </a:p>
          <a:p>
            <a:r>
              <a:rPr lang="en-US" sz="3200" b="1" dirty="0" smtClean="0">
                <a:solidFill>
                  <a:srgbClr val="FF0000"/>
                </a:solidFill>
              </a:rPr>
              <a:t>structure chemist</a:t>
            </a:r>
            <a:endParaRPr lang="en-US" sz="3200" b="1" dirty="0">
              <a:solidFill>
                <a:srgbClr val="FF0000"/>
              </a:solidFill>
            </a:endParaRPr>
          </a:p>
        </p:txBody>
      </p:sp>
      <p:graphicFrame>
        <p:nvGraphicFramePr>
          <p:cNvPr id="47107" name="Object 3"/>
          <p:cNvGraphicFramePr>
            <a:graphicFrameLocks noChangeAspect="1"/>
          </p:cNvGraphicFramePr>
          <p:nvPr/>
        </p:nvGraphicFramePr>
        <p:xfrm>
          <a:off x="304800" y="609600"/>
          <a:ext cx="1780162" cy="2057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6" name="ChemSketch" r:id="rId5" imgW="774192" imgH="896112" progId="ACD.ChemSketch.20">
                  <p:embed/>
                </p:oleObj>
              </mc:Choice>
              <mc:Fallback>
                <p:oleObj name="ChemSketch" r:id="rId5" imgW="774192" imgH="896112" progId="ACD.ChemSketch.20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609600"/>
                        <a:ext cx="1780162" cy="2057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7108" name="Object 4"/>
          <p:cNvGraphicFramePr>
            <a:graphicFrameLocks noChangeAspect="1"/>
          </p:cNvGraphicFramePr>
          <p:nvPr/>
        </p:nvGraphicFramePr>
        <p:xfrm>
          <a:off x="3429000" y="533400"/>
          <a:ext cx="1676400" cy="204209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7" name="ChemSketch" r:id="rId7" imgW="734568" imgH="896112" progId="ACD.ChemSketch.20">
                  <p:embed/>
                </p:oleObj>
              </mc:Choice>
              <mc:Fallback>
                <p:oleObj name="ChemSketch" r:id="rId7" imgW="734568" imgH="896112" progId="ACD.ChemSketch.20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29000" y="533400"/>
                        <a:ext cx="1676400" cy="204209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7109" name="Object 5"/>
          <p:cNvGraphicFramePr>
            <a:graphicFrameLocks noChangeAspect="1"/>
          </p:cNvGraphicFramePr>
          <p:nvPr/>
        </p:nvGraphicFramePr>
        <p:xfrm>
          <a:off x="2362200" y="3124200"/>
          <a:ext cx="1688966" cy="2057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8" name="ChemSketch" r:id="rId9" imgW="734568" imgH="896112" progId="ACD.ChemSketch.20">
                  <p:embed/>
                </p:oleObj>
              </mc:Choice>
              <mc:Fallback>
                <p:oleObj name="ChemSketch" r:id="rId9" imgW="734568" imgH="896112" progId="ACD.ChemSketch.20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62200" y="3124200"/>
                        <a:ext cx="1688966" cy="2057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Freeform 7"/>
          <p:cNvSpPr/>
          <p:nvPr/>
        </p:nvSpPr>
        <p:spPr>
          <a:xfrm>
            <a:off x="957129" y="1002707"/>
            <a:ext cx="319042" cy="501353"/>
          </a:xfrm>
          <a:custGeom>
            <a:avLst/>
            <a:gdLst>
              <a:gd name="connsiteX0" fmla="*/ 222191 w 319042"/>
              <a:gd name="connsiteY0" fmla="*/ 501353 h 501353"/>
              <a:gd name="connsiteX1" fmla="*/ 316194 w 319042"/>
              <a:gd name="connsiteY1" fmla="*/ 390257 h 501353"/>
              <a:gd name="connsiteX2" fmla="*/ 239282 w 319042"/>
              <a:gd name="connsiteY2" fmla="*/ 56972 h 501353"/>
              <a:gd name="connsiteX3" fmla="*/ 0 w 319042"/>
              <a:gd name="connsiteY3" fmla="*/ 48426 h 5013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19042" h="501353">
                <a:moveTo>
                  <a:pt x="222191" y="501353"/>
                </a:moveTo>
                <a:cubicBezTo>
                  <a:pt x="267768" y="482836"/>
                  <a:pt x="313346" y="464320"/>
                  <a:pt x="316194" y="390257"/>
                </a:cubicBezTo>
                <a:cubicBezTo>
                  <a:pt x="319042" y="316194"/>
                  <a:pt x="291981" y="113944"/>
                  <a:pt x="239282" y="56972"/>
                </a:cubicBezTo>
                <a:cubicBezTo>
                  <a:pt x="186583" y="0"/>
                  <a:pt x="0" y="48426"/>
                  <a:pt x="0" y="48426"/>
                </a:cubicBezTo>
              </a:path>
            </a:pathLst>
          </a:custGeom>
          <a:ln w="412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196553" y="1025495"/>
            <a:ext cx="470019" cy="828942"/>
          </a:xfrm>
          <a:custGeom>
            <a:avLst/>
            <a:gdLst>
              <a:gd name="connsiteX0" fmla="*/ 153825 w 470019"/>
              <a:gd name="connsiteY0" fmla="*/ 0 h 828942"/>
              <a:gd name="connsiteX1" fmla="*/ 51275 w 470019"/>
              <a:gd name="connsiteY1" fmla="*/ 94004 h 828942"/>
              <a:gd name="connsiteX2" fmla="*/ 34183 w 470019"/>
              <a:gd name="connsiteY2" fmla="*/ 410198 h 828942"/>
              <a:gd name="connsiteX3" fmla="*/ 256374 w 470019"/>
              <a:gd name="connsiteY3" fmla="*/ 726393 h 828942"/>
              <a:gd name="connsiteX4" fmla="*/ 470019 w 470019"/>
              <a:gd name="connsiteY4" fmla="*/ 828942 h 8289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70019" h="828942">
                <a:moveTo>
                  <a:pt x="153825" y="0"/>
                </a:moveTo>
                <a:cubicBezTo>
                  <a:pt x="112520" y="12819"/>
                  <a:pt x="71215" y="25638"/>
                  <a:pt x="51275" y="94004"/>
                </a:cubicBezTo>
                <a:cubicBezTo>
                  <a:pt x="31335" y="162370"/>
                  <a:pt x="0" y="304800"/>
                  <a:pt x="34183" y="410198"/>
                </a:cubicBezTo>
                <a:cubicBezTo>
                  <a:pt x="68366" y="515596"/>
                  <a:pt x="183735" y="656602"/>
                  <a:pt x="256374" y="726393"/>
                </a:cubicBezTo>
                <a:cubicBezTo>
                  <a:pt x="329013" y="796184"/>
                  <a:pt x="470019" y="828942"/>
                  <a:pt x="470019" y="828942"/>
                </a:cubicBezTo>
              </a:path>
            </a:pathLst>
          </a:custGeom>
          <a:ln w="22225"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685800" y="0"/>
            <a:ext cx="4114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 smtClean="0">
                <a:solidFill>
                  <a:srgbClr val="0070C0"/>
                </a:solidFill>
              </a:rPr>
              <a:t>Enol</a:t>
            </a:r>
            <a:r>
              <a:rPr lang="en-US" sz="2400" b="1" dirty="0" err="1" smtClean="0">
                <a:sym typeface="Wingdings" pitchFamily="2" charset="2"/>
              </a:rPr>
              <a:t></a:t>
            </a:r>
            <a:r>
              <a:rPr lang="en-US" sz="2400" b="1" dirty="0" err="1" smtClean="0">
                <a:solidFill>
                  <a:srgbClr val="00B0F0"/>
                </a:solidFill>
              </a:rPr>
              <a:t>keto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tautomeric</a:t>
            </a:r>
            <a:r>
              <a:rPr lang="en-US" sz="2400" b="1" dirty="0" smtClean="0"/>
              <a:t> shift</a:t>
            </a:r>
            <a:endParaRPr lang="en-US" sz="2400" b="1" dirty="0"/>
          </a:p>
        </p:txBody>
      </p:sp>
      <p:sp>
        <p:nvSpPr>
          <p:cNvPr id="11" name="Freeform 10"/>
          <p:cNvSpPr/>
          <p:nvPr/>
        </p:nvSpPr>
        <p:spPr>
          <a:xfrm>
            <a:off x="3495230" y="2572284"/>
            <a:ext cx="564022" cy="1153682"/>
          </a:xfrm>
          <a:custGeom>
            <a:avLst/>
            <a:gdLst>
              <a:gd name="connsiteX0" fmla="*/ 564022 w 564022"/>
              <a:gd name="connsiteY0" fmla="*/ 0 h 1153682"/>
              <a:gd name="connsiteX1" fmla="*/ 555477 w 564022"/>
              <a:gd name="connsiteY1" fmla="*/ 42729 h 1153682"/>
              <a:gd name="connsiteX2" fmla="*/ 521293 w 564022"/>
              <a:gd name="connsiteY2" fmla="*/ 128187 h 1153682"/>
              <a:gd name="connsiteX3" fmla="*/ 512748 w 564022"/>
              <a:gd name="connsiteY3" fmla="*/ 170916 h 1153682"/>
              <a:gd name="connsiteX4" fmla="*/ 495656 w 564022"/>
              <a:gd name="connsiteY4" fmla="*/ 222191 h 1153682"/>
              <a:gd name="connsiteX5" fmla="*/ 478564 w 564022"/>
              <a:gd name="connsiteY5" fmla="*/ 299103 h 1153682"/>
              <a:gd name="connsiteX6" fmla="*/ 452927 w 564022"/>
              <a:gd name="connsiteY6" fmla="*/ 376015 h 1153682"/>
              <a:gd name="connsiteX7" fmla="*/ 444381 w 564022"/>
              <a:gd name="connsiteY7" fmla="*/ 401652 h 1153682"/>
              <a:gd name="connsiteX8" fmla="*/ 418744 w 564022"/>
              <a:gd name="connsiteY8" fmla="*/ 418744 h 1153682"/>
              <a:gd name="connsiteX9" fmla="*/ 401652 w 564022"/>
              <a:gd name="connsiteY9" fmla="*/ 444381 h 1153682"/>
              <a:gd name="connsiteX10" fmla="*/ 376015 w 564022"/>
              <a:gd name="connsiteY10" fmla="*/ 452927 h 1153682"/>
              <a:gd name="connsiteX11" fmla="*/ 324740 w 564022"/>
              <a:gd name="connsiteY11" fmla="*/ 478565 h 1153682"/>
              <a:gd name="connsiteX12" fmla="*/ 273465 w 564022"/>
              <a:gd name="connsiteY12" fmla="*/ 435836 h 1153682"/>
              <a:gd name="connsiteX13" fmla="*/ 264920 w 564022"/>
              <a:gd name="connsiteY13" fmla="*/ 410198 h 1153682"/>
              <a:gd name="connsiteX14" fmla="*/ 247828 w 564022"/>
              <a:gd name="connsiteY14" fmla="*/ 384561 h 1153682"/>
              <a:gd name="connsiteX15" fmla="*/ 247828 w 564022"/>
              <a:gd name="connsiteY15" fmla="*/ 324740 h 1153682"/>
              <a:gd name="connsiteX16" fmla="*/ 273465 w 564022"/>
              <a:gd name="connsiteY16" fmla="*/ 316195 h 1153682"/>
              <a:gd name="connsiteX17" fmla="*/ 350377 w 564022"/>
              <a:gd name="connsiteY17" fmla="*/ 324740 h 1153682"/>
              <a:gd name="connsiteX18" fmla="*/ 376015 w 564022"/>
              <a:gd name="connsiteY18" fmla="*/ 333286 h 1153682"/>
              <a:gd name="connsiteX19" fmla="*/ 427290 w 564022"/>
              <a:gd name="connsiteY19" fmla="*/ 384561 h 1153682"/>
              <a:gd name="connsiteX20" fmla="*/ 452927 w 564022"/>
              <a:gd name="connsiteY20" fmla="*/ 401652 h 1153682"/>
              <a:gd name="connsiteX21" fmla="*/ 470019 w 564022"/>
              <a:gd name="connsiteY21" fmla="*/ 427290 h 1153682"/>
              <a:gd name="connsiteX22" fmla="*/ 495656 w 564022"/>
              <a:gd name="connsiteY22" fmla="*/ 435836 h 1153682"/>
              <a:gd name="connsiteX23" fmla="*/ 504202 w 564022"/>
              <a:gd name="connsiteY23" fmla="*/ 470019 h 1153682"/>
              <a:gd name="connsiteX24" fmla="*/ 521293 w 564022"/>
              <a:gd name="connsiteY24" fmla="*/ 538385 h 1153682"/>
              <a:gd name="connsiteX25" fmla="*/ 512748 w 564022"/>
              <a:gd name="connsiteY25" fmla="*/ 658026 h 1153682"/>
              <a:gd name="connsiteX26" fmla="*/ 478564 w 564022"/>
              <a:gd name="connsiteY26" fmla="*/ 709301 h 1153682"/>
              <a:gd name="connsiteX27" fmla="*/ 461473 w 564022"/>
              <a:gd name="connsiteY27" fmla="*/ 734938 h 1153682"/>
              <a:gd name="connsiteX28" fmla="*/ 427290 w 564022"/>
              <a:gd name="connsiteY28" fmla="*/ 786213 h 1153682"/>
              <a:gd name="connsiteX29" fmla="*/ 410198 w 564022"/>
              <a:gd name="connsiteY29" fmla="*/ 820396 h 1153682"/>
              <a:gd name="connsiteX30" fmla="*/ 376015 w 564022"/>
              <a:gd name="connsiteY30" fmla="*/ 837488 h 1153682"/>
              <a:gd name="connsiteX31" fmla="*/ 350377 w 564022"/>
              <a:gd name="connsiteY31" fmla="*/ 863125 h 1153682"/>
              <a:gd name="connsiteX32" fmla="*/ 316194 w 564022"/>
              <a:gd name="connsiteY32" fmla="*/ 888763 h 1153682"/>
              <a:gd name="connsiteX33" fmla="*/ 290557 w 564022"/>
              <a:gd name="connsiteY33" fmla="*/ 905854 h 1153682"/>
              <a:gd name="connsiteX34" fmla="*/ 264920 w 564022"/>
              <a:gd name="connsiteY34" fmla="*/ 931492 h 1153682"/>
              <a:gd name="connsiteX35" fmla="*/ 213645 w 564022"/>
              <a:gd name="connsiteY35" fmla="*/ 965675 h 1153682"/>
              <a:gd name="connsiteX36" fmla="*/ 188007 w 564022"/>
              <a:gd name="connsiteY36" fmla="*/ 991312 h 1153682"/>
              <a:gd name="connsiteX37" fmla="*/ 170916 w 564022"/>
              <a:gd name="connsiteY37" fmla="*/ 1016950 h 1153682"/>
              <a:gd name="connsiteX38" fmla="*/ 145278 w 564022"/>
              <a:gd name="connsiteY38" fmla="*/ 1034041 h 1153682"/>
              <a:gd name="connsiteX39" fmla="*/ 119641 w 564022"/>
              <a:gd name="connsiteY39" fmla="*/ 1059679 h 1153682"/>
              <a:gd name="connsiteX40" fmla="*/ 94004 w 564022"/>
              <a:gd name="connsiteY40" fmla="*/ 1076770 h 1153682"/>
              <a:gd name="connsiteX41" fmla="*/ 42729 w 564022"/>
              <a:gd name="connsiteY41" fmla="*/ 1110953 h 1153682"/>
              <a:gd name="connsiteX42" fmla="*/ 25637 w 564022"/>
              <a:gd name="connsiteY42" fmla="*/ 1136591 h 1153682"/>
              <a:gd name="connsiteX43" fmla="*/ 0 w 564022"/>
              <a:gd name="connsiteY43" fmla="*/ 1153682 h 11536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</a:cxnLst>
            <a:rect l="l" t="t" r="r" b="b"/>
            <a:pathLst>
              <a:path w="564022" h="1153682">
                <a:moveTo>
                  <a:pt x="564022" y="0"/>
                </a:moveTo>
                <a:cubicBezTo>
                  <a:pt x="561174" y="14243"/>
                  <a:pt x="560070" y="28949"/>
                  <a:pt x="555477" y="42729"/>
                </a:cubicBezTo>
                <a:cubicBezTo>
                  <a:pt x="532690" y="111092"/>
                  <a:pt x="539073" y="39278"/>
                  <a:pt x="521293" y="128187"/>
                </a:cubicBezTo>
                <a:cubicBezTo>
                  <a:pt x="518445" y="142430"/>
                  <a:pt x="516570" y="156903"/>
                  <a:pt x="512748" y="170916"/>
                </a:cubicBezTo>
                <a:cubicBezTo>
                  <a:pt x="508008" y="188297"/>
                  <a:pt x="499189" y="204525"/>
                  <a:pt x="495656" y="222191"/>
                </a:cubicBezTo>
                <a:cubicBezTo>
                  <a:pt x="490776" y="246591"/>
                  <a:pt x="485806" y="274962"/>
                  <a:pt x="478564" y="299103"/>
                </a:cubicBezTo>
                <a:cubicBezTo>
                  <a:pt x="478550" y="299150"/>
                  <a:pt x="457208" y="363173"/>
                  <a:pt x="452927" y="376015"/>
                </a:cubicBezTo>
                <a:cubicBezTo>
                  <a:pt x="450078" y="384561"/>
                  <a:pt x="451876" y="396655"/>
                  <a:pt x="444381" y="401652"/>
                </a:cubicBezTo>
                <a:lnTo>
                  <a:pt x="418744" y="418744"/>
                </a:lnTo>
                <a:cubicBezTo>
                  <a:pt x="413047" y="427290"/>
                  <a:pt x="409672" y="437965"/>
                  <a:pt x="401652" y="444381"/>
                </a:cubicBezTo>
                <a:cubicBezTo>
                  <a:pt x="394618" y="450008"/>
                  <a:pt x="384072" y="448898"/>
                  <a:pt x="376015" y="452927"/>
                </a:cubicBezTo>
                <a:cubicBezTo>
                  <a:pt x="309750" y="486060"/>
                  <a:pt x="389178" y="457085"/>
                  <a:pt x="324740" y="478565"/>
                </a:cubicBezTo>
                <a:cubicBezTo>
                  <a:pt x="305825" y="465955"/>
                  <a:pt x="286623" y="455573"/>
                  <a:pt x="273465" y="435836"/>
                </a:cubicBezTo>
                <a:cubicBezTo>
                  <a:pt x="268468" y="428341"/>
                  <a:pt x="268949" y="418255"/>
                  <a:pt x="264920" y="410198"/>
                </a:cubicBezTo>
                <a:cubicBezTo>
                  <a:pt x="260327" y="401012"/>
                  <a:pt x="253525" y="393107"/>
                  <a:pt x="247828" y="384561"/>
                </a:cubicBezTo>
                <a:cubicBezTo>
                  <a:pt x="243491" y="367214"/>
                  <a:pt x="230664" y="341904"/>
                  <a:pt x="247828" y="324740"/>
                </a:cubicBezTo>
                <a:cubicBezTo>
                  <a:pt x="254198" y="318370"/>
                  <a:pt x="264919" y="319043"/>
                  <a:pt x="273465" y="316195"/>
                </a:cubicBezTo>
                <a:cubicBezTo>
                  <a:pt x="299102" y="319043"/>
                  <a:pt x="324933" y="320499"/>
                  <a:pt x="350377" y="324740"/>
                </a:cubicBezTo>
                <a:cubicBezTo>
                  <a:pt x="359263" y="326221"/>
                  <a:pt x="368904" y="327755"/>
                  <a:pt x="376015" y="333286"/>
                </a:cubicBezTo>
                <a:cubicBezTo>
                  <a:pt x="395095" y="348126"/>
                  <a:pt x="407178" y="371153"/>
                  <a:pt x="427290" y="384561"/>
                </a:cubicBezTo>
                <a:lnTo>
                  <a:pt x="452927" y="401652"/>
                </a:lnTo>
                <a:cubicBezTo>
                  <a:pt x="458624" y="410198"/>
                  <a:pt x="461999" y="420874"/>
                  <a:pt x="470019" y="427290"/>
                </a:cubicBezTo>
                <a:cubicBezTo>
                  <a:pt x="477053" y="432917"/>
                  <a:pt x="490029" y="428802"/>
                  <a:pt x="495656" y="435836"/>
                </a:cubicBezTo>
                <a:cubicBezTo>
                  <a:pt x="502993" y="445007"/>
                  <a:pt x="501654" y="458554"/>
                  <a:pt x="504202" y="470019"/>
                </a:cubicBezTo>
                <a:cubicBezTo>
                  <a:pt x="517953" y="531897"/>
                  <a:pt x="506023" y="492571"/>
                  <a:pt x="521293" y="538385"/>
                </a:cubicBezTo>
                <a:cubicBezTo>
                  <a:pt x="518445" y="578265"/>
                  <a:pt x="522445" y="619238"/>
                  <a:pt x="512748" y="658026"/>
                </a:cubicBezTo>
                <a:cubicBezTo>
                  <a:pt x="507766" y="677954"/>
                  <a:pt x="489959" y="692209"/>
                  <a:pt x="478564" y="709301"/>
                </a:cubicBezTo>
                <a:lnTo>
                  <a:pt x="461473" y="734938"/>
                </a:lnTo>
                <a:cubicBezTo>
                  <a:pt x="461472" y="734940"/>
                  <a:pt x="427291" y="786210"/>
                  <a:pt x="427290" y="786213"/>
                </a:cubicBezTo>
                <a:cubicBezTo>
                  <a:pt x="421593" y="797607"/>
                  <a:pt x="419206" y="811388"/>
                  <a:pt x="410198" y="820396"/>
                </a:cubicBezTo>
                <a:cubicBezTo>
                  <a:pt x="401190" y="829404"/>
                  <a:pt x="386381" y="830083"/>
                  <a:pt x="376015" y="837488"/>
                </a:cubicBezTo>
                <a:cubicBezTo>
                  <a:pt x="366180" y="844513"/>
                  <a:pt x="359553" y="855260"/>
                  <a:pt x="350377" y="863125"/>
                </a:cubicBezTo>
                <a:cubicBezTo>
                  <a:pt x="339563" y="872394"/>
                  <a:pt x="327784" y="880484"/>
                  <a:pt x="316194" y="888763"/>
                </a:cubicBezTo>
                <a:cubicBezTo>
                  <a:pt x="307837" y="894733"/>
                  <a:pt x="298447" y="899279"/>
                  <a:pt x="290557" y="905854"/>
                </a:cubicBezTo>
                <a:cubicBezTo>
                  <a:pt x="281273" y="913591"/>
                  <a:pt x="274460" y="924072"/>
                  <a:pt x="264920" y="931492"/>
                </a:cubicBezTo>
                <a:cubicBezTo>
                  <a:pt x="248706" y="944103"/>
                  <a:pt x="228170" y="951150"/>
                  <a:pt x="213645" y="965675"/>
                </a:cubicBezTo>
                <a:cubicBezTo>
                  <a:pt x="205099" y="974221"/>
                  <a:pt x="195744" y="982028"/>
                  <a:pt x="188007" y="991312"/>
                </a:cubicBezTo>
                <a:cubicBezTo>
                  <a:pt x="181432" y="999202"/>
                  <a:pt x="178179" y="1009687"/>
                  <a:pt x="170916" y="1016950"/>
                </a:cubicBezTo>
                <a:cubicBezTo>
                  <a:pt x="163653" y="1024213"/>
                  <a:pt x="153168" y="1027466"/>
                  <a:pt x="145278" y="1034041"/>
                </a:cubicBezTo>
                <a:cubicBezTo>
                  <a:pt x="135994" y="1041778"/>
                  <a:pt x="128925" y="1051942"/>
                  <a:pt x="119641" y="1059679"/>
                </a:cubicBezTo>
                <a:cubicBezTo>
                  <a:pt x="111751" y="1066254"/>
                  <a:pt x="101894" y="1070195"/>
                  <a:pt x="94004" y="1076770"/>
                </a:cubicBezTo>
                <a:cubicBezTo>
                  <a:pt x="51328" y="1112334"/>
                  <a:pt x="87784" y="1095936"/>
                  <a:pt x="42729" y="1110953"/>
                </a:cubicBezTo>
                <a:cubicBezTo>
                  <a:pt x="37032" y="1119499"/>
                  <a:pt x="32900" y="1129328"/>
                  <a:pt x="25637" y="1136591"/>
                </a:cubicBezTo>
                <a:cubicBezTo>
                  <a:pt x="18375" y="1143853"/>
                  <a:pt x="0" y="1153682"/>
                  <a:pt x="0" y="1153682"/>
                </a:cubicBezTo>
              </a:path>
            </a:pathLst>
          </a:custGeom>
          <a:ln w="412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 11"/>
          <p:cNvSpPr/>
          <p:nvPr/>
        </p:nvSpPr>
        <p:spPr>
          <a:xfrm>
            <a:off x="3505200" y="1371600"/>
            <a:ext cx="381000" cy="191568"/>
          </a:xfrm>
          <a:custGeom>
            <a:avLst/>
            <a:gdLst>
              <a:gd name="connsiteX0" fmla="*/ 69790 w 326164"/>
              <a:gd name="connsiteY0" fmla="*/ 267768 h 267768"/>
              <a:gd name="connsiteX1" fmla="*/ 1424 w 326164"/>
              <a:gd name="connsiteY1" fmla="*/ 122489 h 267768"/>
              <a:gd name="connsiteX2" fmla="*/ 61244 w 326164"/>
              <a:gd name="connsiteY2" fmla="*/ 19940 h 267768"/>
              <a:gd name="connsiteX3" fmla="*/ 326164 w 326164"/>
              <a:gd name="connsiteY3" fmla="*/ 2848 h 2677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26164" h="267768">
                <a:moveTo>
                  <a:pt x="69790" y="267768"/>
                </a:moveTo>
                <a:cubicBezTo>
                  <a:pt x="36319" y="215781"/>
                  <a:pt x="2848" y="163794"/>
                  <a:pt x="1424" y="122489"/>
                </a:cubicBezTo>
                <a:cubicBezTo>
                  <a:pt x="0" y="81184"/>
                  <a:pt x="7121" y="39880"/>
                  <a:pt x="61244" y="19940"/>
                </a:cubicBezTo>
                <a:cubicBezTo>
                  <a:pt x="115367" y="0"/>
                  <a:pt x="326164" y="2848"/>
                  <a:pt x="326164" y="2848"/>
                </a:cubicBezTo>
              </a:path>
            </a:pathLst>
          </a:custGeom>
          <a:ln w="2222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 12"/>
          <p:cNvSpPr/>
          <p:nvPr/>
        </p:nvSpPr>
        <p:spPr>
          <a:xfrm>
            <a:off x="3519443" y="583962"/>
            <a:ext cx="488535" cy="484262"/>
          </a:xfrm>
          <a:custGeom>
            <a:avLst/>
            <a:gdLst>
              <a:gd name="connsiteX0" fmla="*/ 428714 w 488535"/>
              <a:gd name="connsiteY0" fmla="*/ 484262 h 484262"/>
              <a:gd name="connsiteX1" fmla="*/ 471443 w 488535"/>
              <a:gd name="connsiteY1" fmla="*/ 244980 h 484262"/>
              <a:gd name="connsiteX2" fmla="*/ 326164 w 488535"/>
              <a:gd name="connsiteY2" fmla="*/ 48427 h 484262"/>
              <a:gd name="connsiteX3" fmla="*/ 44153 w 488535"/>
              <a:gd name="connsiteY3" fmla="*/ 22789 h 484262"/>
              <a:gd name="connsiteX4" fmla="*/ 61245 w 488535"/>
              <a:gd name="connsiteY4" fmla="*/ 185159 h 4842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88535" h="484262">
                <a:moveTo>
                  <a:pt x="428714" y="484262"/>
                </a:moveTo>
                <a:cubicBezTo>
                  <a:pt x="458624" y="400940"/>
                  <a:pt x="488535" y="317619"/>
                  <a:pt x="471443" y="244980"/>
                </a:cubicBezTo>
                <a:cubicBezTo>
                  <a:pt x="454351" y="172341"/>
                  <a:pt x="397379" y="85459"/>
                  <a:pt x="326164" y="48427"/>
                </a:cubicBezTo>
                <a:cubicBezTo>
                  <a:pt x="254949" y="11395"/>
                  <a:pt x="88306" y="0"/>
                  <a:pt x="44153" y="22789"/>
                </a:cubicBezTo>
                <a:cubicBezTo>
                  <a:pt x="0" y="45578"/>
                  <a:pt x="61245" y="185159"/>
                  <a:pt x="61245" y="185159"/>
                </a:cubicBezTo>
              </a:path>
            </a:pathLst>
          </a:custGeom>
          <a:ln w="317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6" name="Straight Arrow Connector 15"/>
          <p:cNvCxnSpPr/>
          <p:nvPr/>
        </p:nvCxnSpPr>
        <p:spPr>
          <a:xfrm>
            <a:off x="1905000" y="1600200"/>
            <a:ext cx="1295400" cy="1588"/>
          </a:xfrm>
          <a:prstGeom prst="straightConnector1">
            <a:avLst/>
          </a:prstGeom>
          <a:ln w="476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rot="10800000">
            <a:off x="2590800" y="1752600"/>
            <a:ext cx="152400" cy="158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4038600" y="3276600"/>
            <a:ext cx="1828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Resonance shift</a:t>
            </a:r>
            <a:endParaRPr lang="en-US" sz="2800" b="1" dirty="0"/>
          </a:p>
        </p:txBody>
      </p:sp>
      <p:sp>
        <p:nvSpPr>
          <p:cNvPr id="20" name="TextBox 19"/>
          <p:cNvSpPr txBox="1"/>
          <p:nvPr/>
        </p:nvSpPr>
        <p:spPr>
          <a:xfrm>
            <a:off x="3581400" y="4648200"/>
            <a:ext cx="32004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The `real’ shape</a:t>
            </a:r>
          </a:p>
          <a:p>
            <a:r>
              <a:rPr lang="en-US" sz="2800" b="1" dirty="0" smtClean="0"/>
              <a:t> of </a:t>
            </a:r>
            <a:r>
              <a:rPr lang="en-US" sz="2800" b="1" dirty="0" smtClean="0">
                <a:solidFill>
                  <a:srgbClr val="0070C0"/>
                </a:solidFill>
              </a:rPr>
              <a:t>Thymine </a:t>
            </a:r>
            <a:r>
              <a:rPr lang="en-US" sz="2800" b="1" dirty="0" smtClean="0"/>
              <a:t>(</a:t>
            </a:r>
            <a:r>
              <a:rPr lang="en-US" sz="3200" b="1" dirty="0" smtClean="0">
                <a:solidFill>
                  <a:srgbClr val="0070C0"/>
                </a:solidFill>
              </a:rPr>
              <a:t>T</a:t>
            </a:r>
            <a:r>
              <a:rPr lang="en-US" sz="2800" b="1" dirty="0" smtClean="0"/>
              <a:t>)</a:t>
            </a:r>
            <a:endParaRPr lang="en-US" sz="2800" b="1" dirty="0"/>
          </a:p>
        </p:txBody>
      </p:sp>
      <p:sp>
        <p:nvSpPr>
          <p:cNvPr id="18" name="TextBox 17"/>
          <p:cNvSpPr txBox="1"/>
          <p:nvPr/>
        </p:nvSpPr>
        <p:spPr>
          <a:xfrm>
            <a:off x="609600" y="2514600"/>
            <a:ext cx="152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 smtClean="0">
                <a:solidFill>
                  <a:srgbClr val="0070C0"/>
                </a:solidFill>
              </a:rPr>
              <a:t>enol</a:t>
            </a:r>
            <a:endParaRPr lang="en-US" sz="3200" b="1" dirty="0">
              <a:solidFill>
                <a:srgbClr val="0070C0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4724400" y="1905000"/>
            <a:ext cx="1828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 smtClean="0">
                <a:solidFill>
                  <a:srgbClr val="00B0F0"/>
                </a:solidFill>
              </a:rPr>
              <a:t>keto</a:t>
            </a:r>
            <a:endParaRPr lang="en-US" sz="3200" b="1" dirty="0">
              <a:solidFill>
                <a:srgbClr val="00B0F0"/>
              </a:solidFill>
            </a:endParaRPr>
          </a:p>
        </p:txBody>
      </p:sp>
      <p:graphicFrame>
        <p:nvGraphicFramePr>
          <p:cNvPr id="47110" name="Object 6"/>
          <p:cNvGraphicFramePr>
            <a:graphicFrameLocks noChangeAspect="1"/>
          </p:cNvGraphicFramePr>
          <p:nvPr/>
        </p:nvGraphicFramePr>
        <p:xfrm>
          <a:off x="0" y="3048000"/>
          <a:ext cx="1833272" cy="265046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9" name="ChemSketch" r:id="rId11" imgW="804672" imgH="1164336" progId="ACD.ChemSketch.20">
                  <p:embed/>
                </p:oleObj>
              </mc:Choice>
              <mc:Fallback>
                <p:oleObj name="ChemSketch" r:id="rId11" imgW="804672" imgH="1164336" progId="ACD.ChemSketch.20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3048000"/>
                        <a:ext cx="1833272" cy="265046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3" name="Straight Connector 22"/>
          <p:cNvCxnSpPr/>
          <p:nvPr/>
        </p:nvCxnSpPr>
        <p:spPr>
          <a:xfrm>
            <a:off x="1676400" y="3581400"/>
            <a:ext cx="762000" cy="0"/>
          </a:xfrm>
          <a:prstGeom prst="line">
            <a:avLst/>
          </a:prstGeom>
          <a:ln w="381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1828800" y="4572000"/>
            <a:ext cx="533400" cy="76200"/>
          </a:xfrm>
          <a:prstGeom prst="line">
            <a:avLst/>
          </a:prstGeom>
          <a:ln w="381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152400" y="6172200"/>
            <a:ext cx="2819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Adenosine</a:t>
            </a:r>
            <a:r>
              <a:rPr lang="en-US" sz="2800" b="1" dirty="0" smtClean="0"/>
              <a:t> (</a:t>
            </a:r>
            <a:r>
              <a:rPr lang="en-US" sz="2800" b="1" dirty="0" smtClean="0">
                <a:solidFill>
                  <a:srgbClr val="FF0000"/>
                </a:solidFill>
              </a:rPr>
              <a:t>A</a:t>
            </a:r>
            <a:r>
              <a:rPr lang="en-US" sz="2800" b="1" dirty="0" smtClean="0"/>
              <a:t>)</a:t>
            </a:r>
            <a:endParaRPr lang="en-US" sz="2800" b="1" dirty="0"/>
          </a:p>
        </p:txBody>
      </p:sp>
      <p:sp>
        <p:nvSpPr>
          <p:cNvPr id="29" name="TextBox 28"/>
          <p:cNvSpPr txBox="1"/>
          <p:nvPr/>
        </p:nvSpPr>
        <p:spPr>
          <a:xfrm>
            <a:off x="1295400" y="5257800"/>
            <a:ext cx="28194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002060"/>
                </a:solidFill>
              </a:rPr>
              <a:t>Perfect fit for </a:t>
            </a:r>
          </a:p>
          <a:p>
            <a:r>
              <a:rPr lang="en-US" sz="2800" b="1" dirty="0" smtClean="0">
                <a:solidFill>
                  <a:srgbClr val="002060"/>
                </a:solidFill>
              </a:rPr>
              <a:t>`H’ bonding  </a:t>
            </a:r>
            <a:r>
              <a:rPr lang="en-US" sz="2800" b="1" dirty="0" smtClean="0">
                <a:solidFill>
                  <a:srgbClr val="FF0000"/>
                </a:solidFill>
              </a:rPr>
              <a:t>A</a:t>
            </a:r>
            <a:r>
              <a:rPr lang="en-US" sz="2800" b="1" dirty="0" smtClean="0">
                <a:sym typeface="Wingdings" pitchFamily="2" charset="2"/>
              </a:rPr>
              <a:t></a:t>
            </a:r>
            <a:r>
              <a:rPr lang="en-US" sz="2800" b="1" dirty="0" smtClean="0">
                <a:solidFill>
                  <a:srgbClr val="0070C0"/>
                </a:solidFill>
              </a:rPr>
              <a:t>T</a:t>
            </a:r>
            <a:endParaRPr lang="en-US" sz="2800" b="1" dirty="0">
              <a:solidFill>
                <a:srgbClr val="0070C0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5943600" y="0"/>
            <a:ext cx="3200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EXAMPLE #2</a:t>
            </a:r>
            <a:endParaRPr lang="en-US" sz="36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7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47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47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3" dur="500"/>
                                        <p:tgtEl>
                                          <p:spTgt spid="47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8" grpId="0" animBg="1"/>
      <p:bldP spid="9" grpId="0" animBg="1"/>
      <p:bldP spid="10" grpId="0"/>
      <p:bldP spid="11" grpId="0" animBg="1"/>
      <p:bldP spid="12" grpId="0" animBg="1"/>
      <p:bldP spid="13" grpId="0" animBg="1"/>
      <p:bldP spid="19" grpId="0"/>
      <p:bldP spid="20" grpId="0"/>
      <p:bldP spid="18" grpId="0"/>
      <p:bldP spid="21" grpId="0"/>
      <p:bldP spid="28" grpId="0"/>
      <p:bldP spid="2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818" name="Picture 2" descr="Philips micro-camera showing photographic film mounting inside the camera drum, bottom left. Photograph courtesy of Ruth Sargison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3640438"/>
            <a:ext cx="3276600" cy="3217562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3276600" y="5657671"/>
            <a:ext cx="5867400" cy="1200329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  <a:alpha val="24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Phillips micro x-ray camera mount modified by Franklin for mounting DNA in controlled  humidity at King’s College, UK.</a:t>
            </a:r>
            <a:endParaRPr lang="en-US" sz="24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0" y="1"/>
            <a:ext cx="3657600" cy="762000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  <a:alpha val="24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 wrap="square" rtlCol="0">
            <a:spAutoFit/>
          </a:bodyPr>
          <a:lstStyle/>
          <a:p>
            <a:r>
              <a:rPr lang="en-US" sz="2200" b="1" dirty="0" smtClean="0"/>
              <a:t>First recorded diffraction</a:t>
            </a:r>
          </a:p>
          <a:p>
            <a:r>
              <a:rPr lang="en-US" sz="2200" b="1" dirty="0" smtClean="0"/>
              <a:t> picture of </a:t>
            </a:r>
            <a:r>
              <a:rPr lang="en-US" sz="2200" b="1" dirty="0" smtClean="0">
                <a:solidFill>
                  <a:srgbClr val="7030A0"/>
                </a:solidFill>
              </a:rPr>
              <a:t>A form DNA</a:t>
            </a:r>
            <a:endParaRPr lang="en-US" sz="2200" b="1" i="1" dirty="0"/>
          </a:p>
        </p:txBody>
      </p:sp>
      <p:pic>
        <p:nvPicPr>
          <p:cNvPr id="78850" name="Picture 2" descr="http://www.pbs.org/wgbh/nova/photo51/images/elki-franklinservingcoffee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352800" y="0"/>
            <a:ext cx="5791200" cy="5206230"/>
          </a:xfrm>
          <a:prstGeom prst="rect">
            <a:avLst/>
          </a:prstGeom>
          <a:noFill/>
        </p:spPr>
      </p:pic>
      <p:pic>
        <p:nvPicPr>
          <p:cNvPr id="78853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762000"/>
            <a:ext cx="3694504" cy="289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TextBox 11"/>
          <p:cNvSpPr txBox="1"/>
          <p:nvPr/>
        </p:nvSpPr>
        <p:spPr>
          <a:xfrm>
            <a:off x="3200400" y="5105400"/>
            <a:ext cx="5943600" cy="553998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  <a:alpha val="24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 wrap="square" rtlCol="0">
            <a:spAutoFit/>
          </a:bodyPr>
          <a:lstStyle/>
          <a:p>
            <a:r>
              <a:rPr lang="en-US" sz="3000" b="1" dirty="0" smtClean="0">
                <a:solidFill>
                  <a:srgbClr val="FF0000"/>
                </a:solidFill>
              </a:rPr>
              <a:t>Rosalind Franklin, physical chemist</a:t>
            </a:r>
            <a:endParaRPr lang="en-US" sz="3000" b="1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429000" y="0"/>
            <a:ext cx="2895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EXAMPLE #3</a:t>
            </a:r>
            <a:endParaRPr lang="en-US" sz="40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48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88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8" grpId="0" animBg="1"/>
      <p:bldP spid="12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4210" name="Picture 2" descr="http://www.milkintheclock.com/wp-content/uploads/2009/02/watsoncrick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599" y="914399"/>
            <a:ext cx="5121149" cy="5181601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304800" y="228600"/>
            <a:ext cx="2286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Biologist</a:t>
            </a:r>
            <a:endParaRPr lang="en-US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3276600" y="228600"/>
            <a:ext cx="2286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Physicist</a:t>
            </a:r>
            <a:endParaRPr lang="en-US" sz="3600" dirty="0"/>
          </a:p>
        </p:txBody>
      </p:sp>
      <p:sp>
        <p:nvSpPr>
          <p:cNvPr id="5" name="TextBox 4"/>
          <p:cNvSpPr txBox="1"/>
          <p:nvPr/>
        </p:nvSpPr>
        <p:spPr>
          <a:xfrm>
            <a:off x="533400" y="6096000"/>
            <a:ext cx="2209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WATSON</a:t>
            </a:r>
            <a:endParaRPr lang="en-US" sz="3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3657600" y="6096000"/>
            <a:ext cx="2286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CRICK</a:t>
            </a:r>
            <a:endParaRPr lang="en-US" sz="3600" b="1" dirty="0"/>
          </a:p>
        </p:txBody>
      </p:sp>
      <p:sp>
        <p:nvSpPr>
          <p:cNvPr id="7" name="Rectangle 6"/>
          <p:cNvSpPr/>
          <p:nvPr/>
        </p:nvSpPr>
        <p:spPr>
          <a:xfrm>
            <a:off x="5181600" y="152400"/>
            <a:ext cx="39624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i="1" dirty="0" smtClean="0"/>
              <a:t>Nature</a:t>
            </a:r>
            <a:r>
              <a:rPr lang="en-US" sz="2400" b="1" dirty="0" smtClean="0"/>
              <a:t> </a:t>
            </a:r>
            <a:r>
              <a:rPr lang="en-US" sz="2400" b="1" u="sng" dirty="0" smtClean="0"/>
              <a:t>171</a:t>
            </a:r>
            <a:r>
              <a:rPr lang="en-US" sz="2400" b="1" dirty="0" smtClean="0"/>
              <a:t>, 737-738 (1953</a:t>
            </a:r>
            <a:r>
              <a:rPr lang="en-US" sz="2400" dirty="0" smtClean="0"/>
              <a:t>)</a:t>
            </a:r>
            <a:endParaRPr lang="en-US" sz="2400" dirty="0"/>
          </a:p>
        </p:txBody>
      </p:sp>
      <p:pic>
        <p:nvPicPr>
          <p:cNvPr id="77826" name="Picture 2" descr="http://web.virginia.edu/Heidi/chapter30/Images/30_01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213976" y="838200"/>
            <a:ext cx="3930024" cy="6019800"/>
          </a:xfrm>
          <a:prstGeom prst="rect">
            <a:avLst/>
          </a:prstGeom>
          <a:noFill/>
        </p:spPr>
      </p:pic>
      <p:sp>
        <p:nvSpPr>
          <p:cNvPr id="10" name="TextBox 9"/>
          <p:cNvSpPr txBox="1"/>
          <p:nvPr/>
        </p:nvSpPr>
        <p:spPr>
          <a:xfrm>
            <a:off x="5257800" y="1981200"/>
            <a:ext cx="3886200" cy="1138773"/>
          </a:xfrm>
          <a:prstGeom prst="rect">
            <a:avLst/>
          </a:prstGeom>
          <a:solidFill>
            <a:schemeClr val="bg2">
              <a:alpha val="32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3400" b="1" dirty="0" smtClean="0"/>
              <a:t>The paper that changed everything.</a:t>
            </a:r>
            <a:endParaRPr lang="en-US" sz="34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2133600" y="228600"/>
            <a:ext cx="10668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CHEMIST</a:t>
            </a:r>
            <a:endParaRPr lang="en-US" b="1" dirty="0"/>
          </a:p>
        </p:txBody>
      </p:sp>
      <p:sp>
        <p:nvSpPr>
          <p:cNvPr id="12" name="Oval 11"/>
          <p:cNvSpPr/>
          <p:nvPr/>
        </p:nvSpPr>
        <p:spPr>
          <a:xfrm>
            <a:off x="2209800" y="0"/>
            <a:ext cx="914400" cy="914400"/>
          </a:xfrm>
          <a:prstGeom prst="ellipse">
            <a:avLst/>
          </a:prstGeom>
          <a:noFill/>
          <a:ln w="730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" name="Straight Connector 13"/>
          <p:cNvCxnSpPr>
            <a:stCxn id="12" idx="7"/>
            <a:endCxn id="12" idx="3"/>
          </p:cNvCxnSpPr>
          <p:nvPr/>
        </p:nvCxnSpPr>
        <p:spPr>
          <a:xfrm rot="16200000" flipH="1" flipV="1">
            <a:off x="2343711" y="133911"/>
            <a:ext cx="646578" cy="646578"/>
          </a:xfrm>
          <a:prstGeom prst="line">
            <a:avLst/>
          </a:prstGeom>
          <a:ln w="730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778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  <p:bldP spid="10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Box 4"/>
          <p:cNvSpPr txBox="1">
            <a:spLocks noChangeArrowheads="1"/>
          </p:cNvSpPr>
          <p:nvPr/>
        </p:nvSpPr>
        <p:spPr bwMode="auto">
          <a:xfrm>
            <a:off x="463639" y="838200"/>
            <a:ext cx="8610600" cy="37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8000" b="1" dirty="0" smtClean="0"/>
              <a:t>SO…WHY</a:t>
            </a:r>
            <a:r>
              <a:rPr lang="en-US" sz="8000" dirty="0" smtClean="0"/>
              <a:t> TAKE </a:t>
            </a:r>
            <a:r>
              <a:rPr lang="en-US" sz="8000" dirty="0" smtClean="0">
                <a:solidFill>
                  <a:srgbClr val="0000FF"/>
                </a:solidFill>
              </a:rPr>
              <a:t>CHEMISTRY</a:t>
            </a:r>
            <a:r>
              <a:rPr lang="en-US" sz="8000" dirty="0" smtClean="0"/>
              <a:t> </a:t>
            </a:r>
            <a:r>
              <a:rPr lang="en-US" sz="8000" dirty="0"/>
              <a:t>?</a:t>
            </a:r>
          </a:p>
          <a:p>
            <a:r>
              <a:rPr lang="en-US" sz="8000" dirty="0"/>
              <a:t>Your thoughts 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My first gut reaction to </a:t>
            </a:r>
            <a:r>
              <a:rPr lang="en-US" dirty="0"/>
              <a:t>C</a:t>
            </a:r>
            <a:r>
              <a:rPr lang="en-US" dirty="0" smtClean="0"/>
              <a:t>hemistry is:</a:t>
            </a:r>
            <a:endParaRPr lang="en-US" dirty="0"/>
          </a:p>
        </p:txBody>
      </p:sp>
      <p:sp>
        <p:nvSpPr>
          <p:cNvPr id="3" name="TPAnswers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-5366" y="1475592"/>
            <a:ext cx="5638800" cy="4525963"/>
          </a:xfrm>
        </p:spPr>
        <p:txBody>
          <a:bodyPr>
            <a:normAutofit/>
          </a:bodyPr>
          <a:lstStyle/>
          <a:p>
            <a:pPr marL="514350" indent="-514350">
              <a:buFont typeface="Arial" pitchFamily="34" charset="0"/>
              <a:buAutoNum type="alphaUcPeriod"/>
            </a:pPr>
            <a:r>
              <a:rPr lang="en-US" sz="3600" dirty="0" smtClean="0"/>
              <a:t>Fear that I won’t ‘get’ it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sz="3600" dirty="0" smtClean="0"/>
              <a:t>One more thing I </a:t>
            </a:r>
            <a:r>
              <a:rPr lang="en-US" sz="3600" b="1" i="1" dirty="0" smtClean="0"/>
              <a:t>have </a:t>
            </a:r>
            <a:r>
              <a:rPr lang="en-US" sz="3600" dirty="0" smtClean="0"/>
              <a:t>to do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sz="3600" dirty="0" smtClean="0"/>
              <a:t>Utter enthusiasm and excitement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sz="3600" dirty="0" smtClean="0"/>
              <a:t>Utter indifference</a:t>
            </a:r>
            <a:endParaRPr lang="en-US" sz="3600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2414989812"/>
              </p:ext>
            </p:extLst>
          </p:nvPr>
        </p:nvGraphicFramePr>
        <p:xfrm>
          <a:off x="4572000" y="1475592"/>
          <a:ext cx="4572000" cy="5143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7" name="Chart" r:id="rId6" imgW="4571989" imgH="5143584" progId="MSGraph.Chart.8">
                  <p:embed followColorScheme="full"/>
                </p:oleObj>
              </mc:Choice>
              <mc:Fallback>
                <p:oleObj name="Chart" r:id="rId6" imgW="4571989" imgH="5143584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4572000" y="1475592"/>
                        <a:ext cx="4572000" cy="5143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custDataLst>
      <p:tags r:id="rId2"/>
    </p:custDataLst>
    <p:extLst>
      <p:ext uri="{BB962C8B-B14F-4D97-AF65-F5344CB8AC3E}">
        <p14:creationId xmlns:p14="http://schemas.microsoft.com/office/powerpoint/2010/main" val="24526374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://www.alfredstate.edu/files/images/Fong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15000" y="1143000"/>
            <a:ext cx="2971800" cy="3927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Picture 2" descr="http://www.archives.upenn.edu/img/20011023003x200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28600" y="1295400"/>
            <a:ext cx="2286000" cy="3832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2" descr="http://cms.skidmore.edu/news/admin/news/images/hoffman_roald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048000" y="1295400"/>
            <a:ext cx="2363788" cy="3779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0" y="5105400"/>
            <a:ext cx="32004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 dirty="0"/>
              <a:t>Structure Chemist</a:t>
            </a: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2895600" y="5181600"/>
            <a:ext cx="3048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0"/>
              </a:spcBef>
            </a:pPr>
            <a:r>
              <a:rPr lang="en-US" sz="2800" b="1" dirty="0"/>
              <a:t>Organic Chemist</a:t>
            </a: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5943600" y="5029200"/>
            <a:ext cx="2895600" cy="8002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0"/>
              </a:spcBef>
            </a:pPr>
            <a:r>
              <a:rPr lang="en-US" sz="2800" b="1" dirty="0"/>
              <a:t>Nut case </a:t>
            </a:r>
            <a:r>
              <a:rPr lang="en-US" sz="2800" b="1" dirty="0" smtClean="0"/>
              <a:t>Chemist</a:t>
            </a:r>
            <a:endParaRPr lang="en-US" sz="2800" b="1" dirty="0"/>
          </a:p>
          <a:p>
            <a:endParaRPr lang="en-US" dirty="0"/>
          </a:p>
        </p:txBody>
      </p:sp>
      <p:sp>
        <p:nvSpPr>
          <p:cNvPr id="8200" name="TextBox 4"/>
          <p:cNvSpPr txBox="1">
            <a:spLocks noChangeArrowheads="1"/>
          </p:cNvSpPr>
          <p:nvPr/>
        </p:nvSpPr>
        <p:spPr bwMode="auto">
          <a:xfrm>
            <a:off x="0" y="0"/>
            <a:ext cx="8610600" cy="1446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400" b="1"/>
              <a:t>Can you locate the chemist’s universal obsession…..?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228600" y="1371600"/>
            <a:ext cx="8534400" cy="2554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Arial" charset="0"/>
              <a:buChar char="•"/>
            </a:pPr>
            <a:r>
              <a:rPr lang="en-US" sz="4000" b="1"/>
              <a:t>You can’t see </a:t>
            </a:r>
            <a:r>
              <a:rPr lang="en-US" sz="4000" b="1">
                <a:solidFill>
                  <a:srgbClr val="0000FF"/>
                </a:solidFill>
              </a:rPr>
              <a:t>molecules</a:t>
            </a:r>
            <a:r>
              <a:rPr lang="en-US" sz="4000" b="1"/>
              <a:t> directly.</a:t>
            </a:r>
          </a:p>
          <a:p>
            <a:pPr>
              <a:buFont typeface="Arial" charset="0"/>
              <a:buChar char="•"/>
            </a:pPr>
            <a:r>
              <a:rPr lang="en-US" sz="4000" b="1"/>
              <a:t>You can’t measure </a:t>
            </a:r>
            <a:r>
              <a:rPr lang="en-US" sz="4000" b="1">
                <a:solidFill>
                  <a:srgbClr val="0000FF"/>
                </a:solidFill>
              </a:rPr>
              <a:t>molecules</a:t>
            </a:r>
            <a:r>
              <a:rPr lang="en-US" sz="4000" b="1"/>
              <a:t> directly.</a:t>
            </a:r>
          </a:p>
          <a:p>
            <a:pPr>
              <a:buFont typeface="Arial" charset="0"/>
              <a:buChar char="•"/>
            </a:pPr>
            <a:r>
              <a:rPr lang="en-US" sz="4000" b="1"/>
              <a:t>You can’t watch how</a:t>
            </a:r>
            <a:r>
              <a:rPr lang="en-US" sz="4000" b="1">
                <a:solidFill>
                  <a:srgbClr val="0000FF"/>
                </a:solidFill>
              </a:rPr>
              <a:t> molecules </a:t>
            </a:r>
            <a:r>
              <a:rPr lang="en-US" sz="4000" b="1"/>
              <a:t>react</a:t>
            </a:r>
            <a:r>
              <a:rPr lang="en-US" sz="4000"/>
              <a:t>.</a:t>
            </a:r>
          </a:p>
        </p:txBody>
      </p:sp>
      <p:sp>
        <p:nvSpPr>
          <p:cNvPr id="9219" name="TextBox 7"/>
          <p:cNvSpPr txBox="1">
            <a:spLocks noChangeArrowheads="1"/>
          </p:cNvSpPr>
          <p:nvPr/>
        </p:nvSpPr>
        <p:spPr bwMode="auto">
          <a:xfrm>
            <a:off x="838200" y="0"/>
            <a:ext cx="72390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800" b="1" u="sng" dirty="0">
                <a:solidFill>
                  <a:srgbClr val="0000FF"/>
                </a:solidFill>
              </a:rPr>
              <a:t>Molecules</a:t>
            </a: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457200" y="3962400"/>
            <a:ext cx="83820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800" b="1">
                <a:solidFill>
                  <a:srgbClr val="FF0000"/>
                </a:solidFill>
              </a:rPr>
              <a:t>They’re just too damned small.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0" y="1981200"/>
            <a:ext cx="8915400" cy="3046988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800" b="1" dirty="0">
                <a:solidFill>
                  <a:schemeClr val="tx1"/>
                </a:solidFill>
              </a:rPr>
              <a:t> </a:t>
            </a:r>
            <a:r>
              <a:rPr lang="en-US" sz="4800" b="1" dirty="0">
                <a:solidFill>
                  <a:srgbClr val="0000FF"/>
                </a:solidFill>
              </a:rPr>
              <a:t>Chemistry</a:t>
            </a:r>
            <a:r>
              <a:rPr lang="en-US" sz="4800" b="1" dirty="0">
                <a:solidFill>
                  <a:schemeClr val="tx1"/>
                </a:solidFill>
              </a:rPr>
              <a:t> involves imaginative, BUT deeply abstract metaphors for </a:t>
            </a:r>
            <a:r>
              <a:rPr lang="en-US" sz="4800" b="1" dirty="0" smtClean="0">
                <a:solidFill>
                  <a:srgbClr val="0070C0"/>
                </a:solidFill>
              </a:rPr>
              <a:t>molecules,</a:t>
            </a:r>
            <a:r>
              <a:rPr lang="en-US" sz="4800" b="1" dirty="0" smtClean="0"/>
              <a:t> things</a:t>
            </a:r>
            <a:r>
              <a:rPr lang="en-US" sz="4800" b="1" dirty="0" smtClean="0">
                <a:solidFill>
                  <a:schemeClr val="tx1"/>
                </a:solidFill>
              </a:rPr>
              <a:t> </a:t>
            </a:r>
            <a:r>
              <a:rPr lang="en-US" sz="4800" b="1" dirty="0">
                <a:solidFill>
                  <a:schemeClr val="tx1"/>
                </a:solidFill>
              </a:rPr>
              <a:t>we can’t know directly.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6" name="Text Box 8"/>
          <p:cNvSpPr txBox="1">
            <a:spLocks noChangeArrowheads="1"/>
          </p:cNvSpPr>
          <p:nvPr/>
        </p:nvSpPr>
        <p:spPr bwMode="auto">
          <a:xfrm>
            <a:off x="533400" y="1066800"/>
            <a:ext cx="7848600" cy="3416320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en-US" sz="3600" b="1" dirty="0">
                <a:solidFill>
                  <a:srgbClr val="0000FF"/>
                </a:solidFill>
              </a:rPr>
              <a:t>CHEMISTRY</a:t>
            </a:r>
            <a:r>
              <a:rPr lang="en-US" sz="3600" dirty="0">
                <a:solidFill>
                  <a:schemeClr val="tx1"/>
                </a:solidFill>
              </a:rPr>
              <a:t>…is a 250 year old discipline that  can take apart, put back together, manipulate and transform objects (molecules) which are objects we have no chance to directly see nor directly measure.</a:t>
            </a:r>
          </a:p>
        </p:txBody>
      </p:sp>
      <p:sp>
        <p:nvSpPr>
          <p:cNvPr id="12298" name="Text Box 10"/>
          <p:cNvSpPr txBox="1">
            <a:spLocks noChangeArrowheads="1"/>
          </p:cNvSpPr>
          <p:nvPr/>
        </p:nvSpPr>
        <p:spPr bwMode="auto">
          <a:xfrm>
            <a:off x="342900" y="4191000"/>
            <a:ext cx="8229600" cy="1631950"/>
          </a:xfrm>
          <a:prstGeom prst="rect">
            <a:avLst/>
          </a:prstGeom>
          <a:solidFill>
            <a:srgbClr val="00FFFF"/>
          </a:solidFill>
          <a:ln w="1905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000" b="1" dirty="0">
                <a:solidFill>
                  <a:schemeClr val="tx1"/>
                </a:solidFill>
              </a:rPr>
              <a:t>Thinking Like a Chemist (TLC)</a:t>
            </a:r>
          </a:p>
          <a:p>
            <a:r>
              <a:rPr lang="en-US" sz="4000" b="1" dirty="0">
                <a:solidFill>
                  <a:schemeClr val="tx1"/>
                </a:solidFill>
              </a:rPr>
              <a:t>is </a:t>
            </a:r>
            <a:r>
              <a:rPr lang="en-US" sz="4000" b="1" u="sng" dirty="0" smtClean="0">
                <a:solidFill>
                  <a:schemeClr val="tx1"/>
                </a:solidFill>
              </a:rPr>
              <a:t>powerful (but hard to acquire) </a:t>
            </a:r>
            <a:endParaRPr lang="en-US" sz="4000" b="1" u="sng" dirty="0">
              <a:solidFill>
                <a:schemeClr val="tx1"/>
              </a:solidFill>
            </a:endParaRPr>
          </a:p>
        </p:txBody>
      </p:sp>
      <p:sp>
        <p:nvSpPr>
          <p:cNvPr id="15364" name="Text Box 14"/>
          <p:cNvSpPr txBox="1">
            <a:spLocks noChangeArrowheads="1"/>
          </p:cNvSpPr>
          <p:nvPr/>
        </p:nvSpPr>
        <p:spPr bwMode="auto">
          <a:xfrm>
            <a:off x="1676400" y="457200"/>
            <a:ext cx="6781800" cy="707886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4000" b="1" dirty="0"/>
              <a:t>WHY </a:t>
            </a:r>
            <a:r>
              <a:rPr lang="en-US" sz="4000" b="1" dirty="0">
                <a:solidFill>
                  <a:srgbClr val="0000FF"/>
                </a:solidFill>
              </a:rPr>
              <a:t>CHEMISTRY</a:t>
            </a:r>
            <a:r>
              <a:rPr lang="en-US" sz="4000" dirty="0"/>
              <a:t> </a:t>
            </a:r>
            <a:r>
              <a:rPr lang="en-US" sz="4000" dirty="0" smtClean="0"/>
              <a:t>? My Take…</a:t>
            </a:r>
            <a:endParaRPr lang="en-US" sz="4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22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2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6" grpId="0"/>
      <p:bldP spid="1229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Box 6"/>
          <p:cNvSpPr txBox="1">
            <a:spLocks noChangeArrowheads="1"/>
          </p:cNvSpPr>
          <p:nvPr/>
        </p:nvSpPr>
        <p:spPr bwMode="auto">
          <a:xfrm>
            <a:off x="685800" y="0"/>
            <a:ext cx="78486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3600" b="1" dirty="0"/>
              <a:t>THE “PROBLEM” WITH </a:t>
            </a:r>
            <a:r>
              <a:rPr lang="en-US" sz="3600" b="1" dirty="0" smtClean="0"/>
              <a:t>CHEMISTS …..</a:t>
            </a:r>
            <a:endParaRPr lang="en-US" sz="36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381000" y="1295400"/>
            <a:ext cx="8648700" cy="1754326"/>
          </a:xfrm>
          <a:prstGeom prst="rect">
            <a:avLst/>
          </a:prstGeom>
          <a:gradFill>
            <a:gsLst>
              <a:gs pos="0">
                <a:srgbClr val="FFEFD1">
                  <a:alpha val="0"/>
                </a:srgbClr>
              </a:gs>
              <a:gs pos="64999">
                <a:srgbClr val="F0EBD5"/>
              </a:gs>
              <a:gs pos="100000">
                <a:srgbClr val="D1C39F"/>
              </a:gs>
            </a:gsLst>
            <a:lin ang="5400000" scaled="0"/>
          </a:gradFill>
        </p:spPr>
        <p:txBody>
          <a:bodyPr>
            <a:spAutoFit/>
          </a:bodyPr>
          <a:lstStyle/>
          <a:p>
            <a:pPr algn="l">
              <a:defRPr/>
            </a:pPr>
            <a:r>
              <a:rPr lang="en-US" sz="3600" b="1" dirty="0" smtClean="0"/>
              <a:t>Chemists are  </a:t>
            </a:r>
            <a:r>
              <a:rPr lang="en-US" sz="3600" b="1" dirty="0"/>
              <a:t>obsessed with </a:t>
            </a:r>
            <a:r>
              <a:rPr lang="en-US" sz="3600" b="1" dirty="0" smtClean="0"/>
              <a:t>molecules- </a:t>
            </a:r>
            <a:r>
              <a:rPr lang="en-US" sz="3600" b="1" dirty="0"/>
              <a:t>which is like being infatuated with car parts- but not in driving the car….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57200" y="3505200"/>
            <a:ext cx="8322892" cy="1261884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You can name famous race car drivers…but what are their chief mechanics named </a:t>
            </a:r>
            <a:r>
              <a:rPr lang="en-US" sz="4000" dirty="0" smtClean="0"/>
              <a:t>?</a:t>
            </a:r>
            <a:endParaRPr lang="en-US" sz="4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95300" y="0"/>
            <a:ext cx="8648700" cy="1200329"/>
          </a:xfrm>
          <a:prstGeom prst="rect">
            <a:avLst/>
          </a:prstGeom>
          <a:gradFill>
            <a:gsLst>
              <a:gs pos="0">
                <a:srgbClr val="FFEFD1">
                  <a:alpha val="0"/>
                </a:srgbClr>
              </a:gs>
              <a:gs pos="64999">
                <a:srgbClr val="F0EBD5"/>
              </a:gs>
              <a:gs pos="100000">
                <a:srgbClr val="D1C39F"/>
              </a:gs>
            </a:gsLst>
            <a:lin ang="5400000" scaled="0"/>
          </a:gradFill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The strength and weakness of chemists is that we sweat the details and revel in them. </a:t>
            </a:r>
            <a:endParaRPr lang="en-US" sz="36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228600" y="2057400"/>
            <a:ext cx="8915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Hoffmann’s 1981 Nobel Prize in Chemistry awarded for explaining ……..</a:t>
            </a:r>
            <a:endParaRPr lang="en-US" sz="3600" dirty="0"/>
          </a:p>
        </p:txBody>
      </p:sp>
      <p:graphicFrame>
        <p:nvGraphicFramePr>
          <p:cNvPr id="5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29867709"/>
              </p:ext>
            </p:extLst>
          </p:nvPr>
        </p:nvGraphicFramePr>
        <p:xfrm>
          <a:off x="2312399" y="3188381"/>
          <a:ext cx="794454" cy="1852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0" name="ChemSketch" r:id="rId4" imgW="472440" imgH="1103376" progId="ACD.ChemSketch.20">
                  <p:embed/>
                </p:oleObj>
              </mc:Choice>
              <mc:Fallback>
                <p:oleObj name="ChemSketch" r:id="rId4" imgW="472440" imgH="1103376" progId="ACD.ChemSketch.20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12399" y="3188381"/>
                        <a:ext cx="794454" cy="18528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58958903"/>
              </p:ext>
            </p:extLst>
          </p:nvPr>
        </p:nvGraphicFramePr>
        <p:xfrm>
          <a:off x="6745181" y="3249161"/>
          <a:ext cx="1676400" cy="170645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1" name="ChemSketch" r:id="rId6" imgW="1240536" imgH="1261872" progId="ACD.ChemSketch.20">
                  <p:embed/>
                </p:oleObj>
              </mc:Choice>
              <mc:Fallback>
                <p:oleObj name="ChemSketch" r:id="rId6" imgW="1240536" imgH="1261872" progId="ACD.ChemSketch.20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45181" y="3249161"/>
                        <a:ext cx="1676400" cy="170645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3509452" y="3824996"/>
            <a:ext cx="533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+</a:t>
            </a:r>
            <a:endParaRPr lang="en-US" sz="3200" dirty="0"/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5943600" y="4101593"/>
            <a:ext cx="6096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2362200" y="5105400"/>
            <a:ext cx="59436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Concerted 1,3 </a:t>
            </a:r>
            <a:r>
              <a:rPr lang="en-US" sz="4000" dirty="0" err="1" smtClean="0"/>
              <a:t>cycloaddition</a:t>
            </a:r>
            <a:endParaRPr lang="en-US" sz="4000" dirty="0" smtClean="0"/>
          </a:p>
          <a:p>
            <a:r>
              <a:rPr lang="en-US" sz="4000" dirty="0" smtClean="0"/>
              <a:t>(Diels-Alder Reaction) </a:t>
            </a:r>
            <a:endParaRPr lang="en-US" sz="4000" dirty="0"/>
          </a:p>
        </p:txBody>
      </p:sp>
      <p:sp>
        <p:nvSpPr>
          <p:cNvPr id="10" name="TextBox 9"/>
          <p:cNvSpPr txBox="1"/>
          <p:nvPr/>
        </p:nvSpPr>
        <p:spPr>
          <a:xfrm>
            <a:off x="2819400" y="1524000"/>
            <a:ext cx="3124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u="sng" dirty="0" smtClean="0"/>
              <a:t>EXAMPLE #1</a:t>
            </a:r>
            <a:endParaRPr lang="en-US" sz="4000" b="1" u="sng" dirty="0"/>
          </a:p>
        </p:txBody>
      </p:sp>
      <p:graphicFrame>
        <p:nvGraphicFramePr>
          <p:cNvPr id="1030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77819477"/>
              </p:ext>
            </p:extLst>
          </p:nvPr>
        </p:nvGraphicFramePr>
        <p:xfrm>
          <a:off x="4412262" y="3453893"/>
          <a:ext cx="1199275" cy="1295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2" name="ChemSketch" r:id="rId8" imgW="831960" imgH="899280" progId="ACD.ChemSketch.20">
                  <p:embed/>
                </p:oleObj>
              </mc:Choice>
              <mc:Fallback>
                <p:oleObj name="ChemSketch" r:id="rId8" imgW="831960" imgH="899280" progId="ACD.ChemSketch.20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12262" y="3453893"/>
                        <a:ext cx="1199275" cy="1295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2" name="Picture 2" descr="http://cms.skidmore.edu/news/admin/news/images/hoffman_roald.jp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142392" y="3327617"/>
            <a:ext cx="1778140" cy="28433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9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8" grpId="0"/>
      <p:bldP spid="11" grpId="1"/>
      <p:bldP spid="10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PVERSION" val="5"/>
  <p:tag name="TPFULLVERSION" val="5.0.0.2212"/>
  <p:tag name="PPTVERSION" val="15"/>
  <p:tag name="TPOS" val="2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IVECHARTING" val="False"/>
  <p:tag name="AUTOOPENPOLL" val="True"/>
  <p:tag name="TYPE" val="MultiChoiceSlide"/>
  <p:tag name="TPQUESTIONXML" val="﻿&lt;?xml version=&quot;1.0&quot; encoding=&quot;utf-8&quot;?&gt;&#10;&lt;questionlist&gt;&#10;    &lt;properties&gt;&#10;        &lt;guid&gt;2231FDD885964BF6BCEC37EF509585B5&lt;/guid&gt;&#10;        &lt;description /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C67C867996584C74A715BDCC50418EB8&lt;/guid&gt;&#10;            &lt;repollguid&gt;A06629D670B44C69A25671DCB2A5CDC1&lt;/repollguid&gt;&#10;            &lt;sourceid&gt;81B2524C3EE544979BA2DC68F3EDDBA5&lt;/sourceid&gt;&#10;            &lt;questiontext&gt;I am taking Chem 1013 because: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1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answers&gt;&#10;                &lt;answer&gt;&#10;                    &lt;guid&gt;5EDBC660335246EC9B63018E863CD3DD&lt;/guid&gt;&#10;                    &lt;answertext&gt;My curriculum forces me to.&lt;/answertext&gt;&#10;                    &lt;valuetype&gt;0&lt;/valuetype&gt;&#10;                &lt;/answer&gt;&#10;                &lt;answer&gt;&#10;                    &lt;guid&gt;A486FEA0837B44F38D8502F6A2D818E0&lt;/guid&gt;&#10;                    &lt;answertext&gt;My heart’s desire is to be a chemist.&lt;/answertext&gt;&#10;                    &lt;valuetype&gt;0&lt;/valuetype&gt;&#10;                &lt;/answer&gt;&#10;                &lt;answer&gt;&#10;                    &lt;guid&gt;D4AFCFE9F13D4549A313E2BD5CB39652&lt;/guid&gt;&#10;                    &lt;answertext&gt;I’m a sick masochist who loves pain.&lt;/answertext&gt;&#10;                    &lt;valuetype&gt;0&lt;/valuetype&gt;&#10;                &lt;/answer&gt;&#10;                &lt;answer&gt;&#10;                    &lt;guid&gt;C802F42B91764BBDB44D28398AE85D1F&lt;/guid&gt;&#10;                    &lt;answertext&gt;Nothing else better to do with my time.&lt;/answertext&gt;&#10;                    &lt;valuetype&gt;0&lt;/valuetype&gt;&#10;                &lt;/answer&gt;&#10;            &lt;/answers&gt;&#10;        &lt;/multichoice&gt;&#10;    &lt;/questions&gt;&#10;&lt;/questionlist&gt;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DEFINEDCOLORS" val="3,6,10,45,32,50,13,4,9,55,1"/>
  <p:tag name="COLORTYPE" val="SCHEME"/>
  <p:tag name="LABELFORMAT" val="0"/>
  <p:tag name="NUMBERFORMAT" val="0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IVECHARTING" val="False"/>
  <p:tag name="AUTOOPENPOLL" val="True"/>
  <p:tag name="TYPE" val="MultiChoiceSlide"/>
  <p:tag name="TPQUESTIONXML" val="﻿&lt;?xml version=&quot;1.0&quot; encoding=&quot;utf-8&quot;?&gt;&#10;&lt;questionlist&gt;&#10;    &lt;properties&gt;&#10;        &lt;guid&gt;442ABDF54B3D4F66A3BE8AFE7A43CF7B&lt;/guid&gt;&#10;        &lt;description /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CF1ECD46D6004E20AFD4333DB6A84767&lt;/guid&gt;&#10;            &lt;repollguid&gt;5C23D3C0739446BA9649ABEEA2AC833C&lt;/repollguid&gt;&#10;            &lt;sourceid&gt;F1219D85DE4F47FCBF54F6B42484C8DC&lt;/sourceid&gt;&#10;            &lt;questiontext&gt;My first gut reaction to Chemistry is: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1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answers&gt;&#10;                &lt;answer&gt;&#10;                    &lt;guid&gt;D3476CA22F0342758B8A9B730A3572C6&lt;/guid&gt;&#10;                    &lt;answertext&gt;Fear that I won’t ‘get’ it&lt;/answertext&gt;&#10;                    &lt;valuetype&gt;0&lt;/valuetype&gt;&#10;                &lt;/answer&gt;&#10;                &lt;answer&gt;&#10;                    &lt;guid&gt;313024C8A1194F658510E0D739954F02&lt;/guid&gt;&#10;                    &lt;answertext&gt;One more thing I have to do&lt;/answertext&gt;&#10;                    &lt;valuetype&gt;0&lt;/valuetype&gt;&#10;                &lt;/answer&gt;&#10;                &lt;answer&gt;&#10;                    &lt;guid&gt;35809C8D8B5F4106992329E2828C287D&lt;/guid&gt;&#10;                    &lt;answertext&gt;Utter enthusiasm and excitement&lt;/answertext&gt;&#10;                    &lt;valuetype&gt;0&lt;/valuetype&gt;&#10;                &lt;/answer&gt;&#10;                &lt;answer&gt;&#10;                    &lt;guid&gt;63D385E2CAF94FB8BEAC33B5C4258A84&lt;/guid&gt;&#10;                    &lt;answertext&gt;Utter indifference&lt;/answertext&gt;&#10;                    &lt;valuetype&gt;0&lt;/valuetype&gt;&#10;                &lt;/answer&gt;&#10;            &lt;/answers&gt;&#10;        &lt;/multichoice&gt;&#10;    &lt;/questions&gt;&#10;&lt;/questionlist&gt;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COLORTYPE" val="SCHEME"/>
  <p:tag name="DEFINEDCOLORS" val="3,6,10,45,32,50,13,4,9,55,1"/>
  <p:tag name="NUMBERFORMAT" val="0"/>
  <p:tag name="LABELFORMAT" val="0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684</TotalTime>
  <Words>372</Words>
  <Application>Microsoft Office PowerPoint</Application>
  <PresentationFormat>On-screen Show (4:3)</PresentationFormat>
  <Paragraphs>65</Paragraphs>
  <Slides>12</Slides>
  <Notes>6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Arial</vt:lpstr>
      <vt:lpstr>Calibri</vt:lpstr>
      <vt:lpstr>Wingdings</vt:lpstr>
      <vt:lpstr>Office Theme</vt:lpstr>
      <vt:lpstr>Chart</vt:lpstr>
      <vt:lpstr>ChemSketch</vt:lpstr>
      <vt:lpstr>I am taking Chem 1013 because:</vt:lpstr>
      <vt:lpstr>PowerPoint Presentation</vt:lpstr>
      <vt:lpstr>My first gut reaction to Chemistry is: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Alfred State College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Technology Services</dc:creator>
  <cp:lastModifiedBy>Fong, Jerry</cp:lastModifiedBy>
  <cp:revision>60</cp:revision>
  <dcterms:created xsi:type="dcterms:W3CDTF">2010-01-13T02:23:53Z</dcterms:created>
  <dcterms:modified xsi:type="dcterms:W3CDTF">2015-01-26T16:33:41Z</dcterms:modified>
</cp:coreProperties>
</file>