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8" r:id="rId2"/>
    <p:sldId id="398" r:id="rId3"/>
    <p:sldId id="399" r:id="rId4"/>
    <p:sldId id="390" r:id="rId5"/>
    <p:sldId id="400" r:id="rId6"/>
    <p:sldId id="404" r:id="rId7"/>
    <p:sldId id="391" r:id="rId8"/>
    <p:sldId id="392" r:id="rId9"/>
    <p:sldId id="39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846D4-AADC-4039-96D3-511E4CC1B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4.emf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 smtClean="0"/>
              <a:t>Unit prefixes</a:t>
            </a:r>
            <a:br>
              <a:rPr lang="en-US" altLang="en-US" sz="4000" b="1" dirty="0" smtClean="0"/>
            </a:br>
            <a:r>
              <a:rPr lang="en-US" altLang="en-US" sz="2400" b="1" dirty="0" smtClean="0"/>
              <a:t>(see also-table 1.2, </a:t>
            </a:r>
            <a:r>
              <a:rPr lang="en-US" altLang="en-US" sz="2400" b="1" dirty="0" err="1" smtClean="0"/>
              <a:t>pg</a:t>
            </a:r>
            <a:r>
              <a:rPr lang="en-US" altLang="en-US" sz="2400" b="1" dirty="0" smtClean="0"/>
              <a:t> 10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know these by </a:t>
            </a:r>
            <a:r>
              <a:rPr lang="en-US" altLang="en-US" sz="2800" b="1" strike="sngStrike" dirty="0" smtClean="0"/>
              <a:t>Monday</a:t>
            </a:r>
            <a:r>
              <a:rPr lang="en-US" altLang="en-US" sz="2400" dirty="0" smtClean="0"/>
              <a:t>)</a:t>
            </a:r>
            <a:br>
              <a:rPr lang="en-US" altLang="en-US" sz="2400" dirty="0" smtClean="0"/>
            </a:br>
            <a:r>
              <a:rPr lang="en-US" altLang="en-US" sz="2400" dirty="0" smtClean="0"/>
              <a:t>					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Wednesday</a:t>
            </a:r>
          </a:p>
        </p:txBody>
      </p:sp>
      <p:graphicFrame>
        <p:nvGraphicFramePr>
          <p:cNvPr id="53300" name="Group 52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7772400" cy="4831895"/>
        </p:xfrm>
        <a:graphic>
          <a:graphicData uri="http://schemas.openxmlformats.org/drawingml/2006/table">
            <a:tbl>
              <a:tblPr/>
              <a:tblGrid>
                <a:gridCol w="2590800"/>
                <a:gridCol w="2133600"/>
                <a:gridCol w="30480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Prefix symbol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Prefix name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Power of 10 equivalent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Tera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giga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sym typeface="Symbol" pitchFamily="18" charset="2"/>
                        </a:rPr>
                        <a:t>M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mega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kilo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deci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centi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-2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milli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-3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sym typeface="Symbol" pitchFamily="18" charset="2"/>
                        </a:rPr>
                        <a:t>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micro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-6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nano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-9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pico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-12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001000" cy="31393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Board practice with: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 smtClean="0"/>
              <a:t> </a:t>
            </a:r>
            <a:r>
              <a:rPr lang="en-US" sz="6600" dirty="0" smtClean="0">
                <a:solidFill>
                  <a:srgbClr val="FF0000"/>
                </a:solidFill>
              </a:rPr>
              <a:t>prefix assignment</a:t>
            </a:r>
          </a:p>
          <a:p>
            <a:endParaRPr lang="en-US" sz="66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114800"/>
            <a:ext cx="8031051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rgbClr val="FF0000"/>
                </a:solidFill>
              </a:rPr>
              <a:t>Scientific notation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3600" b="1" smtClean="0">
                <a:solidFill>
                  <a:srgbClr val="FF0000"/>
                </a:solidFill>
                <a:sym typeface="Wingdings" panose="05000000000000000000" pitchFamily="2" charset="2"/>
              </a:rPr>
              <a:t>prefix </a:t>
            </a:r>
            <a:endParaRPr lang="en-US" sz="3600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Prefix scientific notation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Decimal scientific notation  prefix</a:t>
            </a: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5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Express the width of a human blood cell (0.000001 m=1*10</a:t>
            </a:r>
            <a:r>
              <a:rPr lang="en-US" sz="3600" b="1" baseline="30000" dirty="0" smtClean="0"/>
              <a:t>-6</a:t>
            </a:r>
            <a:r>
              <a:rPr lang="en-US" sz="3600" b="1" dirty="0" smtClean="0"/>
              <a:t> m) in prefix notation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1 mm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1 Mm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1 Gm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1 </a:t>
            </a:r>
            <a:r>
              <a:rPr lang="en-US" sz="3600" b="1" dirty="0" smtClean="0">
                <a:sym typeface="Symbol" panose="05050102010706020507" pitchFamily="18" charset="2"/>
              </a:rPr>
              <a:t>m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9564429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511296"/>
            <a:ext cx="995426" cy="658368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5935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PQuestion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Express the time for a single computer operation </a:t>
            </a:r>
            <a:r>
              <a:rPr lang="en-US" sz="3600" b="1" dirty="0" smtClean="0">
                <a:solidFill>
                  <a:srgbClr val="000000"/>
                </a:solidFill>
                <a:latin typeface="Calibri" pitchFamily="34" charset="0"/>
              </a:rPr>
              <a:t>0.000000003 s </a:t>
            </a:r>
            <a:r>
              <a:rPr lang="en-US" sz="3600" b="1" dirty="0" smtClean="0"/>
              <a:t>in prefix notation</a:t>
            </a:r>
            <a:br>
              <a:rPr lang="en-US" sz="3600" b="1" dirty="0" smtClean="0"/>
            </a:br>
            <a:r>
              <a:rPr lang="en-US" sz="3600" b="1" dirty="0" smtClean="0"/>
              <a:t>(recall 0.000000003=3*10</a:t>
            </a:r>
            <a:r>
              <a:rPr lang="en-US" sz="3600" b="1" baseline="30000" dirty="0" smtClean="0"/>
              <a:t>-9</a:t>
            </a:r>
            <a:r>
              <a:rPr lang="en-US" sz="3600" b="1" dirty="0" smtClean="0"/>
              <a:t>) </a:t>
            </a:r>
          </a:p>
        </p:txBody>
      </p:sp>
      <p:sp>
        <p:nvSpPr>
          <p:cNvPr id="409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dirty="0" smtClean="0"/>
              <a:t>3 </a:t>
            </a:r>
            <a:r>
              <a:rPr lang="en-US" dirty="0" err="1" smtClean="0"/>
              <a:t>Gs</a:t>
            </a:r>
            <a:endParaRPr lang="en-US" dirty="0" smtClean="0"/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0.3 ns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0.003 </a:t>
            </a:r>
            <a:r>
              <a:rPr lang="en-US" dirty="0" smtClean="0">
                <a:sym typeface="Symbol" pitchFamily="18" charset="2"/>
              </a:rPr>
              <a:t>s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>
                <a:sym typeface="Symbol" pitchFamily="18" charset="2"/>
              </a:rPr>
              <a:t>3 ns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4291920"/>
              </p:ext>
            </p:extLst>
          </p:nvPr>
        </p:nvGraphicFramePr>
        <p:xfrm>
          <a:off x="4564063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0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063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038225" y="3303588"/>
            <a:ext cx="692150" cy="585787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Express the mass of a Nimitz class aircraft carrier in the most reasonable prefixed unit. (It weighs 100,000,000 kg =100,000,000,000 g = 1*10</a:t>
            </a:r>
            <a:r>
              <a:rPr lang="en-US" sz="3200" b="1" baseline="30000" dirty="0" smtClean="0"/>
              <a:t>11</a:t>
            </a:r>
            <a:r>
              <a:rPr lang="en-US" sz="3200" b="1" dirty="0" smtClean="0"/>
              <a:t> g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526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100 </a:t>
            </a:r>
            <a:r>
              <a:rPr lang="en-US" sz="3600" b="1" dirty="0" err="1" smtClean="0"/>
              <a:t>Gg</a:t>
            </a:r>
            <a:endParaRPr lang="en-US" sz="3600" b="1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100000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0.01 </a:t>
            </a:r>
            <a:r>
              <a:rPr lang="en-US" sz="3600" b="1" dirty="0" err="1" smtClean="0"/>
              <a:t>Tg</a:t>
            </a:r>
            <a:endParaRPr lang="en-US" sz="3600" b="1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 1 </a:t>
            </a:r>
            <a:r>
              <a:rPr lang="en-US" sz="3600" b="1" dirty="0" err="1" smtClean="0"/>
              <a:t>Gg</a:t>
            </a:r>
            <a:endParaRPr lang="en-US" sz="3600" b="1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Go away! I want a nap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68506694"/>
              </p:ext>
            </p:extLst>
          </p:nvPr>
        </p:nvGraphicFramePr>
        <p:xfrm>
          <a:off x="4599904" y="1524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99904" y="15240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798320"/>
            <a:ext cx="1436688" cy="54864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720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Convert 5.1*10</a:t>
            </a:r>
            <a:r>
              <a:rPr lang="en-US" baseline="30000" dirty="0" smtClean="0"/>
              <a:t>-8</a:t>
            </a:r>
            <a:r>
              <a:rPr lang="en-US" dirty="0" smtClean="0"/>
              <a:t> m to its’ best prefixed equivalent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/>
              <a:t>0.051 </a:t>
            </a:r>
            <a:r>
              <a:rPr lang="en-US" b="1" dirty="0" smtClean="0">
                <a:sym typeface="Symbol" panose="05050102010706020507" pitchFamily="18" charset="2"/>
              </a:rPr>
              <a:t></a:t>
            </a:r>
            <a:r>
              <a:rPr lang="en-US" b="1" dirty="0" smtClean="0"/>
              <a:t>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/>
              <a:t>51,000 pm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/>
              <a:t>51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/>
              <a:t>510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/>
              <a:t>No clue. Help !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4558048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8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58048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9942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475726"/>
            <a:ext cx="3282950" cy="438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0" y="22225"/>
            <a:ext cx="92503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(Unfortunately) there </a:t>
            </a:r>
            <a:r>
              <a:rPr lang="en-US" sz="2800" b="1" dirty="0"/>
              <a:t>are many competing choices of prefixes for a given quantity in chemistry (and physics and biology)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43450" y="168592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	</a:t>
            </a:r>
            <a:r>
              <a:rPr lang="en-US" sz="3600" b="1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64063" y="2209800"/>
            <a:ext cx="47021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ym typeface="Symbol" pitchFamily="18" charset="2"/>
              </a:rPr>
              <a:t>Common prefix units used to define wavelength, :</a:t>
            </a: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97525" y="3100388"/>
            <a:ext cx="3581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lang="en-US" sz="3600" dirty="0">
                <a:sym typeface="Symbol" pitchFamily="18" charset="2"/>
              </a:rPr>
              <a:t>m</a:t>
            </a:r>
          </a:p>
          <a:p>
            <a:pPr marL="457200" indent="-457200">
              <a:buFontTx/>
              <a:buChar char="•"/>
            </a:pPr>
            <a:r>
              <a:rPr lang="en-US" sz="3600" dirty="0">
                <a:sym typeface="Symbol" pitchFamily="18" charset="2"/>
              </a:rPr>
              <a:t>nm</a:t>
            </a:r>
          </a:p>
          <a:p>
            <a:pPr marL="457200" indent="-457200">
              <a:buFontTx/>
              <a:buChar char="•"/>
            </a:pPr>
            <a:r>
              <a:rPr lang="en-US" sz="3600" dirty="0">
                <a:sym typeface="Symbol" pitchFamily="18" charset="2"/>
              </a:rPr>
              <a:t>pm</a:t>
            </a:r>
          </a:p>
          <a:p>
            <a:pPr marL="457200" indent="-457200">
              <a:buFontTx/>
              <a:buChar char="•"/>
            </a:pPr>
            <a:r>
              <a:rPr lang="en-US" sz="3600" dirty="0" err="1">
                <a:sym typeface="Symbol" pitchFamily="18" charset="2"/>
              </a:rPr>
              <a:t>mm</a:t>
            </a:r>
            <a:r>
              <a:rPr lang="en-US" sz="3600" dirty="0">
                <a:sym typeface="Symbol" pitchFamily="18" charset="2"/>
              </a:rPr>
              <a:t> (</a:t>
            </a:r>
            <a:r>
              <a:rPr lang="en-US" sz="3600" dirty="0" err="1">
                <a:sym typeface="Symbol" pitchFamily="18" charset="2"/>
              </a:rPr>
              <a:t>millimicron</a:t>
            </a:r>
            <a:r>
              <a:rPr lang="en-US" sz="3600" dirty="0">
                <a:sym typeface="Symbol" pitchFamily="18" charset="2"/>
              </a:rPr>
              <a:t>)</a:t>
            </a:r>
          </a:p>
          <a:p>
            <a:pPr marL="457200" indent="-457200">
              <a:buFontTx/>
              <a:buChar char="•"/>
            </a:pPr>
            <a:r>
              <a:rPr lang="en-US" sz="3600" dirty="0"/>
              <a:t> Å =10</a:t>
            </a:r>
            <a:r>
              <a:rPr lang="en-US" sz="3600" baseline="30000" dirty="0"/>
              <a:t>-1</a:t>
            </a:r>
            <a:r>
              <a:rPr lang="en-US" sz="3600" dirty="0"/>
              <a:t> nm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" y="1371600"/>
            <a:ext cx="3733800" cy="143116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900" b="1" dirty="0"/>
              <a:t>“How do I convert between these %%&amp;! prefix systems 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4038600" y="2286000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15 </a:t>
            </a:r>
            <a:r>
              <a:rPr lang="en-US" sz="5400">
                <a:sym typeface="Symbol" pitchFamily="18" charset="2"/>
              </a:rPr>
              <a:t>m = ??? pm</a:t>
            </a:r>
            <a:endParaRPr lang="en-US" sz="5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381635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9677400" cy="13239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</a:rPr>
              <a:t>1) Algebraic (‘Marine’ way)</a:t>
            </a:r>
          </a:p>
          <a:p>
            <a:r>
              <a:rPr lang="en-US" sz="4000">
                <a:solidFill>
                  <a:schemeClr val="tx1"/>
                </a:solidFill>
              </a:rPr>
              <a:t>Doc’s story about his HS chem teacher</a:t>
            </a:r>
          </a:p>
        </p:txBody>
      </p:sp>
      <p:pic>
        <p:nvPicPr>
          <p:cNvPr id="52228" name="Picture 4" descr="USMC_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30480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648200" y="2743200"/>
            <a:ext cx="3810000" cy="21240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0066"/>
                </a:solidFill>
              </a:rPr>
              <a:t>Divide and conquer,</a:t>
            </a:r>
          </a:p>
          <a:p>
            <a:pPr algn="ctr"/>
            <a:r>
              <a:rPr lang="en-US" sz="4400" b="1">
                <a:solidFill>
                  <a:srgbClr val="FF0066"/>
                </a:solidFill>
              </a:rPr>
              <a:t> maggot !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-1588"/>
            <a:ext cx="7772400" cy="1143001"/>
          </a:xfrm>
        </p:spPr>
        <p:txBody>
          <a:bodyPr/>
          <a:lstStyle/>
          <a:p>
            <a:pPr eaLnBrk="1" hangingPunct="1"/>
            <a:r>
              <a:rPr lang="en-US" sz="3600" b="1" smtClean="0"/>
              <a:t>2 ways to convert between metric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9B4C6C96F1C4DE989C90ED962E9B514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45DE39C445048929342E494E12FE75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9EDF0875A0540DBADFAE58C1A623283&lt;/guid&gt;&#10;            &lt;repollguid&gt;5B83F0206F2B40F4A9AE3CD166425CF2&lt;/repollguid&gt;&#10;            &lt;sourceid&gt;3A51201AA1974B8A819B074E2A80823B&lt;/sourceid&gt;&#10;            &lt;questiontext&gt;Express the mass of a Nimitz class aircraft carrier in the most reasonable prefixed unit. (It weighs 100,000,000 kg =100,000,000,000 g = 1*1011 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997ECFA57C8402F8DB3BCC48F667ACB&lt;/guid&gt;&#10;                    &lt;answertext&gt;100 Gg&lt;/answertext&gt;&#10;                    &lt;valuetype&gt;1&lt;/valuetype&gt;&#10;                &lt;/answer&gt;&#10;                &lt;answer&gt;&#10;                    &lt;guid&gt;617FFC1F58794FE39608BD244478A3EB&lt;/guid&gt;&#10;                    &lt;answertext&gt;100000 Mg&lt;/answertext&gt;&#10;                    &lt;valuetype&gt;-1&lt;/valuetype&gt;&#10;                &lt;/answer&gt;&#10;                &lt;answer&gt;&#10;                    &lt;guid&gt;211361F9D4734154B3E201C7B7B10D4D&lt;/guid&gt;&#10;                    &lt;answertext&gt;0.01 Tg&lt;/answertext&gt;&#10;                    &lt;valuetype&gt;-1&lt;/valuetype&gt;&#10;                &lt;/answer&gt;&#10;                &lt;answer&gt;&#10;                    &lt;guid&gt;A058D62F144A4E518BC3C918104EAE44&lt;/guid&gt;&#10;                    &lt;answertext&gt; 1 Gg&lt;/answertext&gt;&#10;                    &lt;valuetype&gt;-1&lt;/valuetype&gt;&#10;                &lt;/answer&gt;&#10;                &lt;answer&gt;&#10;                    &lt;guid&gt;47A50ABE00C64EE598BB00EFB2966C6D&lt;/guid&gt;&#10;                    &lt;answertext&gt;Go away! I want a nap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B1B3F3CFB7944608CCD3F966F97D4D0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646F05DF10D4BB08948EAF30C64382E&lt;/guid&gt;&#10;            &lt;repollguid&gt;1668C83DD8F340B4AB7A15900C976FBD&lt;/repollguid&gt;&#10;            &lt;sourceid&gt;1E497EA227354E13A333B52AF675F12B&lt;/sourceid&gt;&#10;            &lt;questiontext&gt;Convert 5.1*10-8 m to its’ best prefixed equivalen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72BD6E97C994F31813EA04AF22BD74B&lt;/guid&gt;&#10;                    &lt;answertext&gt;0.051 m&lt;/answertext&gt;&#10;                    &lt;valuetype&gt;-1&lt;/valuetype&gt;&#10;                &lt;/answer&gt;&#10;                &lt;answer&gt;&#10;                    &lt;guid&gt;9018F37E97864C7A9ED8967860FEF71A&lt;/guid&gt;&#10;                    &lt;answertext&gt;51,000 pm&lt;/answertext&gt;&#10;                    &lt;valuetype&gt;-1&lt;/valuetype&gt;&#10;                &lt;/answer&gt;&#10;                &lt;answer&gt;&#10;                    &lt;guid&gt;CD5A7C4C399442D78DDE3B612EDFB1E3&lt;/guid&gt;&#10;                    &lt;answertext&gt;51 nm&lt;/answertext&gt;&#10;                    &lt;valuetype&gt;1&lt;/valuetype&gt;&#10;                &lt;/answer&gt;&#10;                &lt;answer&gt;&#10;                    &lt;guid&gt;A9A31E903A984CA5A784EA0891781954&lt;/guid&gt;&#10;                    &lt;answertext&gt;510 nm&lt;/answertext&gt;&#10;                    &lt;valuetype&gt;-1&lt;/valuetype&gt;&#10;                &lt;/answer&gt;&#10;                &lt;answer&gt;&#10;                    &lt;guid&gt;DEA1AE8E5634446DAEAD75B891E59A67&lt;/guid&gt;&#10;                    &lt;answertext&gt;No clue. Help 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05512520B804CD590191E207B43C61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793920C7D214783A8AEF789260C6BCA&lt;/guid&gt;&#10;            &lt;repollguid&gt;D2E2A1316AF942E5914BC83563EB88EC&lt;/repollguid&gt;&#10;            &lt;sourceid&gt;DC035A5B819645BAAE8DED0E4C55D149&lt;/sourceid&gt;&#10;            &lt;questiontext&gt;Express the width of a human blood cell (0.000001 m=1*10-6 m) in prefix notati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CAA0D098FDB4D408C03D3B752E13FE4&lt;/guid&gt;&#10;                    &lt;answertext&gt;1 mm&lt;/answertext&gt;&#10;                    &lt;valuetype&gt;-1&lt;/valuetype&gt;&#10;                &lt;/answer&gt;&#10;                &lt;answer&gt;&#10;                    &lt;guid&gt;54221FAC71B14BC9A920AD9BAC3D5014&lt;/guid&gt;&#10;                    &lt;answertext&gt;1 Mm&lt;/answertext&gt;&#10;                    &lt;valuetype&gt;-1&lt;/valuetype&gt;&#10;                &lt;/answer&gt;&#10;                &lt;answer&gt;&#10;                    &lt;guid&gt;158E6102B6454E0DB1050D32E8C0F1F2&lt;/guid&gt;&#10;                    &lt;answertext&gt;1 Gm&lt;/answertext&gt;&#10;                    &lt;valuetype&gt;-1&lt;/valuetype&gt;&#10;                &lt;/answer&gt;&#10;                &lt;answer&gt;&#10;                    &lt;guid&gt;FCBDC81BA7CC4B3B978A202E8AE988FF&lt;/guid&gt;&#10;                    &lt;answertext&gt;1 m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C98BA8A10B84A2883DD5A6220072C0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D77195C453E4508954F68FC943E7B2A&lt;/guid&gt;&#10;            &lt;repollguid&gt;5B55B87C397E49DFBF07A2E0DF6C59DE&lt;/repollguid&gt;&#10;            &lt;sourceid&gt;A39EAC1C91C641149B98E91161326C74&lt;/sourceid&gt;&#10;            &lt;questiontext&gt;Express the time for a single computer operation 0.000000003 s in prefix notation(recall 0.000000003=3*10-9)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E9569FB3632492E8BF62BAE3D9ABD99&lt;/guid&gt;&#10;                    &lt;answertext&gt;3 Gs&lt;/answertext&gt;&#10;                    &lt;valuetype&gt;-1&lt;/valuetype&gt;&#10;                &lt;/answer&gt;&#10;                &lt;answer&gt;&#10;                    &lt;guid&gt;1427100E64504DD2A6BC3070B56EB163&lt;/guid&gt;&#10;                    &lt;answertext&gt;0.3 ns&lt;/answertext&gt;&#10;                    &lt;valuetype&gt;-1&lt;/valuetype&gt;&#10;                &lt;/answer&gt;&#10;                &lt;answer&gt;&#10;                    &lt;guid&gt;DAB7929B9A7F4BB08063932B79D45BAB&lt;/guid&gt;&#10;                    &lt;answertext&gt;0.003 s&lt;/answertext&gt;&#10;                    &lt;valuetype&gt;-1&lt;/valuetype&gt;&#10;                &lt;/answer&gt;&#10;                &lt;answer&gt;&#10;                    &lt;guid&gt;269D6B6709D24C518A15FC2EDE5812E5&lt;/guid&gt;&#10;                    &lt;answertext&gt;3 ns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267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Office Theme</vt:lpstr>
      <vt:lpstr>Chart</vt:lpstr>
      <vt:lpstr>Unit prefixes (see also-table 1.2, pg 10 know these by Monday)      Wednesday</vt:lpstr>
      <vt:lpstr>PowerPoint Presentation</vt:lpstr>
      <vt:lpstr>Express the width of a human blood cell (0.000001 m=1*10-6 m) in prefix notation</vt:lpstr>
      <vt:lpstr>Express the time for a single computer operation 0.000000003 s in prefix notation (recall 0.000000003=3*10-9) </vt:lpstr>
      <vt:lpstr>Express the mass of a Nimitz class aircraft carrier in the most reasonable prefixed unit. (It weighs 100,000,000 kg =100,000,000,000 g = 1*1011 g</vt:lpstr>
      <vt:lpstr>Convert 5.1*10-8 m to its’ best prefixed equivalent</vt:lpstr>
      <vt:lpstr>PowerPoint Presentation</vt:lpstr>
      <vt:lpstr>PowerPoint Presentation</vt:lpstr>
      <vt:lpstr>2 ways to convert between metric units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165</cp:revision>
  <dcterms:created xsi:type="dcterms:W3CDTF">2011-08-29T23:32:25Z</dcterms:created>
  <dcterms:modified xsi:type="dcterms:W3CDTF">2015-02-16T16:33:44Z</dcterms:modified>
</cp:coreProperties>
</file>