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82" r:id="rId2"/>
    <p:sldId id="383" r:id="rId3"/>
    <p:sldId id="384" r:id="rId4"/>
    <p:sldId id="397" r:id="rId5"/>
    <p:sldId id="385" r:id="rId6"/>
    <p:sldId id="386" r:id="rId7"/>
    <p:sldId id="387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8" autoAdjust="0"/>
    <p:restoredTop sz="94075" autoAdjust="0"/>
  </p:normalViewPr>
  <p:slideViewPr>
    <p:cSldViewPr>
      <p:cViewPr varScale="1">
        <p:scale>
          <a:sx n="74" d="100"/>
          <a:sy n="74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30F28-1B77-4358-A8A9-9B53864EEE54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7A21-261D-47CC-9456-D9A59F6E8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5216301-B9E3-401B-81F6-06022E8472A6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1816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837E-6F57-41C1-9C06-14CFD901AC4E}" type="datetimeFigureOut">
              <a:rPr lang="en-US" smtClean="0"/>
              <a:pPr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800" b="1" dirty="0" smtClean="0"/>
              <a:t>Fundamental SI (le </a:t>
            </a:r>
            <a:r>
              <a:rPr lang="en-US" b="1" dirty="0" err="1" smtClean="0"/>
              <a:t>S</a:t>
            </a:r>
            <a:r>
              <a:rPr lang="en-US" sz="3800" b="1" dirty="0" err="1" smtClean="0"/>
              <a:t>ysteme</a:t>
            </a:r>
            <a:r>
              <a:rPr lang="en-US" sz="3800" b="1" dirty="0" smtClean="0"/>
              <a:t> </a:t>
            </a:r>
            <a:r>
              <a:rPr lang="en-US" b="1" dirty="0" smtClean="0"/>
              <a:t>I</a:t>
            </a:r>
            <a:r>
              <a:rPr lang="en-US" sz="3800" b="1" dirty="0" smtClean="0"/>
              <a:t>nternational) Units (see Table 1.1, p. 9)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1371600"/>
            <a:ext cx="5181600" cy="2438400"/>
          </a:xfrm>
          <a:solidFill>
            <a:srgbClr val="FFFF00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300" b="1" u="sng" smtClean="0"/>
              <a:t>L</a:t>
            </a:r>
            <a:r>
              <a:rPr lang="en-US" sz="3300" b="1" smtClean="0"/>
              <a:t>ength (meters, m)</a:t>
            </a:r>
          </a:p>
          <a:p>
            <a:pPr eaLnBrk="1" hangingPunct="1">
              <a:lnSpc>
                <a:spcPct val="90000"/>
              </a:lnSpc>
            </a:pPr>
            <a:r>
              <a:rPr lang="en-US" sz="3300" b="1" u="sng" smtClean="0"/>
              <a:t>M</a:t>
            </a:r>
            <a:r>
              <a:rPr lang="en-US" sz="3300" b="1" smtClean="0"/>
              <a:t>ass (kilograms, kg)</a:t>
            </a:r>
          </a:p>
          <a:p>
            <a:pPr eaLnBrk="1" hangingPunct="1">
              <a:lnSpc>
                <a:spcPct val="90000"/>
              </a:lnSpc>
            </a:pPr>
            <a:r>
              <a:rPr lang="en-US" sz="3300" b="1" u="sng" smtClean="0"/>
              <a:t>t</a:t>
            </a:r>
            <a:r>
              <a:rPr lang="en-US" sz="3300" b="1" smtClean="0"/>
              <a:t>ime (seconds, s)</a:t>
            </a:r>
          </a:p>
          <a:p>
            <a:pPr eaLnBrk="1" hangingPunct="1">
              <a:lnSpc>
                <a:spcPct val="90000"/>
              </a:lnSpc>
            </a:pPr>
            <a:r>
              <a:rPr lang="en-US" sz="3300" b="1" u="sng" smtClean="0"/>
              <a:t>T</a:t>
            </a:r>
            <a:r>
              <a:rPr lang="en-US" sz="3300" b="1" smtClean="0"/>
              <a:t>emperature  (Kelvin, K)</a:t>
            </a:r>
          </a:p>
          <a:p>
            <a:pPr eaLnBrk="1" hangingPunct="1">
              <a:lnSpc>
                <a:spcPct val="90000"/>
              </a:lnSpc>
            </a:pPr>
            <a:endParaRPr lang="en-US" sz="20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1700" smtClean="0"/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1752600"/>
            <a:ext cx="2362200" cy="17541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/>
              <a:t>Basic biggies to know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09600" y="4724400"/>
            <a:ext cx="47244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>
            <a:outerShdw dist="35921" dir="2700000" algn="ctr" rotWithShape="0">
              <a:srgbClr val="990000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681288" y="4724400"/>
            <a:ext cx="6400800" cy="1016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n-US" sz="4000">
                <a:solidFill>
                  <a:schemeClr val="tx1"/>
                </a:solidFill>
              </a:rPr>
              <a:t> </a:t>
            </a:r>
            <a:r>
              <a:rPr lang="en-US" sz="4000" b="1"/>
              <a:t>count </a:t>
            </a:r>
            <a:r>
              <a:rPr lang="en-US" sz="4000" b="1">
                <a:solidFill>
                  <a:schemeClr val="tx1"/>
                </a:solidFill>
              </a:rPr>
              <a:t>of stuff (moles, mol)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sz="2000" b="1">
              <a:solidFill>
                <a:schemeClr val="tx1"/>
              </a:solidFill>
            </a:endParaRP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7696200" y="1693863"/>
            <a:ext cx="0" cy="1371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7696200" y="1960563"/>
            <a:ext cx="1385888" cy="7080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600"/>
              <a:t>`</a:t>
            </a:r>
            <a:r>
              <a:rPr lang="en-US" sz="4000" b="1"/>
              <a:t>mks</a:t>
            </a:r>
            <a:r>
              <a:rPr lang="en-US" sz="4000"/>
              <a:t>’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8100" y="4038600"/>
            <a:ext cx="29337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400" b="1"/>
              <a:t>+</a:t>
            </a:r>
            <a:r>
              <a:rPr lang="en-US" sz="4000" b="1"/>
              <a:t>Chemistry add-on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u="sng" dirty="0">
                <a:solidFill>
                  <a:schemeClr val="tx1"/>
                </a:solidFill>
                <a:latin typeface="Calibri" pitchFamily="34" charset="0"/>
              </a:rPr>
              <a:t>The need for </a:t>
            </a:r>
            <a:r>
              <a:rPr lang="en-US" sz="3600" b="1" u="sng" dirty="0" smtClean="0">
                <a:latin typeface="Calibri" pitchFamily="34" charset="0"/>
              </a:rPr>
              <a:t>something besides decimal numbers </a:t>
            </a:r>
            <a:r>
              <a:rPr lang="en-US" sz="3600" b="1" u="sng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endParaRPr lang="en-US" sz="3600" b="1" u="sng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1295400"/>
            <a:ext cx="91440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FontTx/>
              <a:buChar char="•"/>
            </a:pPr>
            <a:r>
              <a:rPr lang="en-US" sz="3200" b="1" dirty="0">
                <a:latin typeface="Calibri" pitchFamily="34" charset="0"/>
              </a:rPr>
              <a:t>Width of a human blood cell ~0.000002 m</a:t>
            </a:r>
          </a:p>
          <a:p>
            <a:pPr algn="ctr" eaLnBrk="1" hangingPunct="1">
              <a:spcBef>
                <a:spcPct val="50000"/>
              </a:spcBef>
              <a:buFontTx/>
              <a:buChar char="•"/>
            </a:pPr>
            <a:r>
              <a:rPr lang="en-US" sz="3200" b="1" dirty="0">
                <a:latin typeface="Calibri" pitchFamily="34" charset="0"/>
              </a:rPr>
              <a:t>time for computer to do a single operation ~ 0.000000003 s</a:t>
            </a:r>
          </a:p>
          <a:p>
            <a:pPr algn="ctr" eaLnBrk="1" hangingPunct="1">
              <a:spcBef>
                <a:spcPct val="50000"/>
              </a:spcBef>
              <a:buFontTx/>
              <a:buChar char="•"/>
            </a:pPr>
            <a:r>
              <a:rPr lang="en-US" sz="3200" b="1" dirty="0">
                <a:latin typeface="Calibri" pitchFamily="34" charset="0"/>
              </a:rPr>
              <a:t>Nimitz class aircraft carrier weighs ~ 100,000,000 kg</a:t>
            </a:r>
          </a:p>
          <a:p>
            <a:pPr algn="ctr" eaLnBrk="1" hangingPunct="1">
              <a:spcBef>
                <a:spcPct val="50000"/>
              </a:spcBef>
              <a:buFontTx/>
              <a:buChar char="•"/>
            </a:pPr>
            <a:r>
              <a:rPr lang="en-US" sz="3200" b="1" dirty="0">
                <a:latin typeface="Calibri" pitchFamily="34" charset="0"/>
              </a:rPr>
              <a:t>Distance to Sun~13,000,000,000 m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4800600"/>
            <a:ext cx="8458200" cy="13239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000" dirty="0"/>
              <a:t>Are there easier ways to keep track of the zeroes and the decimal place?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457200" y="1371600"/>
            <a:ext cx="8458200" cy="13239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000" b="1" dirty="0"/>
              <a:t>E</a:t>
            </a:r>
            <a:r>
              <a:rPr lang="en-US" sz="4000" b="1" dirty="0" smtClean="0"/>
              <a:t>asier </a:t>
            </a:r>
            <a:r>
              <a:rPr lang="en-US" sz="4000" b="1" dirty="0"/>
              <a:t>ways to keep track of the zeroes and the decimal </a:t>
            </a:r>
            <a:r>
              <a:rPr lang="en-US" sz="4000" b="1" dirty="0" smtClean="0"/>
              <a:t>place</a:t>
            </a:r>
            <a:endParaRPr lang="en-US" sz="4000" b="1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28600" y="3124200"/>
            <a:ext cx="8686800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1" hangingPunct="1">
              <a:spcBef>
                <a:spcPct val="50000"/>
              </a:spcBef>
              <a:buFontTx/>
              <a:buChar char="•"/>
            </a:pPr>
            <a:r>
              <a:rPr lang="en-US" sz="5400"/>
              <a:t>scientific notation</a:t>
            </a:r>
          </a:p>
          <a:p>
            <a:pPr marL="514350" indent="-514350" eaLnBrk="1" hangingPunct="1">
              <a:spcBef>
                <a:spcPct val="50000"/>
              </a:spcBef>
              <a:buFontTx/>
              <a:buChar char="•"/>
            </a:pPr>
            <a:r>
              <a:rPr lang="en-US" sz="5400"/>
              <a:t>Prefixes </a:t>
            </a:r>
            <a:r>
              <a:rPr lang="en-US" sz="4800"/>
              <a:t>(see table 1.2, p. 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85800"/>
            <a:ext cx="8001000" cy="313932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Board practice with: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600" dirty="0" smtClean="0"/>
              <a:t> </a:t>
            </a:r>
            <a:r>
              <a:rPr lang="en-US" sz="6600" dirty="0" smtClean="0">
                <a:solidFill>
                  <a:srgbClr val="FF0000"/>
                </a:solidFill>
              </a:rPr>
              <a:t>scientific notation</a:t>
            </a:r>
          </a:p>
          <a:p>
            <a:endParaRPr lang="en-US" sz="6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267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n-US" sz="3600" b="1" smtClean="0"/>
              <a:t>Express the width of a human blood cell (0.000001 m) in scientific notation</a:t>
            </a:r>
          </a:p>
        </p:txBody>
      </p:sp>
      <p:sp>
        <p:nvSpPr>
          <p:cNvPr id="1028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4114800" cy="4114800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smtClean="0"/>
              <a:t>1 E -6 =1 *10</a:t>
            </a:r>
            <a:r>
              <a:rPr lang="en-US" baseline="30000" smtClean="0"/>
              <a:t>-6</a:t>
            </a:r>
            <a:r>
              <a:rPr lang="en-US" smtClean="0"/>
              <a:t> m</a:t>
            </a:r>
          </a:p>
          <a:p>
            <a:pPr marL="514350" indent="-514350">
              <a:buFontTx/>
              <a:buAutoNum type="alphaUcPeriod"/>
            </a:pPr>
            <a:r>
              <a:rPr lang="en-US" smtClean="0"/>
              <a:t>1 E +6= 1*10</a:t>
            </a:r>
            <a:r>
              <a:rPr lang="en-US" baseline="30000" smtClean="0"/>
              <a:t>+6</a:t>
            </a:r>
            <a:r>
              <a:rPr lang="en-US" smtClean="0"/>
              <a:t>  m</a:t>
            </a:r>
          </a:p>
          <a:p>
            <a:pPr marL="514350" indent="-514350">
              <a:buFontTx/>
              <a:buAutoNum type="alphaUcPeriod"/>
            </a:pPr>
            <a:r>
              <a:rPr lang="en-US" smtClean="0"/>
              <a:t>1E -7= 1*10</a:t>
            </a:r>
            <a:r>
              <a:rPr lang="en-US" baseline="30000" smtClean="0"/>
              <a:t>-7</a:t>
            </a:r>
            <a:r>
              <a:rPr lang="en-US" smtClean="0"/>
              <a:t>  m</a:t>
            </a:r>
          </a:p>
          <a:p>
            <a:pPr marL="514350" indent="-514350">
              <a:buFontTx/>
              <a:buAutoNum type="alphaUcPeriod"/>
            </a:pPr>
            <a:r>
              <a:rPr lang="en-US" smtClean="0"/>
              <a:t>1E -8= 1*10</a:t>
            </a:r>
            <a:r>
              <a:rPr lang="en-US" baseline="30000" smtClean="0"/>
              <a:t>-8</a:t>
            </a:r>
            <a:r>
              <a:rPr lang="en-US" smtClean="0"/>
              <a:t>  m</a:t>
            </a:r>
          </a:p>
          <a:p>
            <a:pPr marL="514350" indent="-514350">
              <a:buFontTx/>
              <a:buAutoNum type="alphaUcPeriod"/>
            </a:pPr>
            <a:r>
              <a:rPr lang="en-US" smtClean="0"/>
              <a:t>No clue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4572000" y="1714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145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038225" y="1646238"/>
            <a:ext cx="3006725" cy="487362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990000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endParaRPr 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3600" smtClean="0"/>
              <a:t>Express the time for a single computer operation </a:t>
            </a:r>
            <a:r>
              <a:rPr lang="en-US" sz="3600" b="1" smtClean="0">
                <a:solidFill>
                  <a:srgbClr val="000000"/>
                </a:solidFill>
                <a:latin typeface="Calibri" pitchFamily="34" charset="0"/>
              </a:rPr>
              <a:t>0.000000003 s </a:t>
            </a:r>
            <a:r>
              <a:rPr lang="en-US" sz="3600" smtClean="0"/>
              <a:t>in scientific notation </a:t>
            </a:r>
          </a:p>
        </p:txBody>
      </p:sp>
      <p:sp>
        <p:nvSpPr>
          <p:cNvPr id="2052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4114800" cy="4114800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smtClean="0"/>
              <a:t>3 E-10=3*10</a:t>
            </a:r>
            <a:r>
              <a:rPr lang="en-US" baseline="30000" smtClean="0"/>
              <a:t>-10</a:t>
            </a:r>
          </a:p>
          <a:p>
            <a:pPr marL="514350" indent="-514350">
              <a:buFontTx/>
              <a:buAutoNum type="alphaUcPeriod"/>
            </a:pPr>
            <a:r>
              <a:rPr lang="en-US" smtClean="0"/>
              <a:t>3 E-9=3*10</a:t>
            </a:r>
            <a:r>
              <a:rPr lang="en-US" baseline="30000" smtClean="0"/>
              <a:t>-9</a:t>
            </a:r>
          </a:p>
          <a:p>
            <a:pPr marL="514350" indent="-514350">
              <a:buFontTx/>
              <a:buAutoNum type="alphaUcPeriod"/>
            </a:pPr>
            <a:r>
              <a:rPr lang="en-US" smtClean="0"/>
              <a:t>3E 10 =3*10</a:t>
            </a:r>
            <a:r>
              <a:rPr lang="en-US" baseline="30000" smtClean="0"/>
              <a:t>10</a:t>
            </a:r>
          </a:p>
          <a:p>
            <a:pPr marL="514350" indent="-514350">
              <a:buFontTx/>
              <a:buAutoNum type="alphaUcPeriod"/>
            </a:pPr>
            <a:r>
              <a:rPr lang="en-US" smtClean="0"/>
              <a:t>3 E 9 =3*10</a:t>
            </a:r>
            <a:r>
              <a:rPr lang="en-US" baseline="30000" smtClean="0"/>
              <a:t>9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038225" y="2133600"/>
            <a:ext cx="2251075" cy="585788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990000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endParaRPr 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800100" y="381000"/>
            <a:ext cx="7696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dirty="0"/>
              <a:t>Prefixes are symbolic versions of powers of 10 </a:t>
            </a:r>
          </a:p>
        </p:txBody>
      </p:sp>
      <p:sp>
        <p:nvSpPr>
          <p:cNvPr id="11267" name="TextBox 6"/>
          <p:cNvSpPr txBox="1">
            <a:spLocks noChangeArrowheads="1"/>
          </p:cNvSpPr>
          <p:nvPr/>
        </p:nvSpPr>
        <p:spPr bwMode="auto">
          <a:xfrm>
            <a:off x="605307" y="2209800"/>
            <a:ext cx="8534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6000" dirty="0"/>
              <a:t>Example:  10</a:t>
            </a:r>
            <a:r>
              <a:rPr lang="en-US" sz="6000" baseline="30000" dirty="0"/>
              <a:t>-3</a:t>
            </a:r>
            <a:r>
              <a:rPr lang="en-US" sz="6000" dirty="0"/>
              <a:t> = m= </a:t>
            </a:r>
            <a:r>
              <a:rPr lang="en-US" sz="6000" dirty="0" err="1"/>
              <a:t>milli</a:t>
            </a:r>
            <a:endParaRPr lang="en-US" sz="6000" dirty="0"/>
          </a:p>
        </p:txBody>
      </p:sp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381000" y="3484562"/>
            <a:ext cx="8534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6000" dirty="0"/>
              <a:t>Example:  </a:t>
            </a:r>
            <a:r>
              <a:rPr lang="en-US" sz="6000" dirty="0" smtClean="0"/>
              <a:t>10</a:t>
            </a:r>
            <a:r>
              <a:rPr lang="en-US" sz="6000" baseline="30000" dirty="0"/>
              <a:t>6</a:t>
            </a:r>
            <a:r>
              <a:rPr lang="en-US" sz="6000" dirty="0" smtClean="0"/>
              <a:t> </a:t>
            </a:r>
            <a:r>
              <a:rPr lang="en-US" sz="6000" dirty="0"/>
              <a:t>= </a:t>
            </a:r>
            <a:r>
              <a:rPr lang="en-US" sz="6000" dirty="0" smtClean="0"/>
              <a:t>M= mega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086F377F13ED4ED9BFB598277AA01F4C"/>
  <p:tag name="TPVERSION" val="5"/>
  <p:tag name="TPFULLVERSION" val="5.0.0.2212"/>
  <p:tag name="PPTVERSION" val="15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4E395E625A084CC3AC621A7DC9161405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74FD478A25844BC854206C763FF373E&lt;/guid&gt;&#10;            &lt;repollguid&gt;A5C76A19DCF44E82B7FEE14EF7112E22&lt;/repollguid&gt;&#10;            &lt;sourceid&gt;AA5F604FE3D34C0DB5179CC974BD1C19&lt;/sourceid&gt;&#10;            &lt;questiontext&gt;Express the width of a human blood cell (0.000001 m) in scientific notation&lt;/questiontext&gt;&#10;            &lt;anonymous&gt;True&lt;/anonymous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7FD50700C3E4F5899BF10D81845527F&lt;/guid&gt;&#10;                    &lt;answertext&gt;1 E -6 =1 *10-6 m&lt;/answertext&gt;&#10;                    &lt;valuetype&gt;1&lt;/valuetype&gt;&#10;                &lt;/answer&gt;&#10;                &lt;answer&gt;&#10;                    &lt;guid&gt;19DD301B4CD24585927FA7D513F4F25A&lt;/guid&gt;&#10;                    &lt;answertext&gt;1 E +6= 1*10+6  m&lt;/answertext&gt;&#10;                    &lt;valuetype&gt;-1&lt;/valuetype&gt;&#10;                &lt;/answer&gt;&#10;                &lt;answer&gt;&#10;                    &lt;guid&gt;8997C1AA423940E79D8B8741E17D1B80&lt;/guid&gt;&#10;                    &lt;answertext&gt;1E -7= 1*10-7  m&lt;/answertext&gt;&#10;                    &lt;valuetype&gt;-1&lt;/valuetype&gt;&#10;                &lt;/answer&gt;&#10;                &lt;answer&gt;&#10;                    &lt;guid&gt;EDCDDEADEA6F4B7EA28B0987EAE17F06&lt;/guid&gt;&#10;                    &lt;answertext&gt;1E -8= 1*10-8  m&lt;/answertext&gt;&#10;                    &lt;valuetype&gt;-1&lt;/valuetype&gt;&#10;                &lt;/answer&gt;&#10;                &lt;answer&gt;&#10;                    &lt;guid&gt;43529DCB30394D2B8A8EED08864767A1&lt;/guid&gt;&#10;                    &lt;answertext&gt;No clu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70181C7A017441DD96ED03F6199C064E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9AAB7D597164C35A20AF251111FD27E&lt;/guid&gt;&#10;            &lt;repollguid&gt;A7E0B89C3ECD4778B8EFC41377A6D28F&lt;/repollguid&gt;&#10;            &lt;sourceid&gt;7FDE94E670E544CCBD3BA2F0C216886A&lt;/sourceid&gt;&#10;            &lt;questiontext&gt;Express the time for a single computer operation 0.000000003 s in scientific notation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7F33082E05049EFB40464E39462BF89&lt;/guid&gt;&#10;                    &lt;answertext&gt;3 E-10=3*10-10&lt;/answertext&gt;&#10;                    &lt;valuetype&gt;-1&lt;/valuetype&gt;&#10;                &lt;/answer&gt;&#10;                &lt;answer&gt;&#10;                    &lt;guid&gt;0FF66D9F7F9C4EBBA4C37FFEFB5C5282&lt;/guid&gt;&#10;                    &lt;answertext&gt;3 E-9=3*10-9&lt;/answertext&gt;&#10;                    &lt;valuetype&gt;1&lt;/valuetype&gt;&#10;                &lt;/answer&gt;&#10;                &lt;answer&gt;&#10;                    &lt;guid&gt;82FB45D69A754F8D8C32C507840C8EC6&lt;/guid&gt;&#10;                    &lt;answertext&gt;3E 10 =3*1010&lt;/answertext&gt;&#10;                    &lt;valuetype&gt;-1&lt;/valuetype&gt;&#10;                &lt;/answer&gt;&#10;                &lt;answer&gt;&#10;                    &lt;guid&gt;79BA60932ECD416693DD8E3B3C3531A4&lt;/guid&gt;&#10;                    &lt;answertext&gt;3 E 9 =3*109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1640</TotalTime>
  <Words>239</Words>
  <Application>Microsoft Office PowerPoint</Application>
  <PresentationFormat>On-screen Show (4:3)</PresentationFormat>
  <Paragraphs>37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Office Theme</vt:lpstr>
      <vt:lpstr>Chart</vt:lpstr>
      <vt:lpstr>Fundamental SI (le Systeme International) Units (see Table 1.1, p. 9)</vt:lpstr>
      <vt:lpstr>PowerPoint Presentation</vt:lpstr>
      <vt:lpstr>PowerPoint Presentation</vt:lpstr>
      <vt:lpstr>PowerPoint Presentation</vt:lpstr>
      <vt:lpstr>Express the width of a human blood cell (0.000001 m) in scientific notation</vt:lpstr>
      <vt:lpstr>Express the time for a single computer operation 0.000000003 s in scientific notation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157</cp:revision>
  <dcterms:created xsi:type="dcterms:W3CDTF">2011-08-29T23:32:25Z</dcterms:created>
  <dcterms:modified xsi:type="dcterms:W3CDTF">2015-02-13T16:50:25Z</dcterms:modified>
</cp:coreProperties>
</file>