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4" r:id="rId2"/>
    <p:sldId id="367" r:id="rId3"/>
    <p:sldId id="369" r:id="rId4"/>
    <p:sldId id="368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80" r:id="rId14"/>
    <p:sldId id="378" r:id="rId15"/>
    <p:sldId id="379" r:id="rId16"/>
    <p:sldId id="389" r:id="rId17"/>
    <p:sldId id="382" r:id="rId18"/>
    <p:sldId id="38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216301-B9E3-401B-81F6-06022E8472A6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181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00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B050"/>
                </a:solidFill>
              </a:rPr>
              <a:t>Non-Metal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</a:t>
            </a:r>
            <a:r>
              <a:rPr lang="en-US" sz="3200" dirty="0" smtClean="0"/>
              <a:t> 		= </a:t>
            </a:r>
            <a:r>
              <a:rPr lang="en-US" sz="3200" dirty="0" smtClean="0">
                <a:solidFill>
                  <a:srgbClr val="00B050"/>
                </a:solidFill>
              </a:rPr>
              <a:t>NM</a:t>
            </a:r>
            <a:r>
              <a:rPr lang="en-US" sz="3200" dirty="0" smtClean="0"/>
              <a:t>+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</a:t>
            </a:r>
            <a:r>
              <a:rPr lang="en-US" sz="3200" dirty="0" smtClean="0"/>
              <a:t>   		= 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Transition Metal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B050"/>
                </a:solidFill>
              </a:rPr>
              <a:t>Non-Metal		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Binary compound naming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34400" y="209264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34400" y="2538919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58200" y="151889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429000"/>
            <a:ext cx="7924800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key mistake students make when naming binaries is to </a:t>
            </a:r>
            <a:r>
              <a:rPr lang="en-US" sz="4400" dirty="0" err="1" smtClean="0"/>
              <a:t>mis</a:t>
            </a:r>
            <a:r>
              <a:rPr lang="en-US" sz="4400" dirty="0" smtClean="0"/>
              <a:t>-identify the class of binary being named. Classify…then name 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5217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In-class examples (from homework): </a:t>
            </a:r>
          </a:p>
          <a:p>
            <a:r>
              <a:rPr lang="en-US" sz="3200" b="1" dirty="0" smtClean="0"/>
              <a:t>name</a:t>
            </a:r>
            <a:r>
              <a:rPr lang="en-US" sz="3200" b="1" dirty="0" smtClean="0">
                <a:sym typeface="Wingdings" pitchFamily="2" charset="2"/>
              </a:rPr>
              <a:t> formula 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Lithium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cyanide</a:t>
            </a:r>
            <a:r>
              <a:rPr lang="en-US" sz="3200" dirty="0" smtClean="0"/>
              <a:t> = ?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			</a:t>
            </a:r>
            <a:r>
              <a:rPr lang="en-US" sz="3200" b="1" dirty="0" smtClean="0"/>
              <a:t>given: </a:t>
            </a:r>
            <a:r>
              <a:rPr lang="en-US" sz="3600" b="1" dirty="0" smtClean="0">
                <a:solidFill>
                  <a:srgbClr val="00B050"/>
                </a:solidFill>
              </a:rPr>
              <a:t>cyanide = (CN)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-1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		 	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2000" y="22860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Lithium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cyanide</a:t>
            </a:r>
            <a:r>
              <a:rPr lang="en-US" sz="4000" dirty="0" smtClean="0"/>
              <a:t> = </a:t>
            </a:r>
            <a:r>
              <a:rPr lang="en-US" sz="4000" b="1" dirty="0" smtClean="0">
                <a:solidFill>
                  <a:srgbClr val="FF0000"/>
                </a:solidFill>
              </a:rPr>
              <a:t>Li</a:t>
            </a:r>
            <a:r>
              <a:rPr lang="en-US" sz="4000" dirty="0" smtClean="0"/>
              <a:t>    </a:t>
            </a:r>
            <a:r>
              <a:rPr lang="en-US" sz="4000" dirty="0" smtClean="0">
                <a:solidFill>
                  <a:srgbClr val="00B050"/>
                </a:solidFill>
              </a:rPr>
              <a:t>(</a:t>
            </a:r>
            <a:r>
              <a:rPr lang="en-US" sz="4000" b="1" dirty="0" smtClean="0">
                <a:solidFill>
                  <a:srgbClr val="00B050"/>
                </a:solidFill>
              </a:rPr>
              <a:t>CN)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8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Kind of name needed ? </a:t>
            </a:r>
            <a:r>
              <a:rPr lang="en-US" sz="3500" b="1" dirty="0" err="1" smtClean="0">
                <a:solidFill>
                  <a:srgbClr val="FF0000"/>
                </a:solidFill>
              </a:rPr>
              <a:t>M</a:t>
            </a:r>
            <a:r>
              <a:rPr lang="en-US" sz="3500" dirty="0" err="1" smtClean="0"/>
              <a:t>+</a:t>
            </a:r>
            <a:r>
              <a:rPr lang="en-US" sz="3500" b="1" dirty="0" err="1" smtClean="0">
                <a:solidFill>
                  <a:srgbClr val="00B050"/>
                </a:solidFill>
              </a:rPr>
              <a:t>Oxy</a:t>
            </a:r>
            <a:r>
              <a:rPr lang="en-US" sz="3500" dirty="0" smtClean="0"/>
              <a:t> or </a:t>
            </a:r>
            <a:r>
              <a:rPr lang="en-US" sz="3500" b="1" dirty="0" smtClean="0">
                <a:solidFill>
                  <a:srgbClr val="C00000"/>
                </a:solidFill>
              </a:rPr>
              <a:t>TM</a:t>
            </a:r>
            <a:r>
              <a:rPr lang="en-US" sz="3500" dirty="0" smtClean="0"/>
              <a:t> +</a:t>
            </a:r>
            <a:r>
              <a:rPr lang="en-US" sz="3500" b="1" dirty="0" smtClean="0">
                <a:solidFill>
                  <a:srgbClr val="00B050"/>
                </a:solidFill>
              </a:rPr>
              <a:t>Oxy </a:t>
            </a:r>
            <a:r>
              <a:rPr lang="en-US" sz="3500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Charges are ???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Cross charges to balance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Remove signs (and if 1, remove 1)</a:t>
            </a:r>
            <a:endParaRPr lang="en-US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905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1981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-1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3180784"/>
            <a:ext cx="2971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Li</a:t>
            </a:r>
            <a:r>
              <a:rPr lang="en-US" sz="4000" b="1" dirty="0" smtClean="0"/>
              <a:t>(</a:t>
            </a:r>
            <a:r>
              <a:rPr lang="en-US" sz="4000" b="1" dirty="0" smtClean="0">
                <a:solidFill>
                  <a:srgbClr val="00B050"/>
                </a:solidFill>
              </a:rPr>
              <a:t>CN</a:t>
            </a:r>
            <a:r>
              <a:rPr lang="en-US" sz="4000" b="1" dirty="0" smtClean="0"/>
              <a:t>)=</a:t>
            </a:r>
            <a:r>
              <a:rPr lang="en-US" sz="4000" b="1" dirty="0" err="1" smtClean="0">
                <a:solidFill>
                  <a:srgbClr val="FF0000"/>
                </a:solidFill>
              </a:rPr>
              <a:t>Li</a:t>
            </a:r>
            <a:r>
              <a:rPr lang="en-US" sz="4000" b="1" dirty="0" err="1" smtClean="0">
                <a:solidFill>
                  <a:srgbClr val="00B050"/>
                </a:solidFill>
              </a:rPr>
              <a:t>CN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676400"/>
            <a:ext cx="2971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M</a:t>
            </a:r>
            <a:r>
              <a:rPr lang="en-US" sz="4400" dirty="0" smtClean="0"/>
              <a:t>     + </a:t>
            </a:r>
            <a:r>
              <a:rPr lang="en-US" sz="4400" b="1" dirty="0" smtClean="0">
                <a:solidFill>
                  <a:srgbClr val="00B050"/>
                </a:solidFill>
              </a:rPr>
              <a:t>Oxy</a:t>
            </a:r>
            <a:r>
              <a:rPr lang="en-US" sz="4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1967 L 0.15416 0.1084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17 0.03079 L -0.15417 0.0895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7" grpId="0"/>
      <p:bldP spid="7" grpId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229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Homework examples (cont.) formula-&gt; name:</a:t>
            </a:r>
            <a:r>
              <a:rPr lang="en-US" dirty="0" smtClean="0"/>
              <a:t>	 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Fe</a:t>
            </a: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MnO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3200" b="1" dirty="0" smtClean="0"/>
              <a:t>)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</a:rPr>
              <a:t>=  ?</a:t>
            </a:r>
          </a:p>
          <a:p>
            <a:r>
              <a:rPr lang="en-US" sz="3200" b="1" dirty="0" smtClean="0"/>
              <a:t>		given:</a:t>
            </a:r>
            <a:r>
              <a:rPr lang="en-US" sz="3200" b="1" dirty="0" smtClean="0">
                <a:solidFill>
                  <a:srgbClr val="00B050"/>
                </a:solidFill>
              </a:rPr>
              <a:t> permanganate = MnO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 -1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09600" y="22860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Fe</a:t>
            </a:r>
            <a:r>
              <a:rPr lang="en-US" sz="4000" b="1" dirty="0" smtClean="0"/>
              <a:t>(</a:t>
            </a:r>
            <a:r>
              <a:rPr lang="en-US" sz="4000" b="1" dirty="0" smtClean="0">
                <a:solidFill>
                  <a:srgbClr val="006600"/>
                </a:solidFill>
              </a:rPr>
              <a:t>MnO</a:t>
            </a:r>
            <a:r>
              <a:rPr lang="en-US" sz="4000" b="1" baseline="-25000" dirty="0" smtClean="0">
                <a:solidFill>
                  <a:srgbClr val="006600"/>
                </a:solidFill>
              </a:rPr>
              <a:t>4</a:t>
            </a:r>
            <a:r>
              <a:rPr lang="en-US" sz="4000" b="1" dirty="0" smtClean="0"/>
              <a:t>)</a:t>
            </a:r>
            <a:endParaRPr lang="en-US" sz="40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23622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1 Fe  </a:t>
            </a:r>
            <a:r>
              <a:rPr lang="en-US" sz="3600" dirty="0" smtClean="0"/>
              <a:t>+ </a:t>
            </a:r>
            <a:r>
              <a:rPr lang="en-US" sz="3600" b="1" dirty="0" smtClean="0"/>
              <a:t>2</a:t>
            </a:r>
            <a:r>
              <a:rPr lang="en-US" sz="3600" b="1" dirty="0" smtClean="0">
                <a:solidFill>
                  <a:srgbClr val="00B050"/>
                </a:solidFill>
              </a:rPr>
              <a:t>(MnO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3600" b="1" dirty="0" smtClean="0">
                <a:solidFill>
                  <a:srgbClr val="00B050"/>
                </a:solidFill>
              </a:rPr>
              <a:t>)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-1</a:t>
            </a:r>
            <a:endParaRPr lang="en-US" sz="3600" b="1" baseline="30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86200"/>
            <a:ext cx="9144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Kind of name needed ? </a:t>
            </a:r>
            <a:r>
              <a:rPr lang="en-US" sz="3500" b="1" dirty="0" err="1" smtClean="0">
                <a:solidFill>
                  <a:srgbClr val="FF0000"/>
                </a:solidFill>
              </a:rPr>
              <a:t>M</a:t>
            </a:r>
            <a:r>
              <a:rPr lang="en-US" sz="3500" dirty="0" err="1" smtClean="0"/>
              <a:t>+</a:t>
            </a:r>
            <a:r>
              <a:rPr lang="en-US" sz="3500" b="1" dirty="0" err="1" smtClean="0">
                <a:solidFill>
                  <a:srgbClr val="00B050"/>
                </a:solidFill>
              </a:rPr>
              <a:t>Oxy</a:t>
            </a:r>
            <a:r>
              <a:rPr lang="en-US" sz="3500" dirty="0" smtClean="0"/>
              <a:t> or </a:t>
            </a:r>
            <a:r>
              <a:rPr lang="en-US" sz="3500" b="1" dirty="0" smtClean="0">
                <a:solidFill>
                  <a:srgbClr val="C00000"/>
                </a:solidFill>
              </a:rPr>
              <a:t>TM</a:t>
            </a:r>
            <a:r>
              <a:rPr lang="en-US" sz="3500" dirty="0" smtClean="0"/>
              <a:t> +</a:t>
            </a:r>
            <a:r>
              <a:rPr lang="en-US" sz="3500" b="1" dirty="0" smtClean="0">
                <a:solidFill>
                  <a:srgbClr val="00B050"/>
                </a:solidFill>
              </a:rPr>
              <a:t>Oxy </a:t>
            </a:r>
            <a:r>
              <a:rPr lang="en-US" sz="3500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 on Fe ???Uncross formula to find Fe charge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Write name with Roman Numeral for Fe charge and use given </a:t>
            </a:r>
            <a:r>
              <a:rPr lang="en-US" sz="3500" dirty="0" err="1" smtClean="0"/>
              <a:t>oxyanion</a:t>
            </a:r>
            <a:r>
              <a:rPr lang="en-US" sz="3500" dirty="0" smtClean="0"/>
              <a:t> name</a:t>
            </a:r>
            <a:endParaRPr lang="en-US" sz="350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27432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1600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TM</a:t>
            </a:r>
            <a:r>
              <a:rPr lang="en-US" sz="3600" dirty="0" smtClean="0"/>
              <a:t> + </a:t>
            </a:r>
            <a:r>
              <a:rPr lang="en-US" sz="3600" b="1" dirty="0" smtClean="0">
                <a:solidFill>
                  <a:srgbClr val="00B050"/>
                </a:solidFill>
              </a:rPr>
              <a:t>Oxy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200400"/>
            <a:ext cx="4724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Iron (II)</a:t>
            </a:r>
            <a:r>
              <a:rPr lang="en-US" sz="3600" b="1" dirty="0" smtClean="0">
                <a:solidFill>
                  <a:srgbClr val="00B050"/>
                </a:solidFill>
              </a:rPr>
              <a:t> permanganate</a:t>
            </a:r>
            <a:endParaRPr lang="en-US" sz="3600" b="1" dirty="0">
              <a:solidFill>
                <a:srgbClr val="00B05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124200" y="2819400"/>
            <a:ext cx="2057400" cy="21618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0.04257 L -0.20834 -0.1091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8" grpId="1"/>
      <p:bldP spid="10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229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Homework examples (cont.) formula-&gt; name:</a:t>
            </a:r>
            <a:r>
              <a:rPr lang="en-US" dirty="0" smtClean="0"/>
              <a:t>	 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Na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PO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3200" b="1" dirty="0" smtClean="0"/>
              <a:t>)</a:t>
            </a:r>
            <a:r>
              <a:rPr lang="en-US" sz="3200" b="1" dirty="0" smtClean="0">
                <a:solidFill>
                  <a:srgbClr val="FF0000"/>
                </a:solidFill>
              </a:rPr>
              <a:t>= ?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</a:t>
            </a:r>
            <a:r>
              <a:rPr lang="en-US" sz="3200" b="1" dirty="0" smtClean="0"/>
              <a:t>given: </a:t>
            </a:r>
            <a:r>
              <a:rPr lang="en-US" sz="3200" b="1" dirty="0" smtClean="0">
                <a:solidFill>
                  <a:srgbClr val="00B050"/>
                </a:solidFill>
              </a:rPr>
              <a:t>phosphate=PO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3-</a:t>
            </a:r>
            <a:endParaRPr lang="en-US" sz="3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2743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Kind of name needed ? </a:t>
            </a:r>
            <a:r>
              <a:rPr lang="en-US" sz="3500" b="1" dirty="0" err="1" smtClean="0">
                <a:solidFill>
                  <a:srgbClr val="FF0000"/>
                </a:solidFill>
              </a:rPr>
              <a:t>M</a:t>
            </a:r>
            <a:r>
              <a:rPr lang="en-US" sz="3500" dirty="0" err="1" smtClean="0"/>
              <a:t>+</a:t>
            </a:r>
            <a:r>
              <a:rPr lang="en-US" sz="3500" b="1" dirty="0" err="1" smtClean="0">
                <a:solidFill>
                  <a:srgbClr val="00B050"/>
                </a:solidFill>
              </a:rPr>
              <a:t>Oxy</a:t>
            </a:r>
            <a:r>
              <a:rPr lang="en-US" sz="3500" dirty="0" smtClean="0"/>
              <a:t> or </a:t>
            </a:r>
            <a:r>
              <a:rPr lang="en-US" sz="3500" b="1" dirty="0" smtClean="0">
                <a:solidFill>
                  <a:srgbClr val="C00000"/>
                </a:solidFill>
              </a:rPr>
              <a:t>TM</a:t>
            </a:r>
            <a:r>
              <a:rPr lang="en-US" sz="3500" dirty="0" smtClean="0"/>
              <a:t> +</a:t>
            </a:r>
            <a:r>
              <a:rPr lang="en-US" sz="3500" b="1" dirty="0" smtClean="0">
                <a:solidFill>
                  <a:srgbClr val="00B050"/>
                </a:solidFill>
              </a:rPr>
              <a:t>Oxy </a:t>
            </a:r>
            <a:r>
              <a:rPr lang="en-US" sz="3500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 on Na ???Uncross formula to find Na charge (or use Periodic Table here)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Write name using M + Oxy format</a:t>
            </a:r>
            <a:endParaRPr lang="en-US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6781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Guided practice… U-Do-It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229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Homework examples (cont.) formula-&gt; name:</a:t>
            </a:r>
            <a:r>
              <a:rPr lang="en-US" dirty="0" smtClean="0"/>
              <a:t>	 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Mg</a:t>
            </a: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OH</a:t>
            </a:r>
            <a:r>
              <a:rPr lang="en-US" sz="3200" b="1" dirty="0" smtClean="0"/>
              <a:t>)</a:t>
            </a:r>
            <a:r>
              <a:rPr lang="en-US" sz="3200" b="1" baseline="-25000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= ?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</a:t>
            </a:r>
            <a:r>
              <a:rPr lang="en-US" sz="3200" b="1" dirty="0" smtClean="0"/>
              <a:t>given:</a:t>
            </a:r>
            <a:r>
              <a:rPr lang="en-US" sz="3200" b="1" dirty="0" smtClean="0">
                <a:solidFill>
                  <a:srgbClr val="00B050"/>
                </a:solidFill>
              </a:rPr>
              <a:t> hydroxide=OH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-1</a:t>
            </a:r>
            <a:endParaRPr 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43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Kind of name needed ? </a:t>
            </a:r>
            <a:r>
              <a:rPr lang="en-US" sz="3500" b="1" dirty="0" err="1" smtClean="0">
                <a:solidFill>
                  <a:srgbClr val="FF0000"/>
                </a:solidFill>
              </a:rPr>
              <a:t>M</a:t>
            </a:r>
            <a:r>
              <a:rPr lang="en-US" sz="3500" dirty="0" err="1" smtClean="0"/>
              <a:t>+</a:t>
            </a:r>
            <a:r>
              <a:rPr lang="en-US" sz="3500" b="1" dirty="0" err="1" smtClean="0">
                <a:solidFill>
                  <a:srgbClr val="00B050"/>
                </a:solidFill>
              </a:rPr>
              <a:t>Oxy</a:t>
            </a:r>
            <a:r>
              <a:rPr lang="en-US" sz="3500" dirty="0" smtClean="0"/>
              <a:t> or </a:t>
            </a:r>
            <a:r>
              <a:rPr lang="en-US" sz="3500" b="1" dirty="0" smtClean="0">
                <a:solidFill>
                  <a:srgbClr val="C00000"/>
                </a:solidFill>
              </a:rPr>
              <a:t>TM</a:t>
            </a:r>
            <a:r>
              <a:rPr lang="en-US" sz="3500" dirty="0" smtClean="0"/>
              <a:t> +</a:t>
            </a:r>
            <a:r>
              <a:rPr lang="en-US" sz="3500" b="1" dirty="0" smtClean="0">
                <a:solidFill>
                  <a:srgbClr val="00B050"/>
                </a:solidFill>
              </a:rPr>
              <a:t>Oxy </a:t>
            </a:r>
            <a:r>
              <a:rPr lang="en-US" sz="3500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 on Mg ???Uncross formula to find Mg charge (or use Periodic Table here)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Write name using M + Oxy format</a:t>
            </a:r>
            <a:endParaRPr lang="en-US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001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Guided practice… U-Do-It (again)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"/>
            <a:ext cx="8229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Homework examples (cont.) name</a:t>
            </a:r>
            <a:r>
              <a:rPr lang="en-US" sz="2800" b="1" dirty="0" smtClean="0">
                <a:sym typeface="Wingdings" pitchFamily="2" charset="2"/>
              </a:rPr>
              <a:t> formula</a:t>
            </a:r>
            <a:r>
              <a:rPr lang="en-US" sz="2800" b="1" dirty="0" smtClean="0"/>
              <a:t>:</a:t>
            </a:r>
            <a:r>
              <a:rPr lang="en-US" dirty="0" smtClean="0"/>
              <a:t>	 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copper(II) </a:t>
            </a:r>
            <a:r>
              <a:rPr lang="en-US" sz="3200" b="1" dirty="0" err="1" smtClean="0">
                <a:solidFill>
                  <a:srgbClr val="00B050"/>
                </a:solidFill>
              </a:rPr>
              <a:t>bisulfite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		</a:t>
            </a:r>
            <a:r>
              <a:rPr lang="en-US" sz="3200" b="1" dirty="0" smtClean="0"/>
              <a:t>given: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bisulfite</a:t>
            </a:r>
            <a:r>
              <a:rPr lang="en-US" sz="3200" b="1" dirty="0" smtClean="0">
                <a:solidFill>
                  <a:srgbClr val="00B050"/>
                </a:solidFill>
              </a:rPr>
              <a:t> = HSO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-1</a:t>
            </a:r>
            <a:endParaRPr 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09800"/>
            <a:ext cx="9144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Guided practice… U-Do-It (one more time)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276600"/>
            <a:ext cx="9144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Kind of compound? </a:t>
            </a:r>
            <a:r>
              <a:rPr lang="en-US" sz="3500" b="1" dirty="0" err="1" smtClean="0">
                <a:solidFill>
                  <a:srgbClr val="FF0000"/>
                </a:solidFill>
              </a:rPr>
              <a:t>M</a:t>
            </a:r>
            <a:r>
              <a:rPr lang="en-US" sz="3500" dirty="0" err="1" smtClean="0"/>
              <a:t>+</a:t>
            </a:r>
            <a:r>
              <a:rPr lang="en-US" sz="3500" b="1" dirty="0" err="1" smtClean="0">
                <a:solidFill>
                  <a:srgbClr val="00B050"/>
                </a:solidFill>
              </a:rPr>
              <a:t>Oxy</a:t>
            </a:r>
            <a:r>
              <a:rPr lang="en-US" sz="3500" dirty="0" smtClean="0"/>
              <a:t> or </a:t>
            </a:r>
            <a:r>
              <a:rPr lang="en-US" sz="3500" b="1" dirty="0" smtClean="0">
                <a:solidFill>
                  <a:srgbClr val="C00000"/>
                </a:solidFill>
              </a:rPr>
              <a:t>TM</a:t>
            </a:r>
            <a:r>
              <a:rPr lang="en-US" sz="3500" dirty="0" smtClean="0"/>
              <a:t> +</a:t>
            </a:r>
            <a:r>
              <a:rPr lang="en-US" sz="3500" b="1" dirty="0" smtClean="0">
                <a:solidFill>
                  <a:srgbClr val="00B050"/>
                </a:solidFill>
              </a:rPr>
              <a:t>Oxy </a:t>
            </a:r>
            <a:r>
              <a:rPr lang="en-US" sz="3500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 on Cu ?? (given…)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Charge on </a:t>
            </a:r>
            <a:r>
              <a:rPr lang="en-US" sz="3500" dirty="0" err="1" smtClean="0"/>
              <a:t>bisulfite</a:t>
            </a:r>
            <a:r>
              <a:rPr lang="en-US" sz="3500" dirty="0" smtClean="0"/>
              <a:t> (</a:t>
            </a:r>
            <a:r>
              <a:rPr lang="en-US" sz="3500" dirty="0" err="1" smtClean="0"/>
              <a:t>givern</a:t>
            </a:r>
            <a:r>
              <a:rPr lang="en-US" sz="35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Write charges over Cu and Oxy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dirty="0" smtClean="0"/>
              <a:t>Cross…. 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6096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Skip ammonium sulfate and stannous fluoride on homework…free points</a:t>
            </a:r>
          </a:p>
          <a:p>
            <a:endParaRPr lang="en-US" sz="3200" dirty="0"/>
          </a:p>
        </p:txBody>
      </p:sp>
      <p:pic>
        <p:nvPicPr>
          <p:cNvPr id="4" name="Picture 2" descr="http://i72.photobucket.com/albums/i188/dburdyshaw/Z%20Misc%201/Happy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133600"/>
            <a:ext cx="5105400" cy="3829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C:\Users\fong\Pictures\cat on roa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400"/>
            <a:ext cx="4252210" cy="2819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28600"/>
            <a:ext cx="9372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chemistry road trip so far: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100" dirty="0" smtClean="0"/>
              <a:t>Pictures and pieces of that atom</a:t>
            </a:r>
          </a:p>
          <a:p>
            <a:pPr>
              <a:buFont typeface="Arial" pitchFamily="34" charset="0"/>
              <a:buChar char="•"/>
            </a:pPr>
            <a:r>
              <a:rPr lang="en-US" sz="3100" dirty="0" smtClean="0"/>
              <a:t>Elements : their names and symbols</a:t>
            </a:r>
          </a:p>
          <a:p>
            <a:pPr>
              <a:buFont typeface="Arial" pitchFamily="34" charset="0"/>
              <a:buChar char="•"/>
            </a:pPr>
            <a:r>
              <a:rPr lang="en-US" sz="3100" dirty="0" smtClean="0"/>
              <a:t>Periodic Table: Why it’s cool &amp; its’ geography</a:t>
            </a:r>
          </a:p>
          <a:p>
            <a:pPr>
              <a:buFont typeface="Arial" pitchFamily="34" charset="0"/>
              <a:buChar char="•"/>
            </a:pPr>
            <a:r>
              <a:rPr lang="en-US" sz="3100" dirty="0" smtClean="0"/>
              <a:t>Using the Table to build and name simple compounds</a:t>
            </a:r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3352800"/>
            <a:ext cx="4191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Next stop: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Chemistry by the numbers:</a:t>
            </a:r>
            <a:r>
              <a:rPr lang="en-US" sz="2800" dirty="0" smtClean="0"/>
              <a:t> </a:t>
            </a:r>
          </a:p>
          <a:p>
            <a:r>
              <a:rPr lang="en-US" sz="2800" i="1" dirty="0" smtClean="0"/>
              <a:t>Units, conversions and scientific notation</a:t>
            </a:r>
          </a:p>
          <a:p>
            <a:r>
              <a:rPr lang="en-US" sz="2800" i="1" dirty="0" smtClean="0"/>
              <a:t>(read sections 1.3 and 1.5)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dirty="0" smtClean="0"/>
              <a:t>Fundamental SI (le </a:t>
            </a:r>
            <a:r>
              <a:rPr lang="en-US" b="1" dirty="0" err="1" smtClean="0"/>
              <a:t>S</a:t>
            </a:r>
            <a:r>
              <a:rPr lang="en-US" sz="3800" b="1" dirty="0" err="1" smtClean="0"/>
              <a:t>ysteme</a:t>
            </a:r>
            <a:r>
              <a:rPr lang="en-US" sz="3800" b="1" dirty="0" smtClean="0"/>
              <a:t> </a:t>
            </a:r>
            <a:r>
              <a:rPr lang="en-US" b="1" dirty="0" smtClean="0"/>
              <a:t>I</a:t>
            </a:r>
            <a:r>
              <a:rPr lang="en-US" sz="3800" b="1" dirty="0" smtClean="0"/>
              <a:t>nternational) Units (see Table 1.1, p. 9)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371600"/>
            <a:ext cx="5181600" cy="2438400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L</a:t>
            </a:r>
            <a:r>
              <a:rPr lang="en-US" sz="3300" b="1" smtClean="0"/>
              <a:t>ength (meters, m)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M</a:t>
            </a:r>
            <a:r>
              <a:rPr lang="en-US" sz="3300" b="1" smtClean="0"/>
              <a:t>ass (kilograms, kg)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t</a:t>
            </a:r>
            <a:r>
              <a:rPr lang="en-US" sz="3300" b="1" smtClean="0"/>
              <a:t>ime (seconds, s)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T</a:t>
            </a:r>
            <a:r>
              <a:rPr lang="en-US" sz="3300" b="1" smtClean="0"/>
              <a:t>emperature  (Kelvin, K)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7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752600"/>
            <a:ext cx="2362200" cy="1754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/>
              <a:t>Basic biggies to know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4724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681288" y="4724400"/>
            <a:ext cx="6400800" cy="1016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4000" b="1"/>
              <a:t>count </a:t>
            </a:r>
            <a:r>
              <a:rPr lang="en-US" sz="4000" b="1">
                <a:solidFill>
                  <a:schemeClr val="tx1"/>
                </a:solidFill>
              </a:rPr>
              <a:t>of stuff (moles, mol)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696200" y="1693863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696200" y="1960563"/>
            <a:ext cx="1385888" cy="7080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600"/>
              <a:t>`</a:t>
            </a:r>
            <a:r>
              <a:rPr lang="en-US" sz="4000" b="1"/>
              <a:t>mks</a:t>
            </a:r>
            <a:r>
              <a:rPr lang="en-US" sz="4000"/>
              <a:t>’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4038600"/>
            <a:ext cx="2933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 b="1"/>
              <a:t>+</a:t>
            </a:r>
            <a:r>
              <a:rPr lang="en-US" sz="4000" b="1"/>
              <a:t>Chemistry add-on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/>
      <p:bldP spid="7172" grpId="0"/>
      <p:bldP spid="7176" grpId="0" animBg="1"/>
      <p:bldP spid="7182" grpId="0" animBg="1"/>
      <p:bldP spid="7183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chemeClr val="tx1"/>
                </a:solidFill>
                <a:latin typeface="Calibri" pitchFamily="34" charset="0"/>
              </a:rPr>
              <a:t>The need for </a:t>
            </a:r>
            <a:r>
              <a:rPr lang="en-US" sz="3600" b="1" u="sng" dirty="0" smtClean="0">
                <a:latin typeface="Calibri" pitchFamily="34" charset="0"/>
              </a:rPr>
              <a:t>something besides decimal numbers </a:t>
            </a:r>
            <a:r>
              <a:rPr lang="en-US" sz="3600" b="1" u="sng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US" sz="3600" b="1" u="sng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29540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Width of a human blood cell ~0.000002 m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time for computer to do a single operation ~ 0.000000003 s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Nimitz class aircraft carrier weighs ~ 100,000,000 kg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Distance to Sun~13,000,000,000 m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800600"/>
            <a:ext cx="8458200" cy="1323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dirty="0"/>
              <a:t>Are there easier ways to keep track of the zeroes and the decimal place?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formula and name of the binary formed from </a:t>
            </a:r>
            <a:r>
              <a:rPr lang="en-US" dirty="0" smtClean="0">
                <a:solidFill>
                  <a:srgbClr val="FF0000"/>
                </a:solidFill>
              </a:rPr>
              <a:t>Ca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6324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err="1" smtClean="0"/>
              <a:t>CaN</a:t>
            </a:r>
            <a:r>
              <a:rPr lang="en-US" sz="4000" dirty="0" smtClean="0"/>
              <a:t>  Nitrogen </a:t>
            </a:r>
            <a:r>
              <a:rPr lang="en-US" sz="4000" dirty="0" err="1" smtClean="0"/>
              <a:t>calcide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N</a:t>
            </a:r>
            <a:r>
              <a:rPr lang="en-US" sz="4000" baseline="-25000" dirty="0"/>
              <a:t>2</a:t>
            </a:r>
            <a:r>
              <a:rPr lang="en-US" sz="4000" baseline="-25000" dirty="0" smtClean="0"/>
              <a:t> </a:t>
            </a:r>
            <a:r>
              <a:rPr lang="en-US" sz="4000" dirty="0" err="1" smtClean="0"/>
              <a:t>tricalcium</a:t>
            </a:r>
            <a:r>
              <a:rPr lang="en-US" sz="4000" dirty="0" smtClean="0"/>
              <a:t> </a:t>
            </a:r>
            <a:r>
              <a:rPr lang="en-US" sz="4000" dirty="0" err="1" smtClean="0"/>
              <a:t>dinitride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calcium nitrogen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Ca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calcium nitride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42937761"/>
              </p:ext>
            </p:extLst>
          </p:nvPr>
        </p:nvGraphicFramePr>
        <p:xfrm>
          <a:off x="4572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1035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Lithium arsenide’s formula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LiAs</a:t>
            </a:r>
            <a:r>
              <a:rPr lang="en-US" sz="4000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As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err="1" smtClean="0"/>
              <a:t>LiAs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Li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As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4881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228600"/>
            <a:ext cx="8991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Given </a:t>
            </a:r>
            <a:r>
              <a:rPr lang="en-US" sz="3600" b="1" dirty="0" err="1" smtClean="0">
                <a:solidFill>
                  <a:srgbClr val="C00000"/>
                </a:solidFill>
              </a:rPr>
              <a:t>Mn</a:t>
            </a:r>
            <a:r>
              <a:rPr lang="en-US" sz="3600" b="1" dirty="0" smtClean="0"/>
              <a:t> is +5, what is the correct formula and name when it is combined with </a:t>
            </a:r>
            <a:r>
              <a:rPr lang="en-US" sz="3600" b="1" dirty="0" smtClean="0">
                <a:solidFill>
                  <a:srgbClr val="00B050"/>
                </a:solidFill>
              </a:rPr>
              <a:t>N?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1600200"/>
            <a:ext cx="65532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/>
              <a:t>, magnesium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3</a:t>
            </a:r>
            <a:r>
              <a:rPr lang="en-US" b="1" dirty="0" smtClean="0"/>
              <a:t>. manganese(5)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/>
              <a:t> manganese (V) nitride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b="1" dirty="0" smtClean="0">
                <a:solidFill>
                  <a:srgbClr val="C00000"/>
                </a:solidFill>
              </a:rPr>
              <a:t>Mn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N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/>
              <a:t>trimanganese</a:t>
            </a:r>
            <a:r>
              <a:rPr lang="en-US" b="1" dirty="0" smtClean="0"/>
              <a:t> </a:t>
            </a:r>
            <a:r>
              <a:rPr lang="en-US" b="1" dirty="0" err="1" smtClean="0"/>
              <a:t>pentanitride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6132328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368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is the formula for </a:t>
            </a:r>
            <a:r>
              <a:rPr lang="en-US" sz="3600" b="1" dirty="0" smtClean="0">
                <a:solidFill>
                  <a:srgbClr val="C00000"/>
                </a:solidFill>
              </a:rPr>
              <a:t>Nickel(III) </a:t>
            </a:r>
            <a:r>
              <a:rPr lang="en-US" sz="3600" b="1" dirty="0" smtClean="0">
                <a:solidFill>
                  <a:srgbClr val="00B050"/>
                </a:solidFill>
              </a:rPr>
              <a:t>oxide 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smtClean="0"/>
              <a:t>Ni3O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b="1" dirty="0" err="1" smtClean="0"/>
              <a:t>NiO</a:t>
            </a:r>
            <a:endParaRPr lang="en-US" sz="40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4572000" y="1586248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86248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8032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the name for N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Nitrogen(III) oxide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Trinitrogen</a:t>
            </a:r>
            <a:r>
              <a:rPr lang="en-US" dirty="0" smtClean="0"/>
              <a:t> </a:t>
            </a:r>
            <a:r>
              <a:rPr lang="en-US" dirty="0" err="1" smtClean="0"/>
              <a:t>pentoxide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Nitrogen oxide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Nitrogen(V) Oxide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37981294"/>
              </p:ext>
            </p:extLst>
          </p:nvPr>
        </p:nvGraphicFramePr>
        <p:xfrm>
          <a:off x="4572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0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3760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Naming `</a:t>
            </a:r>
            <a:r>
              <a:rPr lang="en-US" sz="3200" b="1" dirty="0" err="1" smtClean="0"/>
              <a:t>Oxyanionic</a:t>
            </a:r>
            <a:r>
              <a:rPr lang="en-US" sz="3200" b="1" dirty="0" smtClean="0"/>
              <a:t>’  Compounds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638613"/>
            <a:ext cx="4267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Binary ionic compounds </a:t>
            </a:r>
          </a:p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b="1" dirty="0" smtClean="0"/>
              <a:t> or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b="1" dirty="0" smtClean="0"/>
              <a:t>) + </a:t>
            </a:r>
            <a:r>
              <a:rPr lang="en-US" sz="3200" b="1" dirty="0" smtClean="0">
                <a:solidFill>
                  <a:srgbClr val="00B050"/>
                </a:solidFill>
              </a:rPr>
              <a:t>NM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22797" y="2780987"/>
            <a:ext cx="4006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Na</a:t>
            </a:r>
            <a:r>
              <a:rPr lang="en-US" sz="4000" b="1" dirty="0" err="1" smtClean="0">
                <a:solidFill>
                  <a:srgbClr val="006600"/>
                </a:solidFill>
              </a:rPr>
              <a:t>Cl</a:t>
            </a:r>
            <a:endParaRPr lang="en-US" sz="4000" b="1" dirty="0" smtClean="0">
              <a:solidFill>
                <a:srgbClr val="0066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Sodium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006600"/>
                </a:solidFill>
              </a:rPr>
              <a:t>chloride</a:t>
            </a:r>
            <a:endParaRPr lang="en-US" sz="4000" dirty="0">
              <a:solidFill>
                <a:srgbClr val="00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8598" y="4104426"/>
            <a:ext cx="411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Fe</a:t>
            </a:r>
            <a:r>
              <a:rPr lang="en-US" sz="4000" b="1" dirty="0" smtClean="0">
                <a:solidFill>
                  <a:srgbClr val="006600"/>
                </a:solidFill>
              </a:rPr>
              <a:t>Cl</a:t>
            </a:r>
            <a:r>
              <a:rPr lang="en-US" sz="4000" b="1" baseline="-25000" dirty="0" smtClean="0">
                <a:solidFill>
                  <a:srgbClr val="006600"/>
                </a:solidFill>
              </a:rPr>
              <a:t>3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Iron(III) </a:t>
            </a:r>
            <a:r>
              <a:rPr lang="en-US" sz="4000" b="1" dirty="0" smtClean="0">
                <a:solidFill>
                  <a:srgbClr val="006600"/>
                </a:solidFill>
              </a:rPr>
              <a:t>chloride</a:t>
            </a:r>
            <a:endParaRPr lang="en-US" sz="4000" b="1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1" y="1638613"/>
            <a:ext cx="419100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Oxyanionic</a:t>
            </a:r>
            <a:r>
              <a:rPr lang="en-US" sz="3200" b="1" dirty="0" smtClean="0"/>
              <a:t> Compounds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(M </a:t>
            </a:r>
            <a:r>
              <a:rPr lang="en-US" sz="3200" b="1" dirty="0" smtClean="0"/>
              <a:t>or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b="1" dirty="0" smtClean="0"/>
              <a:t>) + </a:t>
            </a:r>
            <a:r>
              <a:rPr lang="en-US" sz="3200" b="1" dirty="0" smtClean="0">
                <a:solidFill>
                  <a:srgbClr val="00B050"/>
                </a:solidFill>
              </a:rPr>
              <a:t>Oxyanions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2806744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Na</a:t>
            </a:r>
            <a:r>
              <a:rPr lang="en-US" sz="4000" b="1" dirty="0" smtClean="0">
                <a:solidFill>
                  <a:srgbClr val="00B050"/>
                </a:solidFill>
              </a:rPr>
              <a:t>ClO</a:t>
            </a:r>
            <a:r>
              <a:rPr lang="en-US" sz="4000" b="1" baseline="-25000" dirty="0" smtClean="0">
                <a:solidFill>
                  <a:srgbClr val="00B050"/>
                </a:solidFill>
              </a:rPr>
              <a:t>3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Sodium</a:t>
            </a:r>
            <a:r>
              <a:rPr lang="en-US" sz="4000" b="1" dirty="0" smtClean="0">
                <a:solidFill>
                  <a:srgbClr val="00B050"/>
                </a:solidFill>
              </a:rPr>
              <a:t> chlorate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4227537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Fe(</a:t>
            </a:r>
            <a:r>
              <a:rPr lang="en-US" sz="4000" b="1" dirty="0" smtClean="0">
                <a:solidFill>
                  <a:srgbClr val="00B050"/>
                </a:solidFill>
              </a:rPr>
              <a:t>ClO</a:t>
            </a:r>
            <a:r>
              <a:rPr lang="en-US" sz="40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4000" b="1" dirty="0" smtClean="0"/>
              <a:t>)</a:t>
            </a:r>
            <a:r>
              <a:rPr lang="en-US" sz="4000" b="1" baseline="-25000" dirty="0" smtClean="0"/>
              <a:t>3</a:t>
            </a:r>
            <a:endParaRPr lang="en-US" sz="4000" b="1" dirty="0" smtClean="0"/>
          </a:p>
          <a:p>
            <a:r>
              <a:rPr lang="en-US" sz="4000" b="1" dirty="0" smtClean="0">
                <a:solidFill>
                  <a:srgbClr val="FF0000"/>
                </a:solidFill>
              </a:rPr>
              <a:t>Iron(III)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chlorate</a:t>
            </a:r>
          </a:p>
          <a:p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93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Oxyanion</a:t>
            </a:r>
            <a:r>
              <a:rPr lang="en-US" sz="3600" b="1" dirty="0" smtClean="0">
                <a:solidFill>
                  <a:srgbClr val="00B050"/>
                </a:solidFill>
              </a:rPr>
              <a:t> (</a:t>
            </a:r>
            <a:r>
              <a:rPr lang="en-US" sz="3600" b="1" dirty="0" smtClean="0"/>
              <a:t>abbreviated</a:t>
            </a:r>
            <a:r>
              <a:rPr lang="en-US" sz="3600" b="1" dirty="0" smtClean="0">
                <a:solidFill>
                  <a:srgbClr val="00B050"/>
                </a:solidFill>
              </a:rPr>
              <a:t> Oxy) </a:t>
            </a:r>
            <a:r>
              <a:rPr lang="en-US" sz="3600" b="1" dirty="0" smtClean="0"/>
              <a:t>is simply a negatively charged chemical species with several atoms glued together in a stable group. Most have lots of </a:t>
            </a:r>
            <a:r>
              <a:rPr lang="en-US" sz="3600" b="1" dirty="0" err="1" smtClean="0"/>
              <a:t>oxygens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2743200"/>
            <a:ext cx="441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Examples:</a:t>
            </a:r>
          </a:p>
          <a:p>
            <a:endParaRPr lang="en-US" dirty="0" smtClean="0"/>
          </a:p>
          <a:p>
            <a:r>
              <a:rPr lang="en-US" sz="4400" b="1" dirty="0" smtClean="0">
                <a:solidFill>
                  <a:srgbClr val="00B050"/>
                </a:solidFill>
              </a:rPr>
              <a:t>NO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4400" b="1" dirty="0" smtClean="0">
                <a:solidFill>
                  <a:srgbClr val="00B050"/>
                </a:solidFill>
              </a:rPr>
              <a:t>  = nitrate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SO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2-</a:t>
            </a:r>
            <a:r>
              <a:rPr lang="en-US" sz="4400" b="1" dirty="0" smtClean="0">
                <a:solidFill>
                  <a:srgbClr val="00B050"/>
                </a:solidFill>
              </a:rPr>
              <a:t> = sulfate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PO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 3- </a:t>
            </a:r>
            <a:r>
              <a:rPr lang="en-US" sz="4400" b="1" dirty="0" smtClean="0">
                <a:solidFill>
                  <a:srgbClr val="00B050"/>
                </a:solidFill>
              </a:rPr>
              <a:t>= phosphate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685800"/>
            <a:ext cx="6705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The naming scheme for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b="1" dirty="0" smtClean="0"/>
              <a:t> + </a:t>
            </a:r>
            <a:r>
              <a:rPr lang="en-US" sz="3200" b="1" dirty="0" smtClean="0">
                <a:solidFill>
                  <a:srgbClr val="00B050"/>
                </a:solidFill>
              </a:rPr>
              <a:t>Oxy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b="1" dirty="0" smtClean="0"/>
              <a:t> +</a:t>
            </a:r>
            <a:r>
              <a:rPr lang="en-US" sz="3200" b="1" dirty="0" smtClean="0">
                <a:solidFill>
                  <a:srgbClr val="00B050"/>
                </a:solidFill>
              </a:rPr>
              <a:t> Oxy </a:t>
            </a:r>
            <a:r>
              <a:rPr lang="en-US" sz="3200" b="1" dirty="0" smtClean="0"/>
              <a:t>is the same as 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n-US" sz="3200" b="1" dirty="0" smtClean="0"/>
              <a:t> + NM and </a:t>
            </a:r>
            <a:r>
              <a:rPr lang="en-US" sz="3200" b="1" dirty="0" smtClean="0">
                <a:solidFill>
                  <a:srgbClr val="C00000"/>
                </a:solidFill>
              </a:rPr>
              <a:t>TM</a:t>
            </a:r>
            <a:r>
              <a:rPr lang="en-US" sz="3200" b="1" dirty="0" smtClean="0"/>
              <a:t> +</a:t>
            </a:r>
            <a:r>
              <a:rPr lang="en-US" sz="3200" b="1" dirty="0" smtClean="0">
                <a:solidFill>
                  <a:srgbClr val="00B050"/>
                </a:solidFill>
              </a:rPr>
              <a:t> NM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971800"/>
            <a:ext cx="67818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You will </a:t>
            </a:r>
            <a:r>
              <a:rPr lang="en-US" sz="3200" b="1" u="sng" dirty="0" smtClean="0"/>
              <a:t>always</a:t>
            </a:r>
            <a:r>
              <a:rPr lang="en-US" sz="3200" b="1" dirty="0" smtClean="0"/>
              <a:t> be given the charge, formula and name for any </a:t>
            </a:r>
            <a:r>
              <a:rPr lang="en-US" sz="3200" b="1" dirty="0" err="1" smtClean="0">
                <a:solidFill>
                  <a:srgbClr val="00B050"/>
                </a:solidFill>
              </a:rPr>
              <a:t>Oxyanion</a:t>
            </a:r>
            <a:r>
              <a:rPr lang="en-US" sz="3200" b="1" dirty="0" smtClean="0"/>
              <a:t> (no need to memorize). (See course website:  under Handouts Feb 11 )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CF69CF9D3E3E47288D2EF727B7873283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EA06449386644D38B85F0C783ED9DBC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EFD4A3E7A9497FA006D753A9CB56B4&lt;/guid&gt;&#10;            &lt;repollguid&gt;927B19C194574C76813D4F138C2FE06C&lt;/repollguid&gt;&#10;            &lt;sourceid&gt;6179B3988A084D77BE4E2878D46D57A4&lt;/sourceid&gt;&#10;            &lt;questiontext&gt;What is the formula for Nickel(III) oxide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2710D7104124423BA603793C2BF6056&lt;/guid&gt;&#10;                    &lt;answertext&gt;Ni2O3&lt;/answertext&gt;&#10;                    &lt;valuetype&gt;1&lt;/valuetype&gt;&#10;                &lt;/answer&gt;&#10;                &lt;answer&gt;&#10;                    &lt;guid&gt;B01B47942B94443A8BF0C4C1BA22C49A&lt;/guid&gt;&#10;                    &lt;answertext&gt;Ni3O2&lt;/answertext&gt;&#10;                    &lt;valuetype&gt;-1&lt;/valuetype&gt;&#10;                &lt;/answer&gt;&#10;                &lt;answer&gt;&#10;                    &lt;guid&gt;7C00887BB686429D88A081C653798718&lt;/guid&gt;&#10;                    &lt;answertext&gt;Ni3O&lt;/answertext&gt;&#10;                    &lt;valuetype&gt;-1&lt;/valuetype&gt;&#10;                &lt;/answer&gt;&#10;                &lt;answer&gt;&#10;                    &lt;guid&gt;664B9E3856A3466286E51D73DD9A051A&lt;/guid&gt;&#10;                    &lt;answertext&gt;NiO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A2872AA76C24640B95B0648EEEAB93D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1217CE5EDB402C8E475EA99B46C31A&lt;/guid&gt;&#10;            &lt;repollguid&gt;5FDD7781206848DCBC4EE9029E862D6C&lt;/repollguid&gt;&#10;            &lt;sourceid&gt;A1774EDCD0D246EE8E5C27E4681932C0&lt;/sourceid&gt;&#10;            &lt;questiontext&gt;What is the name for N3O5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FDDD0B5BDD24C4DBB05E0A4B595518C&lt;/guid&gt;&#10;                    &lt;answertext&gt;Nitrogen(III) oxide&lt;/answertext&gt;&#10;                    &lt;valuetype&gt;-1&lt;/valuetype&gt;&#10;                &lt;/answer&gt;&#10;                &lt;answer&gt;&#10;                    &lt;guid&gt;6CE0CA97CBD3410A865C5F34ABC87CC8&lt;/guid&gt;&#10;                    &lt;answertext&gt;Trinitrogen pentoxide&lt;/answertext&gt;&#10;                    &lt;valuetype&gt;1&lt;/valuetype&gt;&#10;                &lt;/answer&gt;&#10;                &lt;answer&gt;&#10;                    &lt;guid&gt;8D8B8CF0299945248966FEF29DFC2360&lt;/guid&gt;&#10;                    &lt;answertext&gt;Nitrogen oxide&lt;/answertext&gt;&#10;                    &lt;valuetype&gt;-1&lt;/valuetype&gt;&#10;                &lt;/answer&gt;&#10;                &lt;answer&gt;&#10;                    &lt;guid&gt;EC64150026A44102820EBDBE637B5545&lt;/guid&gt;&#10;                    &lt;answertext&gt;Nitrogen(V) Oxid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25920E6D21D4DB1AAAAF22E042449E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2C33387AD2A4A8B8D837256CC8EC90D&lt;/guid&gt;&#10;            &lt;repollguid&gt;20F9123DFC5C4A279B947A328E71396D&lt;/repollguid&gt;&#10;            &lt;sourceid&gt;B622A66B54704A07B4A2AE42AD262FA8&lt;/sourceid&gt;&#10;            &lt;questiontext&gt;What is the formula and name of the binary formed from Ca and N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189BA1F2D8D4F9CBA18665CB687F4D7&lt;/guid&gt;&#10;                    &lt;answertext&gt;CaN  Nitrogen calcide&lt;/answertext&gt;&#10;                    &lt;valuetype&gt;-1&lt;/valuetype&gt;&#10;                &lt;/answer&gt;&#10;                &lt;answer&gt;&#10;                    &lt;guid&gt;E129FF389B304B809BCF9F85A7EF04E2&lt;/guid&gt;&#10;                    &lt;answertext&gt;Ca3N2 tricalcium dinitride&lt;/answertext&gt;&#10;                    &lt;valuetype&gt;-1&lt;/valuetype&gt;&#10;                &lt;/answer&gt;&#10;                &lt;answer&gt;&#10;                    &lt;guid&gt;F9FAA114DA274334A19EEFDBDD0743F9&lt;/guid&gt;&#10;                    &lt;answertext&gt;Ca3N2 calcium nitrogen&lt;/answertext&gt;&#10;                    &lt;valuetype&gt;-1&lt;/valuetype&gt;&#10;                &lt;/answer&gt;&#10;                &lt;answer&gt;&#10;                    &lt;guid&gt;332A9B46F9E2462293B3E4C0885FC88C&lt;/guid&gt;&#10;                    &lt;answertext&gt;Ca3N2 calcium nitrid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697B3D3905F4AC990436E916938BD8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6E1F43C59844BDD9BF8F28E8BD021D0&lt;/guid&gt;&#10;            &lt;repollguid&gt;847E71AF0EF741ECB988559F1D267F43&lt;/repollguid&gt;&#10;            &lt;sourceid&gt;AF2EBBC9609140E992D21E5D8C1CA91D&lt;/sourceid&gt;&#10;            &lt;questiontext&gt;Lithium arsenide’s formula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5A9F4627B8C4F5E8AD24E342CF99079&lt;/guid&gt;&#10;                    &lt;answertext&gt;LiAs3&lt;/answertext&gt;&#10;                    &lt;valuetype&gt;-1&lt;/valuetype&gt;&#10;                &lt;/answer&gt;&#10;                &lt;answer&gt;&#10;                    &lt;guid&gt;677A6BD2693E42928F42D788EB7E00E2&lt;/guid&gt;&#10;                    &lt;answertext&gt;Li3As&lt;/answertext&gt;&#10;                    &lt;valuetype&gt;1&lt;/valuetype&gt;&#10;                &lt;/answer&gt;&#10;                &lt;answer&gt;&#10;                    &lt;guid&gt;990F11699F1A47A4AC4970BE7A4E7FE8&lt;/guid&gt;&#10;                    &lt;answertext&gt;LiAs&lt;/answertext&gt;&#10;                    &lt;valuetype&gt;-1&lt;/valuetype&gt;&#10;                &lt;/answer&gt;&#10;                &lt;answer&gt;&#10;                    &lt;guid&gt;9E38B5BE009846279B8A7A4C09B7CA90&lt;/guid&gt;&#10;                    &lt;answertext&gt;Li3As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1B77A0218B1B49C5993EECC1EEC640F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70709BE7EAD4DA485C50463835158C5&lt;/guid&gt;&#10;            &lt;repollguid&gt;67CEA504224146F1A7AA8DE1DD2A4DBB&lt;/repollguid&gt;&#10;            &lt;sourceid&gt;59F5EE767A634D52950E5E16D9AD724C&lt;/sourceid&gt;&#10;            &lt;questiontext&gt;Given Mn is +5, what is the correct formula and name when it is combined with 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E0DFD7FA4B8419BB0078C120D59BB16&lt;/guid&gt;&#10;                    &lt;answertext&gt;Mn3N5, magnesium nitride&lt;/answertext&gt;&#10;                    &lt;valuetype&gt;-1&lt;/valuetype&gt;&#10;                &lt;/answer&gt;&#10;                &lt;answer&gt;&#10;                    &lt;guid&gt;C23F0D8263AF4F068A1C216DD414B241&lt;/guid&gt;&#10;                    &lt;answertext&gt;Mn5N3. manganese(5) nitride&lt;/answertext&gt;&#10;                    &lt;valuetype&gt;-1&lt;/valuetype&gt;&#10;                &lt;/answer&gt;&#10;                &lt;answer&gt;&#10;                    &lt;guid&gt;0278E5BCB1DE4232A3963B4D298438B5&lt;/guid&gt;&#10;                    &lt;answertext&gt;Mn3N5 manganese (V) nitride&lt;/answertext&gt;&#10;                    &lt;valuetype&gt;1&lt;/valuetype&gt;&#10;                &lt;/answer&gt;&#10;                &lt;answer&gt;&#10;                    &lt;guid&gt;D94BD328C53F4FBE8973A9BF4AC279E3&lt;/guid&gt;&#10;                    &lt;answertext&gt;Mn3N5 trimanganese pentanitrid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719</Words>
  <Application>Microsoft Office PowerPoint</Application>
  <PresentationFormat>On-screen Show (4:3)</PresentationFormat>
  <Paragraphs>130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Office Theme</vt:lpstr>
      <vt:lpstr>Chart</vt:lpstr>
      <vt:lpstr>PowerPoint Presentation</vt:lpstr>
      <vt:lpstr>What is the formula and name of the binary formed from Ca and N ?</vt:lpstr>
      <vt:lpstr>Lithium arsenide’s formula is:</vt:lpstr>
      <vt:lpstr>Given Mn is +5, what is the correct formula and name when it is combined with N?</vt:lpstr>
      <vt:lpstr>What is the formula for Nickel(III) oxide ?</vt:lpstr>
      <vt:lpstr>What is the name for N3O5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Fundamental SI (le Systeme International) Units (see Table 1.1, p. 9)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147</cp:revision>
  <dcterms:created xsi:type="dcterms:W3CDTF">2011-08-29T23:32:25Z</dcterms:created>
  <dcterms:modified xsi:type="dcterms:W3CDTF">2015-02-11T15:58:34Z</dcterms:modified>
</cp:coreProperties>
</file>