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55" r:id="rId2"/>
    <p:sldId id="356" r:id="rId3"/>
    <p:sldId id="360" r:id="rId4"/>
    <p:sldId id="357" r:id="rId5"/>
    <p:sldId id="361" r:id="rId6"/>
    <p:sldId id="358" r:id="rId7"/>
    <p:sldId id="359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5" r:id="rId20"/>
    <p:sldId id="373" r:id="rId21"/>
    <p:sldId id="374" r:id="rId22"/>
    <p:sldId id="376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4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6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6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7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8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4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383" y="1682320"/>
            <a:ext cx="6999234" cy="349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399" y="2129625"/>
            <a:ext cx="914400" cy="320209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186149" y="1514901"/>
            <a:ext cx="3207224" cy="3057099"/>
          </a:xfrm>
          <a:custGeom>
            <a:avLst/>
            <a:gdLst>
              <a:gd name="connsiteX0" fmla="*/ 0 w 3207224"/>
              <a:gd name="connsiteY0" fmla="*/ 313899 h 3057099"/>
              <a:gd name="connsiteX1" fmla="*/ 0 w 3207224"/>
              <a:gd name="connsiteY1" fmla="*/ 313899 h 3057099"/>
              <a:gd name="connsiteX2" fmla="*/ 504967 w 3207224"/>
              <a:gd name="connsiteY2" fmla="*/ 1091821 h 3057099"/>
              <a:gd name="connsiteX3" fmla="*/ 532263 w 3207224"/>
              <a:gd name="connsiteY3" fmla="*/ 1132765 h 3057099"/>
              <a:gd name="connsiteX4" fmla="*/ 559558 w 3207224"/>
              <a:gd name="connsiteY4" fmla="*/ 1187356 h 3057099"/>
              <a:gd name="connsiteX5" fmla="*/ 641445 w 3207224"/>
              <a:gd name="connsiteY5" fmla="*/ 1269242 h 3057099"/>
              <a:gd name="connsiteX6" fmla="*/ 682388 w 3207224"/>
              <a:gd name="connsiteY6" fmla="*/ 1296538 h 3057099"/>
              <a:gd name="connsiteX7" fmla="*/ 723332 w 3207224"/>
              <a:gd name="connsiteY7" fmla="*/ 1351129 h 3057099"/>
              <a:gd name="connsiteX8" fmla="*/ 777923 w 3207224"/>
              <a:gd name="connsiteY8" fmla="*/ 1392072 h 3057099"/>
              <a:gd name="connsiteX9" fmla="*/ 818866 w 3207224"/>
              <a:gd name="connsiteY9" fmla="*/ 1433015 h 3057099"/>
              <a:gd name="connsiteX10" fmla="*/ 900752 w 3207224"/>
              <a:gd name="connsiteY10" fmla="*/ 1487606 h 3057099"/>
              <a:gd name="connsiteX11" fmla="*/ 982639 w 3207224"/>
              <a:gd name="connsiteY11" fmla="*/ 1542198 h 3057099"/>
              <a:gd name="connsiteX12" fmla="*/ 1023582 w 3207224"/>
              <a:gd name="connsiteY12" fmla="*/ 1583141 h 3057099"/>
              <a:gd name="connsiteX13" fmla="*/ 1078173 w 3207224"/>
              <a:gd name="connsiteY13" fmla="*/ 1610436 h 3057099"/>
              <a:gd name="connsiteX14" fmla="*/ 1105469 w 3207224"/>
              <a:gd name="connsiteY14" fmla="*/ 1651380 h 3057099"/>
              <a:gd name="connsiteX15" fmla="*/ 1146412 w 3207224"/>
              <a:gd name="connsiteY15" fmla="*/ 1705971 h 3057099"/>
              <a:gd name="connsiteX16" fmla="*/ 1160060 w 3207224"/>
              <a:gd name="connsiteY16" fmla="*/ 1746914 h 3057099"/>
              <a:gd name="connsiteX17" fmla="*/ 1201003 w 3207224"/>
              <a:gd name="connsiteY17" fmla="*/ 1787857 h 3057099"/>
              <a:gd name="connsiteX18" fmla="*/ 1241947 w 3207224"/>
              <a:gd name="connsiteY18" fmla="*/ 1842448 h 3057099"/>
              <a:gd name="connsiteX19" fmla="*/ 1269242 w 3207224"/>
              <a:gd name="connsiteY19" fmla="*/ 1883392 h 3057099"/>
              <a:gd name="connsiteX20" fmla="*/ 1364776 w 3207224"/>
              <a:gd name="connsiteY20" fmla="*/ 1992574 h 3057099"/>
              <a:gd name="connsiteX21" fmla="*/ 1405720 w 3207224"/>
              <a:gd name="connsiteY21" fmla="*/ 2019869 h 3057099"/>
              <a:gd name="connsiteX22" fmla="*/ 1433015 w 3207224"/>
              <a:gd name="connsiteY22" fmla="*/ 2060812 h 3057099"/>
              <a:gd name="connsiteX23" fmla="*/ 1473958 w 3207224"/>
              <a:gd name="connsiteY23" fmla="*/ 2101756 h 3057099"/>
              <a:gd name="connsiteX24" fmla="*/ 1501254 w 3207224"/>
              <a:gd name="connsiteY24" fmla="*/ 2156347 h 3057099"/>
              <a:gd name="connsiteX25" fmla="*/ 1637732 w 3207224"/>
              <a:gd name="connsiteY25" fmla="*/ 2306472 h 3057099"/>
              <a:gd name="connsiteX26" fmla="*/ 1705970 w 3207224"/>
              <a:gd name="connsiteY26" fmla="*/ 2402006 h 3057099"/>
              <a:gd name="connsiteX27" fmla="*/ 1760561 w 3207224"/>
              <a:gd name="connsiteY27" fmla="*/ 2497541 h 3057099"/>
              <a:gd name="connsiteX28" fmla="*/ 1815152 w 3207224"/>
              <a:gd name="connsiteY28" fmla="*/ 2552132 h 3057099"/>
              <a:gd name="connsiteX29" fmla="*/ 1869744 w 3207224"/>
              <a:gd name="connsiteY29" fmla="*/ 2647666 h 3057099"/>
              <a:gd name="connsiteX30" fmla="*/ 1897039 w 3207224"/>
              <a:gd name="connsiteY30" fmla="*/ 2688609 h 3057099"/>
              <a:gd name="connsiteX31" fmla="*/ 1937982 w 3207224"/>
              <a:gd name="connsiteY31" fmla="*/ 2702257 h 3057099"/>
              <a:gd name="connsiteX32" fmla="*/ 2006221 w 3207224"/>
              <a:gd name="connsiteY32" fmla="*/ 2797792 h 3057099"/>
              <a:gd name="connsiteX33" fmla="*/ 2047164 w 3207224"/>
              <a:gd name="connsiteY33" fmla="*/ 2838735 h 3057099"/>
              <a:gd name="connsiteX34" fmla="*/ 2129051 w 3207224"/>
              <a:gd name="connsiteY34" fmla="*/ 2893326 h 3057099"/>
              <a:gd name="connsiteX35" fmla="*/ 2142699 w 3207224"/>
              <a:gd name="connsiteY35" fmla="*/ 2934269 h 3057099"/>
              <a:gd name="connsiteX36" fmla="*/ 2224585 w 3207224"/>
              <a:gd name="connsiteY36" fmla="*/ 3016156 h 3057099"/>
              <a:gd name="connsiteX37" fmla="*/ 2251881 w 3207224"/>
              <a:gd name="connsiteY37" fmla="*/ 3057099 h 3057099"/>
              <a:gd name="connsiteX38" fmla="*/ 2361063 w 3207224"/>
              <a:gd name="connsiteY38" fmla="*/ 3043451 h 3057099"/>
              <a:gd name="connsiteX39" fmla="*/ 2388358 w 3207224"/>
              <a:gd name="connsiteY39" fmla="*/ 3029803 h 3057099"/>
              <a:gd name="connsiteX40" fmla="*/ 3207224 w 3207224"/>
              <a:gd name="connsiteY40" fmla="*/ 2838735 h 3057099"/>
              <a:gd name="connsiteX41" fmla="*/ 3193576 w 3207224"/>
              <a:gd name="connsiteY41" fmla="*/ 2538484 h 3057099"/>
              <a:gd name="connsiteX42" fmla="*/ 3111690 w 3207224"/>
              <a:gd name="connsiteY42" fmla="*/ 0 h 3057099"/>
              <a:gd name="connsiteX43" fmla="*/ 0 w 3207224"/>
              <a:gd name="connsiteY43" fmla="*/ 313899 h 305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07224" h="3057099">
                <a:moveTo>
                  <a:pt x="0" y="313899"/>
                </a:moveTo>
                <a:lnTo>
                  <a:pt x="0" y="313899"/>
                </a:lnTo>
                <a:cubicBezTo>
                  <a:pt x="472649" y="1078478"/>
                  <a:pt x="219269" y="901358"/>
                  <a:pt x="504967" y="1091821"/>
                </a:cubicBezTo>
                <a:cubicBezTo>
                  <a:pt x="514066" y="1105469"/>
                  <a:pt x="524125" y="1118523"/>
                  <a:pt x="532263" y="1132765"/>
                </a:cubicBezTo>
                <a:cubicBezTo>
                  <a:pt x="542357" y="1150429"/>
                  <a:pt x="546849" y="1171469"/>
                  <a:pt x="559558" y="1187356"/>
                </a:cubicBezTo>
                <a:cubicBezTo>
                  <a:pt x="583672" y="1217499"/>
                  <a:pt x="614149" y="1241947"/>
                  <a:pt x="641445" y="1269242"/>
                </a:cubicBezTo>
                <a:cubicBezTo>
                  <a:pt x="653043" y="1280840"/>
                  <a:pt x="670790" y="1284940"/>
                  <a:pt x="682388" y="1296538"/>
                </a:cubicBezTo>
                <a:cubicBezTo>
                  <a:pt x="698472" y="1312622"/>
                  <a:pt x="707248" y="1335045"/>
                  <a:pt x="723332" y="1351129"/>
                </a:cubicBezTo>
                <a:cubicBezTo>
                  <a:pt x="739416" y="1367213"/>
                  <a:pt x="760653" y="1377269"/>
                  <a:pt x="777923" y="1392072"/>
                </a:cubicBezTo>
                <a:cubicBezTo>
                  <a:pt x="792577" y="1404633"/>
                  <a:pt x="803631" y="1421165"/>
                  <a:pt x="818866" y="1433015"/>
                </a:cubicBezTo>
                <a:cubicBezTo>
                  <a:pt x="844761" y="1453155"/>
                  <a:pt x="877555" y="1464409"/>
                  <a:pt x="900752" y="1487606"/>
                </a:cubicBezTo>
                <a:cubicBezTo>
                  <a:pt x="951868" y="1538722"/>
                  <a:pt x="923385" y="1522446"/>
                  <a:pt x="982639" y="1542198"/>
                </a:cubicBezTo>
                <a:cubicBezTo>
                  <a:pt x="996287" y="1555846"/>
                  <a:pt x="1007876" y="1571923"/>
                  <a:pt x="1023582" y="1583141"/>
                </a:cubicBezTo>
                <a:cubicBezTo>
                  <a:pt x="1040137" y="1594966"/>
                  <a:pt x="1062544" y="1597412"/>
                  <a:pt x="1078173" y="1610436"/>
                </a:cubicBezTo>
                <a:cubicBezTo>
                  <a:pt x="1090774" y="1620937"/>
                  <a:pt x="1095935" y="1638032"/>
                  <a:pt x="1105469" y="1651380"/>
                </a:cubicBezTo>
                <a:cubicBezTo>
                  <a:pt x="1118690" y="1669889"/>
                  <a:pt x="1132764" y="1687774"/>
                  <a:pt x="1146412" y="1705971"/>
                </a:cubicBezTo>
                <a:cubicBezTo>
                  <a:pt x="1150961" y="1719619"/>
                  <a:pt x="1152080" y="1734944"/>
                  <a:pt x="1160060" y="1746914"/>
                </a:cubicBezTo>
                <a:cubicBezTo>
                  <a:pt x="1170766" y="1762973"/>
                  <a:pt x="1188442" y="1773203"/>
                  <a:pt x="1201003" y="1787857"/>
                </a:cubicBezTo>
                <a:cubicBezTo>
                  <a:pt x="1215806" y="1805127"/>
                  <a:pt x="1228726" y="1823938"/>
                  <a:pt x="1241947" y="1842448"/>
                </a:cubicBezTo>
                <a:cubicBezTo>
                  <a:pt x="1251481" y="1855795"/>
                  <a:pt x="1259400" y="1870270"/>
                  <a:pt x="1269242" y="1883392"/>
                </a:cubicBezTo>
                <a:cubicBezTo>
                  <a:pt x="1293816" y="1916158"/>
                  <a:pt x="1331114" y="1964522"/>
                  <a:pt x="1364776" y="1992574"/>
                </a:cubicBezTo>
                <a:cubicBezTo>
                  <a:pt x="1377377" y="2003075"/>
                  <a:pt x="1392072" y="2010771"/>
                  <a:pt x="1405720" y="2019869"/>
                </a:cubicBezTo>
                <a:cubicBezTo>
                  <a:pt x="1414818" y="2033517"/>
                  <a:pt x="1422515" y="2048211"/>
                  <a:pt x="1433015" y="2060812"/>
                </a:cubicBezTo>
                <a:cubicBezTo>
                  <a:pt x="1445371" y="2075640"/>
                  <a:pt x="1462740" y="2086050"/>
                  <a:pt x="1473958" y="2101756"/>
                </a:cubicBezTo>
                <a:cubicBezTo>
                  <a:pt x="1485783" y="2118311"/>
                  <a:pt x="1489673" y="2139620"/>
                  <a:pt x="1501254" y="2156347"/>
                </a:cubicBezTo>
                <a:cubicBezTo>
                  <a:pt x="1585308" y="2277758"/>
                  <a:pt x="1560444" y="2254949"/>
                  <a:pt x="1637732" y="2306472"/>
                </a:cubicBezTo>
                <a:cubicBezTo>
                  <a:pt x="1717399" y="2465808"/>
                  <a:pt x="1609145" y="2263684"/>
                  <a:pt x="1705970" y="2402006"/>
                </a:cubicBezTo>
                <a:cubicBezTo>
                  <a:pt x="1727003" y="2432053"/>
                  <a:pt x="1738988" y="2467879"/>
                  <a:pt x="1760561" y="2497541"/>
                </a:cubicBezTo>
                <a:cubicBezTo>
                  <a:pt x="1775697" y="2518353"/>
                  <a:pt x="1798404" y="2532593"/>
                  <a:pt x="1815152" y="2552132"/>
                </a:cubicBezTo>
                <a:cubicBezTo>
                  <a:pt x="1843653" y="2585383"/>
                  <a:pt x="1847615" y="2608941"/>
                  <a:pt x="1869744" y="2647666"/>
                </a:cubicBezTo>
                <a:cubicBezTo>
                  <a:pt x="1877882" y="2661907"/>
                  <a:pt x="1884231" y="2678362"/>
                  <a:pt x="1897039" y="2688609"/>
                </a:cubicBezTo>
                <a:cubicBezTo>
                  <a:pt x="1908272" y="2697596"/>
                  <a:pt x="1924334" y="2697708"/>
                  <a:pt x="1937982" y="2702257"/>
                </a:cubicBezTo>
                <a:cubicBezTo>
                  <a:pt x="1959581" y="2734654"/>
                  <a:pt x="1980835" y="2768175"/>
                  <a:pt x="2006221" y="2797792"/>
                </a:cubicBezTo>
                <a:cubicBezTo>
                  <a:pt x="2018782" y="2812446"/>
                  <a:pt x="2031929" y="2826886"/>
                  <a:pt x="2047164" y="2838735"/>
                </a:cubicBezTo>
                <a:cubicBezTo>
                  <a:pt x="2073059" y="2858875"/>
                  <a:pt x="2129051" y="2893326"/>
                  <a:pt x="2129051" y="2893326"/>
                </a:cubicBezTo>
                <a:cubicBezTo>
                  <a:pt x="2133600" y="2906974"/>
                  <a:pt x="2133867" y="2922913"/>
                  <a:pt x="2142699" y="2934269"/>
                </a:cubicBezTo>
                <a:cubicBezTo>
                  <a:pt x="2166398" y="2964739"/>
                  <a:pt x="2203172" y="2984038"/>
                  <a:pt x="2224585" y="3016156"/>
                </a:cubicBezTo>
                <a:lnTo>
                  <a:pt x="2251881" y="3057099"/>
                </a:lnTo>
                <a:lnTo>
                  <a:pt x="2361063" y="3043451"/>
                </a:lnTo>
                <a:lnTo>
                  <a:pt x="2388358" y="3029803"/>
                </a:lnTo>
                <a:lnTo>
                  <a:pt x="3207224" y="2838735"/>
                </a:lnTo>
                <a:cubicBezTo>
                  <a:pt x="3189798" y="2629626"/>
                  <a:pt x="3193576" y="2729742"/>
                  <a:pt x="3193576" y="2538484"/>
                </a:cubicBezTo>
                <a:lnTo>
                  <a:pt x="3111690" y="0"/>
                </a:lnTo>
                <a:lnTo>
                  <a:pt x="0" y="313899"/>
                </a:lnTo>
                <a:close/>
              </a:path>
            </a:pathLst>
          </a:cu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799" y="2817125"/>
            <a:ext cx="3795215" cy="2514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5499144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Metals where 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endCxn id="5" idx="2"/>
          </p:cNvCxnSpPr>
          <p:nvPr/>
        </p:nvCxnSpPr>
        <p:spPr>
          <a:xfrm flipV="1">
            <a:off x="1371599" y="5331724"/>
            <a:ext cx="0" cy="31299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8799" y="533400"/>
            <a:ext cx="3505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Transition Metals Where ?</a:t>
            </a:r>
            <a:endParaRPr lang="en-US" sz="36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29000" y="1828800"/>
            <a:ext cx="0" cy="67760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96000" y="10236"/>
            <a:ext cx="2596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Non-Metals Where ? </a:t>
            </a:r>
            <a:endParaRPr lang="en-US" sz="3600" b="1" dirty="0">
              <a:solidFill>
                <a:srgbClr val="00B05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635086" y="1135956"/>
            <a:ext cx="152400" cy="50814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/>
          <p:cNvSpPr/>
          <p:nvPr/>
        </p:nvSpPr>
        <p:spPr>
          <a:xfrm>
            <a:off x="5344732" y="2421228"/>
            <a:ext cx="1876976" cy="2327141"/>
          </a:xfrm>
          <a:custGeom>
            <a:avLst/>
            <a:gdLst>
              <a:gd name="connsiteX0" fmla="*/ 0 w 1876976"/>
              <a:gd name="connsiteY0" fmla="*/ 0 h 2327141"/>
              <a:gd name="connsiteX1" fmla="*/ 540913 w 1876976"/>
              <a:gd name="connsiteY1" fmla="*/ 386366 h 2327141"/>
              <a:gd name="connsiteX2" fmla="*/ 669702 w 1876976"/>
              <a:gd name="connsiteY2" fmla="*/ 553792 h 2327141"/>
              <a:gd name="connsiteX3" fmla="*/ 1068947 w 1876976"/>
              <a:gd name="connsiteY3" fmla="*/ 1107583 h 2327141"/>
              <a:gd name="connsiteX4" fmla="*/ 1700012 w 1876976"/>
              <a:gd name="connsiteY4" fmla="*/ 1687133 h 2327141"/>
              <a:gd name="connsiteX5" fmla="*/ 1867437 w 1876976"/>
              <a:gd name="connsiteY5" fmla="*/ 1970468 h 2327141"/>
              <a:gd name="connsiteX6" fmla="*/ 1481071 w 1876976"/>
              <a:gd name="connsiteY6" fmla="*/ 2318197 h 2327141"/>
              <a:gd name="connsiteX7" fmla="*/ 502276 w 1876976"/>
              <a:gd name="connsiteY7" fmla="*/ 2189409 h 2327141"/>
              <a:gd name="connsiteX8" fmla="*/ 425003 w 1876976"/>
              <a:gd name="connsiteY8" fmla="*/ 1815921 h 2327141"/>
              <a:gd name="connsiteX9" fmla="*/ 321972 w 1876976"/>
              <a:gd name="connsiteY9" fmla="*/ 193183 h 2327141"/>
              <a:gd name="connsiteX10" fmla="*/ 321972 w 1876976"/>
              <a:gd name="connsiteY10" fmla="*/ 193183 h 2327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76976" h="2327141">
                <a:moveTo>
                  <a:pt x="0" y="0"/>
                </a:moveTo>
                <a:cubicBezTo>
                  <a:pt x="214648" y="147033"/>
                  <a:pt x="429296" y="294067"/>
                  <a:pt x="540913" y="386366"/>
                </a:cubicBezTo>
                <a:cubicBezTo>
                  <a:pt x="652530" y="478665"/>
                  <a:pt x="581696" y="433589"/>
                  <a:pt x="669702" y="553792"/>
                </a:cubicBezTo>
                <a:cubicBezTo>
                  <a:pt x="757708" y="673995"/>
                  <a:pt x="897229" y="918693"/>
                  <a:pt x="1068947" y="1107583"/>
                </a:cubicBezTo>
                <a:cubicBezTo>
                  <a:pt x="1240665" y="1296473"/>
                  <a:pt x="1566930" y="1543319"/>
                  <a:pt x="1700012" y="1687133"/>
                </a:cubicBezTo>
                <a:cubicBezTo>
                  <a:pt x="1833094" y="1830947"/>
                  <a:pt x="1903927" y="1865291"/>
                  <a:pt x="1867437" y="1970468"/>
                </a:cubicBezTo>
                <a:cubicBezTo>
                  <a:pt x="1830947" y="2075645"/>
                  <a:pt x="1708598" y="2281707"/>
                  <a:pt x="1481071" y="2318197"/>
                </a:cubicBezTo>
                <a:cubicBezTo>
                  <a:pt x="1253544" y="2354687"/>
                  <a:pt x="678287" y="2273122"/>
                  <a:pt x="502276" y="2189409"/>
                </a:cubicBezTo>
                <a:cubicBezTo>
                  <a:pt x="326265" y="2105696"/>
                  <a:pt x="455054" y="2148625"/>
                  <a:pt x="425003" y="1815921"/>
                </a:cubicBezTo>
                <a:cubicBezTo>
                  <a:pt x="394952" y="1483217"/>
                  <a:pt x="321972" y="193183"/>
                  <a:pt x="321972" y="193183"/>
                </a:cubicBezTo>
                <a:lnTo>
                  <a:pt x="321972" y="193183"/>
                </a:lnTo>
              </a:path>
            </a:pathLst>
          </a:cu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90800" y="4876800"/>
            <a:ext cx="4044286" cy="1371600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849557" y="1467741"/>
            <a:ext cx="863490" cy="709404"/>
          </a:xfrm>
          <a:custGeom>
            <a:avLst/>
            <a:gdLst>
              <a:gd name="connsiteX0" fmla="*/ 219389 w 863490"/>
              <a:gd name="connsiteY0" fmla="*/ 451 h 709404"/>
              <a:gd name="connsiteX1" fmla="*/ 837575 w 863490"/>
              <a:gd name="connsiteY1" fmla="*/ 219391 h 709404"/>
              <a:gd name="connsiteX2" fmla="*/ 747423 w 863490"/>
              <a:gd name="connsiteY2" fmla="*/ 567121 h 709404"/>
              <a:gd name="connsiteX3" fmla="*/ 747423 w 863490"/>
              <a:gd name="connsiteY3" fmla="*/ 580000 h 709404"/>
              <a:gd name="connsiteX4" fmla="*/ 567119 w 863490"/>
              <a:gd name="connsiteY4" fmla="*/ 708789 h 709404"/>
              <a:gd name="connsiteX5" fmla="*/ 129237 w 863490"/>
              <a:gd name="connsiteY5" fmla="*/ 618636 h 709404"/>
              <a:gd name="connsiteX6" fmla="*/ 449 w 863490"/>
              <a:gd name="connsiteY6" fmla="*/ 399696 h 709404"/>
              <a:gd name="connsiteX7" fmla="*/ 90601 w 863490"/>
              <a:gd name="connsiteY7" fmla="*/ 167876 h 709404"/>
              <a:gd name="connsiteX8" fmla="*/ 219389 w 863490"/>
              <a:gd name="connsiteY8" fmla="*/ 451 h 70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490" h="709404">
                <a:moveTo>
                  <a:pt x="219389" y="451"/>
                </a:moveTo>
                <a:cubicBezTo>
                  <a:pt x="343885" y="9037"/>
                  <a:pt x="749569" y="124946"/>
                  <a:pt x="837575" y="219391"/>
                </a:cubicBezTo>
                <a:cubicBezTo>
                  <a:pt x="925581" y="313836"/>
                  <a:pt x="762448" y="507020"/>
                  <a:pt x="747423" y="567121"/>
                </a:cubicBezTo>
                <a:cubicBezTo>
                  <a:pt x="732398" y="627222"/>
                  <a:pt x="777474" y="556389"/>
                  <a:pt x="747423" y="580000"/>
                </a:cubicBezTo>
                <a:cubicBezTo>
                  <a:pt x="717372" y="603611"/>
                  <a:pt x="670150" y="702350"/>
                  <a:pt x="567119" y="708789"/>
                </a:cubicBezTo>
                <a:cubicBezTo>
                  <a:pt x="464088" y="715228"/>
                  <a:pt x="223682" y="670152"/>
                  <a:pt x="129237" y="618636"/>
                </a:cubicBezTo>
                <a:cubicBezTo>
                  <a:pt x="34792" y="567120"/>
                  <a:pt x="6888" y="474823"/>
                  <a:pt x="449" y="399696"/>
                </a:cubicBezTo>
                <a:cubicBezTo>
                  <a:pt x="-5990" y="324569"/>
                  <a:pt x="58404" y="227977"/>
                  <a:pt x="90601" y="167876"/>
                </a:cubicBezTo>
                <a:cubicBezTo>
                  <a:pt x="122798" y="107775"/>
                  <a:pt x="94893" y="-8135"/>
                  <a:pt x="219389" y="451"/>
                </a:cubicBezTo>
                <a:close/>
              </a:path>
            </a:pathLst>
          </a:custGeom>
          <a:noFill/>
          <a:ln w="603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981200" y="1074874"/>
            <a:ext cx="4114800" cy="753926"/>
          </a:xfrm>
          <a:prstGeom prst="straightConnector1">
            <a:avLst/>
          </a:prstGeom>
          <a:ln w="476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41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3" grpId="0"/>
      <p:bldP spid="2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600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B050"/>
                </a:solidFill>
              </a:rPr>
              <a:t>Non-Metal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</a:t>
            </a:r>
            <a:r>
              <a:rPr lang="en-US" sz="3200" dirty="0" smtClean="0"/>
              <a:t> 		= </a:t>
            </a:r>
            <a:r>
              <a:rPr lang="en-US" sz="3200" dirty="0" smtClean="0">
                <a:solidFill>
                  <a:srgbClr val="00B050"/>
                </a:solidFill>
              </a:rPr>
              <a:t>NM</a:t>
            </a:r>
            <a:r>
              <a:rPr lang="en-US" sz="3200" dirty="0" smtClean="0"/>
              <a:t>+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</a:rPr>
              <a:t>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</a:t>
            </a:r>
            <a:r>
              <a:rPr lang="en-US" sz="3200" dirty="0" smtClean="0"/>
              <a:t>   		= 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Transition 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	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5334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Binary compound naming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34400" y="209264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591282" y="2895600"/>
            <a:ext cx="457200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17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0325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4000" b="1" dirty="0" smtClean="0"/>
              <a:t>Building and Naming </a:t>
            </a:r>
            <a:r>
              <a:rPr lang="en-US" sz="4000" b="1" dirty="0" smtClean="0">
                <a:solidFill>
                  <a:srgbClr val="C00000"/>
                </a:solidFill>
              </a:rPr>
              <a:t>TM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90600"/>
            <a:ext cx="8385152" cy="4185080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2209800" y="20574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C00000"/>
                </a:solidFill>
              </a:rPr>
              <a:t>+</a:t>
            </a:r>
            <a:r>
              <a:rPr lang="en-US" sz="3200" b="1" dirty="0" smtClean="0">
                <a:solidFill>
                  <a:srgbClr val="C00000"/>
                </a:solidFill>
              </a:rPr>
              <a:t>1,2,3,4,…(depends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054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With TM you can’t predict the charge. It </a:t>
            </a:r>
            <a:r>
              <a:rPr lang="en-US" sz="3200" b="1" u="sng" dirty="0" smtClean="0">
                <a:solidFill>
                  <a:srgbClr val="FF0000"/>
                </a:solidFill>
              </a:rPr>
              <a:t>has</a:t>
            </a:r>
            <a:r>
              <a:rPr lang="en-US" sz="3200" b="1" dirty="0" smtClean="0"/>
              <a:t> to be a </a:t>
            </a:r>
            <a:r>
              <a:rPr lang="en-US" sz="3200" b="1" u="sng" dirty="0" smtClean="0">
                <a:solidFill>
                  <a:srgbClr val="FF0000"/>
                </a:solidFill>
              </a:rPr>
              <a:t>given.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8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853" y="26492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4000" b="1" dirty="0" smtClean="0"/>
              <a:t>Building and Naming </a:t>
            </a:r>
            <a:r>
              <a:rPr lang="en-US" sz="4000" b="1" dirty="0" smtClean="0">
                <a:solidFill>
                  <a:srgbClr val="C00000"/>
                </a:solidFill>
              </a:rPr>
              <a:t>TM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96333" y="1870663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Fe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18288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O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256532"/>
            <a:ext cx="5943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3200" b="1" dirty="0" smtClean="0"/>
              <a:t>CHARGE </a:t>
            </a:r>
            <a:r>
              <a:rPr lang="en-US" sz="3200" b="1" dirty="0" smtClean="0"/>
              <a:t>of</a:t>
            </a:r>
            <a:r>
              <a:rPr lang="en-US" sz="3200" b="1" dirty="0" smtClean="0">
                <a:solidFill>
                  <a:srgbClr val="00B050"/>
                </a:solidFill>
              </a:rPr>
              <a:t> NM</a:t>
            </a:r>
            <a:r>
              <a:rPr lang="en-US" sz="3200" b="1" dirty="0" smtClean="0"/>
              <a:t>?</a:t>
            </a:r>
            <a:endParaRPr lang="en-US" sz="3200" b="1" dirty="0" smtClean="0"/>
          </a:p>
          <a:p>
            <a:pPr marL="514350" indent="-514350">
              <a:buAutoNum type="arabicParenR"/>
            </a:pPr>
            <a:r>
              <a:rPr lang="en-US" sz="3200" b="1" dirty="0" smtClean="0"/>
              <a:t>CROSS CHARGES </a:t>
            </a:r>
          </a:p>
          <a:p>
            <a:pPr marL="514350" indent="-514350">
              <a:buAutoNum type="arabicParenR"/>
            </a:pPr>
            <a:r>
              <a:rPr lang="en-US" sz="3200" b="1" dirty="0" smtClean="0"/>
              <a:t> REMOVE SIGNS; </a:t>
            </a:r>
          </a:p>
          <a:p>
            <a:pPr marL="514350" indent="-514350">
              <a:buAutoNum type="arabicParenR"/>
            </a:pPr>
            <a:r>
              <a:rPr lang="en-US" sz="3200" b="1" dirty="0" smtClean="0"/>
              <a:t>Name pattern: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TM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(given charge) </a:t>
            </a:r>
            <a:r>
              <a:rPr lang="en-US" sz="3200" b="1" dirty="0" smtClean="0">
                <a:solidFill>
                  <a:srgbClr val="00B050"/>
                </a:solidFill>
              </a:rPr>
              <a:t>NM-ide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0514" y="1403121"/>
            <a:ext cx="1144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+3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3153" y="140312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-2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726286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Fe</a:t>
            </a:r>
            <a:r>
              <a:rPr lang="en-US" sz="5400" baseline="-25000" dirty="0" smtClean="0">
                <a:solidFill>
                  <a:srgbClr val="FF0000"/>
                </a:solidFill>
              </a:rPr>
              <a:t>-2</a:t>
            </a:r>
            <a:r>
              <a:rPr lang="en-US" sz="5400" dirty="0" smtClean="0">
                <a:solidFill>
                  <a:srgbClr val="00B050"/>
                </a:solidFill>
              </a:rPr>
              <a:t>O</a:t>
            </a:r>
            <a:r>
              <a:rPr lang="en-US" sz="5400" baseline="-25000" dirty="0" smtClean="0"/>
              <a:t>+3</a:t>
            </a:r>
            <a:endParaRPr lang="en-US" sz="5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405718" y="3256532"/>
            <a:ext cx="221428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Fe</a:t>
            </a:r>
            <a:r>
              <a:rPr lang="en-US" sz="5400" baseline="-25000" dirty="0" smtClean="0"/>
              <a:t>2</a:t>
            </a:r>
            <a:r>
              <a:rPr lang="en-US" sz="5400" dirty="0" smtClean="0">
                <a:solidFill>
                  <a:srgbClr val="00B050"/>
                </a:solidFill>
              </a:rPr>
              <a:t>O</a:t>
            </a:r>
            <a:r>
              <a:rPr lang="en-US" sz="5400" baseline="-25000" dirty="0" smtClean="0">
                <a:solidFill>
                  <a:srgbClr val="00B050"/>
                </a:solidFill>
              </a:rPr>
              <a:t>3</a:t>
            </a:r>
            <a:endParaRPr lang="en-US" sz="5400" baseline="-25000" dirty="0">
              <a:solidFill>
                <a:srgbClr val="00B05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248400" y="2752130"/>
            <a:ext cx="0" cy="504402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63353" y="4572000"/>
            <a:ext cx="4280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Iron(III)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  <a:r>
              <a:rPr lang="en-US" sz="5400" dirty="0" smtClean="0">
                <a:solidFill>
                  <a:srgbClr val="00B050"/>
                </a:solidFill>
              </a:rPr>
              <a:t>Oxide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8986" y="812024"/>
            <a:ext cx="172794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GIVEN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29200" y="5484787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Use Roman numerals for charge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0696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49 0.05093 L 0.07049 0.05116 C 0.07622 0.05347 0.08281 0.05417 0.08802 0.05857 C 0.09809 0.06759 0.09358 0.06505 0.10122 0.06852 C 0.10278 0.06968 0.10417 0.0713 0.10573 0.07245 C 0.10955 0.07523 0.11389 0.07685 0.11754 0.08009 C 0.12049 0.08287 0.12309 0.08588 0.12622 0.08796 C 0.1408 0.09769 0.12257 0.08588 0.13958 0.09583 C 0.14149 0.09699 0.14358 0.09838 0.14549 0.09977 C 0.14688 0.10093 0.14826 0.10278 0.14983 0.1037 C 0.1526 0.10532 0.15573 0.10625 0.15868 0.10764 C 0.16007 0.10833 0.16181 0.10833 0.16302 0.10949 C 0.16458 0.11088 0.16597 0.11227 0.16754 0.11343 C 0.17292 0.11759 0.17743 0.11898 0.18212 0.12523 C 0.18368 0.12732 0.1849 0.12963 0.18663 0.13125 C 0.18837 0.13287 0.19045 0.13403 0.19254 0.13495 C 0.19531 0.13657 0.19879 0.13657 0.20122 0.13889 C 0.20417 0.14167 0.20677 0.14537 0.21007 0.14676 C 0.21163 0.14745 0.21302 0.14815 0.21458 0.14884 C 0.2184 0.15023 0.2224 0.15093 0.22622 0.15278 C 0.22917 0.15394 0.23229 0.15486 0.23507 0.15671 L 0.24097 0.16065 L 0.26163 0.15857 C 0.28698 0.15625 0.2776 0.15995 0.28958 0.15463 C 0.28993 0.15278 0.29028 0.15046 0.29097 0.14884 C 0.29219 0.14583 0.29549 0.14097 0.29549 0.1412 L 0.29549 0.14097 L 0.29392 0.14097 " pathEditMode="relative" rAng="0" ptsTypes="AAAAAAAAAAAAAAAAAAAAAAAAAA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3.33333E-6 L 6.11111E-6 -3.33333E-6 C -0.00451 -0.00069 -0.00885 -0.00185 -0.01336 -0.00185 C -0.01492 -0.00185 -0.01631 -0.00046 -0.0177 -3.33333E-6 C -0.02326 0.00186 -0.02482 0.00116 -0.02951 0.00394 C -0.04496 0.01274 -0.02326 0.00186 -0.04426 0.01574 L -0.05017 0.01968 L -0.05902 0.03727 C -0.05989 0.03912 -0.06058 0.04144 -0.06197 0.04306 C -0.06284 0.04445 -0.06405 0.04561 -0.06492 0.04699 C -0.06596 0.04885 -0.06648 0.05139 -0.0677 0.05301 C -0.06944 0.05486 -0.07187 0.0551 -0.0736 0.05695 C -0.07534 0.05857 -0.07638 0.06111 -0.07812 0.06274 C -0.08089 0.06551 -0.08402 0.06783 -0.08697 0.07061 L -0.09287 0.07639 C -0.09374 0.07848 -0.09444 0.08079 -0.09582 0.08241 C -0.1019 0.08959 -0.10294 0.08936 -0.10902 0.09213 C -0.11336 0.09607 -0.11405 0.09699 -0.11926 0.1 C -0.12065 0.1007 -0.12239 0.10093 -0.12378 0.10186 C -0.13124 0.10741 -0.13107 0.10787 -0.13541 0.11366 C -0.13437 0.11852 -0.13402 0.12176 -0.13107 0.12547 C -0.13037 0.12639 -0.12916 0.12686 -0.12812 0.12755 L -0.12221 0.12755 " pathEditMode="relative" ptsTypes="AAAAAAAAAAAAAAAAAAAAA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9" grpId="0" animBg="1"/>
      <p:bldP spid="12" grpId="0"/>
      <p:bldP spid="13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0668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Impromptu Board Practice for </a:t>
            </a:r>
            <a:r>
              <a:rPr lang="en-US" sz="6000" dirty="0" smtClean="0">
                <a:solidFill>
                  <a:srgbClr val="C00000"/>
                </a:solidFill>
              </a:rPr>
              <a:t>TM</a:t>
            </a:r>
            <a:r>
              <a:rPr lang="en-US" sz="6000" dirty="0" smtClean="0"/>
              <a:t> </a:t>
            </a:r>
            <a:r>
              <a:rPr lang="en-US" sz="6000" dirty="0" smtClean="0"/>
              <a:t>+ </a:t>
            </a:r>
            <a:r>
              <a:rPr lang="en-US" sz="6000" dirty="0" smtClean="0">
                <a:solidFill>
                  <a:srgbClr val="00B050"/>
                </a:solidFill>
              </a:rPr>
              <a:t>NM</a:t>
            </a:r>
            <a:endParaRPr lang="en-US" sz="6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276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600" dirty="0" smtClean="0"/>
              <a:t>Given two </a:t>
            </a:r>
            <a:r>
              <a:rPr lang="en-US" sz="3600" dirty="0" smtClean="0"/>
              <a:t>elements and TM charge</a:t>
            </a:r>
            <a:endParaRPr lang="en-US" sz="3600" dirty="0" smtClean="0"/>
          </a:p>
          <a:p>
            <a:r>
              <a:rPr lang="en-US" sz="3600" dirty="0">
                <a:sym typeface="Wingdings" panose="05000000000000000000" pitchFamily="2" charset="2"/>
              </a:rPr>
              <a:t>	</a:t>
            </a:r>
            <a:r>
              <a:rPr lang="en-US" sz="3600" dirty="0" smtClean="0">
                <a:sym typeface="Wingdings" panose="05000000000000000000" pitchFamily="2" charset="2"/>
              </a:rPr>
              <a:t> provide formula and name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292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 startAt="2"/>
            </a:pPr>
            <a:r>
              <a:rPr lang="en-US" sz="4000" dirty="0" smtClean="0"/>
              <a:t>Given name</a:t>
            </a:r>
          </a:p>
          <a:p>
            <a:r>
              <a:rPr lang="en-US" sz="4000" dirty="0" smtClean="0">
                <a:sym typeface="Wingdings" panose="05000000000000000000" pitchFamily="2" charset="2"/>
              </a:rPr>
              <a:t>       provide formula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040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228600"/>
            <a:ext cx="8991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Given </a:t>
            </a:r>
            <a:r>
              <a:rPr lang="en-US" sz="3600" b="1" dirty="0" err="1" smtClean="0">
                <a:solidFill>
                  <a:srgbClr val="C00000"/>
                </a:solidFill>
              </a:rPr>
              <a:t>Mn</a:t>
            </a:r>
            <a:r>
              <a:rPr lang="en-US" sz="3600" b="1" dirty="0" smtClean="0"/>
              <a:t> is +5, what is the correct formula and name when it is combined with </a:t>
            </a:r>
            <a:r>
              <a:rPr lang="en-US" sz="3600" b="1" dirty="0" smtClean="0">
                <a:solidFill>
                  <a:srgbClr val="00B050"/>
                </a:solidFill>
              </a:rPr>
              <a:t>N?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1000" y="1600200"/>
            <a:ext cx="65532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r>
              <a:rPr lang="en-US" b="1" dirty="0" smtClean="0"/>
              <a:t>, magnesium nitride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3</a:t>
            </a:r>
            <a:r>
              <a:rPr lang="en-US" b="1" dirty="0" smtClean="0"/>
              <a:t>. manganese(5) nitride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r>
              <a:rPr lang="en-US" b="1" dirty="0" smtClean="0"/>
              <a:t> manganese (V) nitride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manganese nitride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665946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8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4042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Given that </a:t>
            </a:r>
            <a:r>
              <a:rPr lang="en-US" b="1" dirty="0" smtClean="0">
                <a:solidFill>
                  <a:srgbClr val="C00000"/>
                </a:solidFill>
              </a:rPr>
              <a:t>Fe </a:t>
            </a:r>
            <a:r>
              <a:rPr lang="en-US" b="1" dirty="0" smtClean="0"/>
              <a:t>is </a:t>
            </a:r>
            <a:r>
              <a:rPr lang="en-US" b="1" dirty="0" smtClean="0">
                <a:solidFill>
                  <a:srgbClr val="C00000"/>
                </a:solidFill>
              </a:rPr>
              <a:t>+2</a:t>
            </a:r>
            <a:r>
              <a:rPr lang="en-US" b="1" dirty="0" smtClean="0"/>
              <a:t>, what is the formula and name of compound formed with </a:t>
            </a:r>
            <a:r>
              <a:rPr lang="en-US" b="1" dirty="0" smtClean="0">
                <a:solidFill>
                  <a:srgbClr val="00B050"/>
                </a:solidFill>
              </a:rPr>
              <a:t>Cl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715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FeCl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, iron chloride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Fe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Cl  iron(III) chloride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FeCl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iron(I) chloride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FeCl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, iron(II) chloride</a:t>
            </a:r>
            <a:endParaRPr lang="en-US" sz="4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7473359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1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50182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What is the formula for </a:t>
            </a:r>
            <a:r>
              <a:rPr lang="en-US" sz="3600" b="1" dirty="0" smtClean="0">
                <a:solidFill>
                  <a:srgbClr val="C00000"/>
                </a:solidFill>
              </a:rPr>
              <a:t>Nickel(III) </a:t>
            </a:r>
            <a:r>
              <a:rPr lang="en-US" sz="3600" b="1" dirty="0" smtClean="0">
                <a:solidFill>
                  <a:srgbClr val="00B050"/>
                </a:solidFill>
              </a:rPr>
              <a:t>oxide 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smtClean="0"/>
              <a:t>Ni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smtClean="0"/>
              <a:t>Ni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smtClean="0"/>
              <a:t>Ni3O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err="1" smtClean="0"/>
              <a:t>NiO</a:t>
            </a:r>
            <a:endParaRPr lang="en-US" sz="40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83878221"/>
              </p:ext>
            </p:extLst>
          </p:nvPr>
        </p:nvGraphicFramePr>
        <p:xfrm>
          <a:off x="4572000" y="1586248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586248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10356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600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B050"/>
                </a:solidFill>
              </a:rPr>
              <a:t>Non-Metal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</a:t>
            </a:r>
            <a:r>
              <a:rPr lang="en-US" sz="3200" dirty="0" smtClean="0"/>
              <a:t> 		= </a:t>
            </a:r>
            <a:r>
              <a:rPr lang="en-US" sz="3200" dirty="0" smtClean="0">
                <a:solidFill>
                  <a:srgbClr val="00B050"/>
                </a:solidFill>
              </a:rPr>
              <a:t>NM</a:t>
            </a:r>
            <a:r>
              <a:rPr lang="en-US" sz="3200" dirty="0" smtClean="0"/>
              <a:t>+</a:t>
            </a:r>
            <a:r>
              <a:rPr lang="en-US" sz="3200" b="1" dirty="0" smtClean="0">
                <a:solidFill>
                  <a:srgbClr val="00B050"/>
                </a:solidFill>
              </a:rPr>
              <a:t>NM’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</a:rPr>
              <a:t>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</a:t>
            </a:r>
            <a:r>
              <a:rPr lang="en-US" sz="3200" dirty="0" smtClean="0"/>
              <a:t>   		= 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Transition 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	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5334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Binary compound naming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34400" y="209264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34400" y="2537846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97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853" y="26492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4000" b="1" dirty="0" smtClean="0"/>
              <a:t>Building and Naming </a:t>
            </a: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NM’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443" y="1295400"/>
            <a:ext cx="929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r>
              <a:rPr lang="en-US" sz="4000" b="1" dirty="0" smtClean="0"/>
              <a:t> + </a:t>
            </a:r>
            <a:r>
              <a:rPr lang="en-US" sz="4000" b="1" dirty="0" smtClean="0">
                <a:solidFill>
                  <a:srgbClr val="00B050"/>
                </a:solidFill>
              </a:rPr>
              <a:t>NM’</a:t>
            </a:r>
            <a:r>
              <a:rPr lang="en-US" sz="4000" b="1" dirty="0" smtClean="0"/>
              <a:t> combos don’t involve charge!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r>
              <a:rPr lang="en-US" sz="4000" b="1" dirty="0" smtClean="0"/>
              <a:t> + </a:t>
            </a:r>
            <a:r>
              <a:rPr lang="en-US" sz="4000" b="1" dirty="0" smtClean="0">
                <a:solidFill>
                  <a:srgbClr val="00B050"/>
                </a:solidFill>
              </a:rPr>
              <a:t>NM’</a:t>
            </a:r>
            <a:r>
              <a:rPr lang="en-US" sz="4000" b="1" dirty="0" smtClean="0"/>
              <a:t> combos must be given, not predicted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Many different </a:t>
            </a: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r>
              <a:rPr lang="en-US" sz="4000" b="1" dirty="0" smtClean="0"/>
              <a:t> +</a:t>
            </a:r>
            <a:r>
              <a:rPr lang="en-US" sz="4000" b="1" dirty="0" smtClean="0">
                <a:solidFill>
                  <a:srgbClr val="00B050"/>
                </a:solidFill>
              </a:rPr>
              <a:t>NM’</a:t>
            </a:r>
            <a:r>
              <a:rPr lang="en-US" sz="4000" b="1" dirty="0" smtClean="0"/>
              <a:t> combos are possible for any two </a:t>
            </a: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730" y="4343400"/>
            <a:ext cx="85344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u="sng" dirty="0" smtClean="0"/>
              <a:t>Example</a:t>
            </a:r>
            <a:r>
              <a:rPr lang="en-US" sz="5400" dirty="0" smtClean="0"/>
              <a:t>:   </a:t>
            </a:r>
            <a:r>
              <a:rPr lang="en-US" sz="5400" dirty="0" smtClean="0">
                <a:solidFill>
                  <a:srgbClr val="00B050"/>
                </a:solidFill>
              </a:rPr>
              <a:t>N</a:t>
            </a:r>
            <a:r>
              <a:rPr lang="en-US" sz="5400" dirty="0" smtClean="0"/>
              <a:t> + </a:t>
            </a:r>
            <a:r>
              <a:rPr lang="en-US" sz="5400" b="1" dirty="0" smtClean="0">
                <a:solidFill>
                  <a:srgbClr val="00B050"/>
                </a:solidFill>
              </a:rPr>
              <a:t>O</a:t>
            </a:r>
            <a:r>
              <a:rPr lang="en-US" sz="5400" dirty="0" smtClean="0"/>
              <a:t> combos</a:t>
            </a:r>
          </a:p>
          <a:p>
            <a:r>
              <a:rPr lang="en-US" sz="5400" b="1" dirty="0" smtClean="0">
                <a:solidFill>
                  <a:srgbClr val="00B050"/>
                </a:solidFill>
              </a:rPr>
              <a:t>N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5400" b="1" dirty="0" smtClean="0">
                <a:solidFill>
                  <a:srgbClr val="00B050"/>
                </a:solidFill>
              </a:rPr>
              <a:t>O, NO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5400" b="1" dirty="0" smtClean="0">
                <a:solidFill>
                  <a:srgbClr val="00B050"/>
                </a:solidFill>
              </a:rPr>
              <a:t>, N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5400" b="1" dirty="0" smtClean="0">
                <a:solidFill>
                  <a:srgbClr val="00B050"/>
                </a:solidFill>
              </a:rPr>
              <a:t>O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5</a:t>
            </a:r>
            <a:r>
              <a:rPr lang="en-US" sz="5400" b="1" dirty="0" smtClean="0">
                <a:solidFill>
                  <a:srgbClr val="00B050"/>
                </a:solidFill>
              </a:rPr>
              <a:t> , NO , N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5400" b="1" dirty="0" smtClean="0">
                <a:solidFill>
                  <a:srgbClr val="00B050"/>
                </a:solidFill>
              </a:rPr>
              <a:t>O</a:t>
            </a:r>
            <a:r>
              <a:rPr lang="en-US" sz="5400" b="1" baseline="-25000" dirty="0" smtClean="0">
                <a:solidFill>
                  <a:srgbClr val="00B050"/>
                </a:solidFill>
              </a:rPr>
              <a:t>4</a:t>
            </a:r>
            <a:endParaRPr lang="en-US" sz="5400" b="1" baseline="-25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7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90600"/>
            <a:ext cx="8385152" cy="418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02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42" y="1778048"/>
            <a:ext cx="8385152" cy="41850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3721" y="1460212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+2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201944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+1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25146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+</a:t>
            </a:r>
            <a:r>
              <a:rPr lang="en-US" sz="3200" b="1" dirty="0" smtClean="0">
                <a:solidFill>
                  <a:srgbClr val="C00000"/>
                </a:solidFill>
              </a:rPr>
              <a:t>1,2,3,4,…(depends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29476" y="103435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8986" y="164954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-1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0889" y="1662141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-2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10786" y="1654444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-3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69447" y="1193273"/>
            <a:ext cx="137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-4,+4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82426" y="1536473"/>
            <a:ext cx="137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-5,+</a:t>
            </a:r>
            <a:r>
              <a:rPr lang="en-US" sz="3200" b="1" dirty="0"/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91921" y="228600"/>
            <a:ext cx="6209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Building Ionic Binaries: Know-Thy Charges (reviewed)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671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611" y="8497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To indicate element count for </a:t>
            </a:r>
            <a:r>
              <a:rPr lang="en-US" sz="3600" b="1" dirty="0" smtClean="0">
                <a:solidFill>
                  <a:srgbClr val="00B050"/>
                </a:solidFill>
              </a:rPr>
              <a:t>NM + NM’  </a:t>
            </a:r>
            <a:r>
              <a:rPr lang="en-US" sz="3600" b="1" dirty="0" smtClean="0"/>
              <a:t>use Table 2.6 page 67 of text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62853" y="264927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2400" b="1" dirty="0" smtClean="0"/>
              <a:t>Building and Naming </a:t>
            </a:r>
            <a:r>
              <a:rPr lang="en-US" sz="2400" b="1" dirty="0" smtClean="0">
                <a:solidFill>
                  <a:srgbClr val="00B050"/>
                </a:solidFill>
              </a:rPr>
              <a:t>NM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+ </a:t>
            </a:r>
            <a:r>
              <a:rPr lang="en-US" sz="2400" b="1" dirty="0" smtClean="0">
                <a:solidFill>
                  <a:srgbClr val="00B050"/>
                </a:solidFill>
              </a:rPr>
              <a:t>NM’(cont.)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71154"/>
              </p:ext>
            </p:extLst>
          </p:nvPr>
        </p:nvGraphicFramePr>
        <p:xfrm>
          <a:off x="2488809" y="2133600"/>
          <a:ext cx="5588390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092"/>
                <a:gridCol w="532228"/>
                <a:gridCol w="3015956"/>
                <a:gridCol w="266114"/>
              </a:tblGrid>
              <a:tr h="6756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Atom count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mono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di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tri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tetra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err="1" smtClean="0"/>
                        <a:t>penta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err="1" smtClean="0"/>
                        <a:t>hexa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hepta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octa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03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nona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deca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50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906875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Examples of using the prefixes to name </a:t>
            </a:r>
            <a:r>
              <a:rPr lang="en-US" sz="3200" b="1" dirty="0" smtClean="0">
                <a:solidFill>
                  <a:srgbClr val="00B050"/>
                </a:solidFill>
              </a:rPr>
              <a:t>NM +NM</a:t>
            </a:r>
            <a:r>
              <a:rPr lang="en-US" sz="3200" b="1" dirty="0" smtClean="0"/>
              <a:t>’ binaries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62853" y="264927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2400" b="1" dirty="0" smtClean="0"/>
              <a:t>Building and Naming </a:t>
            </a:r>
            <a:r>
              <a:rPr lang="en-US" sz="2400" b="1" dirty="0" smtClean="0">
                <a:solidFill>
                  <a:srgbClr val="00B050"/>
                </a:solidFill>
              </a:rPr>
              <a:t>NM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+ </a:t>
            </a:r>
            <a:r>
              <a:rPr lang="en-US" sz="2400" b="1" dirty="0" smtClean="0">
                <a:solidFill>
                  <a:srgbClr val="00B050"/>
                </a:solidFill>
              </a:rPr>
              <a:t>NM’ (cont.)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N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600" b="1" dirty="0" smtClean="0">
                <a:solidFill>
                  <a:srgbClr val="00B050"/>
                </a:solidFill>
              </a:rPr>
              <a:t>O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4</a:t>
            </a:r>
            <a:endParaRPr lang="en-US" sz="3600" b="1" baseline="-25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2133599"/>
            <a:ext cx="464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Di</a:t>
            </a:r>
            <a:r>
              <a:rPr lang="en-US" sz="3600" b="1" dirty="0" err="1" smtClean="0">
                <a:solidFill>
                  <a:srgbClr val="00B050"/>
                </a:solidFill>
              </a:rPr>
              <a:t>nitrogen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/>
              <a:t>tetra</a:t>
            </a:r>
            <a:r>
              <a:rPr lang="en-US" sz="3600" b="1" dirty="0" err="1" smtClean="0">
                <a:solidFill>
                  <a:srgbClr val="00B050"/>
                </a:solidFill>
              </a:rPr>
              <a:t>ox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3276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H</a:t>
            </a:r>
            <a:r>
              <a:rPr lang="en-US" sz="40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4000" b="1" dirty="0" smtClean="0">
                <a:solidFill>
                  <a:srgbClr val="00B050"/>
                </a:solidFill>
              </a:rPr>
              <a:t>O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6843" y="3269974"/>
            <a:ext cx="461175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Di</a:t>
            </a:r>
            <a:r>
              <a:rPr lang="en-US" sz="3600" b="1" dirty="0" err="1" smtClean="0">
                <a:solidFill>
                  <a:srgbClr val="00B050"/>
                </a:solidFill>
              </a:rPr>
              <a:t>hydrogen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smtClean="0"/>
              <a:t>mon</a:t>
            </a:r>
            <a:r>
              <a:rPr lang="en-US" sz="3600" b="1" dirty="0" smtClean="0">
                <a:solidFill>
                  <a:srgbClr val="00B050"/>
                </a:solidFill>
              </a:rPr>
              <a:t>ox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4820" y="4331494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NO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78935" y="439305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Mono</a:t>
            </a:r>
            <a:r>
              <a:rPr lang="en-US" sz="3200" b="1" dirty="0" err="1" smtClean="0">
                <a:solidFill>
                  <a:srgbClr val="00B050"/>
                </a:solidFill>
              </a:rPr>
              <a:t>nitrogen</a:t>
            </a:r>
            <a:r>
              <a:rPr lang="en-US" sz="3200" b="1" dirty="0" smtClean="0"/>
              <a:t> mon</a:t>
            </a:r>
            <a:r>
              <a:rPr lang="en-US" sz="3200" b="1" dirty="0" smtClean="0">
                <a:solidFill>
                  <a:srgbClr val="00B050"/>
                </a:solidFill>
              </a:rPr>
              <a:t>ox</a:t>
            </a:r>
            <a:r>
              <a:rPr lang="en-US" sz="3200" b="1" dirty="0" smtClean="0"/>
              <a:t>ide</a:t>
            </a:r>
            <a:r>
              <a:rPr lang="en-US" sz="3200" b="1" dirty="0" smtClean="0">
                <a:sym typeface="Wingdings" panose="05000000000000000000" pitchFamily="2" charset="2"/>
              </a:rPr>
              <a:t></a:t>
            </a:r>
            <a:endParaRPr lang="en-US" sz="3200" b="1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657600" y="4338866"/>
            <a:ext cx="304800" cy="584775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3657600" y="4572000"/>
            <a:ext cx="304800" cy="405825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1220" y="5188887"/>
            <a:ext cx="5257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nitrogen</a:t>
            </a:r>
            <a:r>
              <a:rPr lang="en-US" sz="3200" b="1" dirty="0" smtClean="0"/>
              <a:t> mon</a:t>
            </a:r>
            <a:r>
              <a:rPr lang="en-US" sz="3200" b="1" dirty="0" smtClean="0">
                <a:solidFill>
                  <a:srgbClr val="00B050"/>
                </a:solidFill>
              </a:rPr>
              <a:t>ox</a:t>
            </a:r>
            <a:r>
              <a:rPr lang="en-US" sz="3200" b="1" dirty="0" smtClean="0"/>
              <a:t>ide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7043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 animBg="1"/>
      <p:bldP spid="10" grpId="0"/>
      <p:bldP spid="11" grpId="0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0668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Impromptu Board Practice for</a:t>
            </a:r>
            <a:r>
              <a:rPr lang="en-US" sz="6000" dirty="0" smtClean="0">
                <a:solidFill>
                  <a:srgbClr val="00B050"/>
                </a:solidFill>
              </a:rPr>
              <a:t> </a:t>
            </a:r>
            <a:r>
              <a:rPr lang="en-US" sz="6000" dirty="0" smtClean="0">
                <a:solidFill>
                  <a:srgbClr val="00B050"/>
                </a:solidFill>
              </a:rPr>
              <a:t>NM </a:t>
            </a:r>
            <a:r>
              <a:rPr lang="en-US" sz="6000" dirty="0" smtClean="0"/>
              <a:t>+ </a:t>
            </a:r>
            <a:r>
              <a:rPr lang="en-US" sz="6000" dirty="0" smtClean="0">
                <a:solidFill>
                  <a:srgbClr val="00B050"/>
                </a:solidFill>
              </a:rPr>
              <a:t>NM’</a:t>
            </a:r>
            <a:endParaRPr lang="en-US" sz="6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276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600" dirty="0" smtClean="0"/>
              <a:t>Given two </a:t>
            </a:r>
            <a:r>
              <a:rPr lang="en-US" sz="3600" dirty="0" smtClean="0"/>
              <a:t>elements and </a:t>
            </a:r>
            <a:r>
              <a:rPr lang="en-US" sz="3600" dirty="0" smtClean="0"/>
              <a:t>atom </a:t>
            </a:r>
            <a:r>
              <a:rPr lang="en-US" sz="3600" smtClean="0"/>
              <a:t>counts </a:t>
            </a:r>
            <a:r>
              <a:rPr lang="en-US" sz="3600" smtClean="0"/>
              <a:t> </a:t>
            </a:r>
            <a:r>
              <a:rPr lang="en-US" sz="3600" smtClean="0">
                <a:sym typeface="Wingdings" panose="05000000000000000000" pitchFamily="2" charset="2"/>
              </a:rPr>
              <a:t></a:t>
            </a:r>
            <a:r>
              <a:rPr lang="en-US" sz="3600" smtClean="0"/>
              <a:t>provide</a:t>
            </a:r>
            <a:r>
              <a:rPr lang="en-US" sz="3600" smtClean="0">
                <a:sym typeface="Wingdings" panose="05000000000000000000" pitchFamily="2" charset="2"/>
              </a:rPr>
              <a:t> </a:t>
            </a:r>
            <a:r>
              <a:rPr lang="en-US" sz="3600" dirty="0" smtClean="0">
                <a:sym typeface="Wingdings" panose="05000000000000000000" pitchFamily="2" charset="2"/>
              </a:rPr>
              <a:t>name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292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 startAt="2"/>
            </a:pPr>
            <a:r>
              <a:rPr lang="en-US" sz="4000" dirty="0" smtClean="0"/>
              <a:t>Given name</a:t>
            </a:r>
          </a:p>
          <a:p>
            <a:r>
              <a:rPr lang="en-US" sz="4000" dirty="0" smtClean="0">
                <a:sym typeface="Wingdings" panose="05000000000000000000" pitchFamily="2" charset="2"/>
              </a:rPr>
              <a:t>       provide formula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7261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600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B050"/>
                </a:solidFill>
              </a:rPr>
              <a:t>Non-Metal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</a:t>
            </a:r>
            <a:r>
              <a:rPr lang="en-US" sz="3200" dirty="0" smtClean="0"/>
              <a:t> 		= </a:t>
            </a:r>
            <a:r>
              <a:rPr lang="en-US" sz="3200" dirty="0" smtClean="0">
                <a:solidFill>
                  <a:srgbClr val="00B050"/>
                </a:solidFill>
              </a:rPr>
              <a:t>NM</a:t>
            </a:r>
            <a:r>
              <a:rPr lang="en-US" sz="3200" dirty="0" smtClean="0"/>
              <a:t>+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</a:rPr>
              <a:t>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</a:t>
            </a:r>
            <a:r>
              <a:rPr lang="en-US" sz="3200" dirty="0" smtClean="0"/>
              <a:t>   		= 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Transition 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	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5334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Binary compound naming</a:t>
            </a:r>
            <a:endParaRPr lang="en-US" sz="40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8610600" y="2362200"/>
            <a:ext cx="457200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1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70902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4000" b="1" dirty="0" smtClean="0"/>
              <a:t>Building and Naming </a:t>
            </a:r>
            <a:r>
              <a:rPr lang="en-US" sz="4000" b="1" dirty="0" smtClean="0">
                <a:solidFill>
                  <a:srgbClr val="FF0000"/>
                </a:solidFill>
              </a:rPr>
              <a:t>M </a:t>
            </a:r>
            <a:r>
              <a:rPr lang="en-US" sz="4000" b="1" dirty="0" smtClean="0"/>
              <a:t>+ </a:t>
            </a:r>
            <a:r>
              <a:rPr lang="en-US" sz="4000" b="1" dirty="0" smtClean="0">
                <a:solidFill>
                  <a:srgbClr val="00B050"/>
                </a:solidFill>
              </a:rPr>
              <a:t>NM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8288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Na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18288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O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" y="3256532"/>
            <a:ext cx="441960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3200" b="1" dirty="0" smtClean="0"/>
              <a:t>CHARGE </a:t>
            </a:r>
            <a:r>
              <a:rPr lang="en-US" sz="3200" b="1" dirty="0" smtClean="0"/>
              <a:t>OF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b="1" dirty="0" smtClean="0"/>
              <a:t> &amp;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  <a:r>
              <a:rPr lang="en-US" sz="3200" b="1" dirty="0" smtClean="0"/>
              <a:t>?</a:t>
            </a:r>
            <a:endParaRPr lang="en-US" sz="3200" b="1" dirty="0" smtClean="0"/>
          </a:p>
          <a:p>
            <a:pPr marL="514350" indent="-514350">
              <a:buAutoNum type="arabicParenR"/>
            </a:pPr>
            <a:r>
              <a:rPr lang="en-US" sz="3200" b="1" dirty="0" smtClean="0"/>
              <a:t>CROSS CHARGES </a:t>
            </a:r>
          </a:p>
          <a:p>
            <a:pPr marL="514350" indent="-514350">
              <a:buAutoNum type="arabicParenR"/>
            </a:pPr>
            <a:r>
              <a:rPr lang="en-US" sz="3200" b="1" dirty="0" smtClean="0"/>
              <a:t> REMOVE SIGNS; remove 1</a:t>
            </a:r>
          </a:p>
          <a:p>
            <a:pPr marL="514350" indent="-514350">
              <a:buAutoNum type="arabicParenR"/>
            </a:pPr>
            <a:r>
              <a:rPr lang="en-US" sz="3200" b="1" dirty="0" smtClean="0"/>
              <a:t>Name pattern: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Metal</a:t>
            </a:r>
            <a:r>
              <a:rPr lang="en-US" sz="3200" b="1" dirty="0" smtClean="0"/>
              <a:t> </a:t>
            </a:r>
            <a:r>
              <a:rPr lang="en-US" sz="3200" b="1" dirty="0">
                <a:solidFill>
                  <a:srgbClr val="00B050"/>
                </a:solidFill>
              </a:rPr>
              <a:t>N</a:t>
            </a:r>
            <a:r>
              <a:rPr lang="en-US" sz="3200" b="1" dirty="0" smtClean="0">
                <a:solidFill>
                  <a:srgbClr val="00B050"/>
                </a:solidFill>
              </a:rPr>
              <a:t>M-ide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3500" y="1346775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+1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3153" y="140312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-2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726286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Na</a:t>
            </a:r>
            <a:r>
              <a:rPr lang="en-US" sz="5400" baseline="-25000" dirty="0" smtClean="0">
                <a:solidFill>
                  <a:srgbClr val="FF0000"/>
                </a:solidFill>
              </a:rPr>
              <a:t>2</a:t>
            </a:r>
            <a:r>
              <a:rPr lang="en-US" sz="5400" dirty="0" smtClean="0">
                <a:solidFill>
                  <a:srgbClr val="00B050"/>
                </a:solidFill>
              </a:rPr>
              <a:t>O</a:t>
            </a:r>
            <a:r>
              <a:rPr lang="en-US" sz="5400" baseline="-25000" dirty="0" smtClean="0"/>
              <a:t>1</a:t>
            </a:r>
            <a:endParaRPr lang="en-US" sz="5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405718" y="3256532"/>
            <a:ext cx="221428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Na</a:t>
            </a:r>
            <a:r>
              <a:rPr lang="en-US" sz="5400" baseline="-25000" dirty="0" smtClean="0"/>
              <a:t>2</a:t>
            </a:r>
            <a:r>
              <a:rPr lang="en-US" sz="5400" dirty="0" smtClean="0">
                <a:solidFill>
                  <a:srgbClr val="00B050"/>
                </a:solidFill>
              </a:rPr>
              <a:t>O</a:t>
            </a:r>
            <a:endParaRPr lang="en-US" sz="5400" baseline="-25000" dirty="0">
              <a:solidFill>
                <a:srgbClr val="00B05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248400" y="2752130"/>
            <a:ext cx="0" cy="504402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63353" y="4572000"/>
            <a:ext cx="4280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Sodium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00B050"/>
                </a:solidFill>
              </a:rPr>
              <a:t>Oxide</a:t>
            </a:r>
            <a:endParaRPr lang="en-US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8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14 0.05648 L 0.02014 0.05671 C 0.02587 0.05902 0.03247 0.05972 0.03768 0.06412 C 0.04775 0.07315 0.04323 0.0706 0.05087 0.07407 C 0.05243 0.07523 0.05382 0.07685 0.05539 0.07801 C 0.0592 0.08078 0.06355 0.0824 0.06719 0.08565 C 0.07014 0.08842 0.07275 0.09143 0.07587 0.09352 C 0.09045 0.10324 0.07223 0.09143 0.08924 0.10139 C 0.09115 0.10254 0.09323 0.10393 0.09514 0.10532 C 0.09653 0.10648 0.09792 0.10833 0.09948 0.10926 C 0.10226 0.11088 0.10539 0.1118 0.10834 0.11319 C 0.10973 0.11389 0.11146 0.11389 0.11268 0.11504 C 0.11424 0.11643 0.11563 0.11782 0.11719 0.11898 C 0.12257 0.12315 0.12709 0.12453 0.13177 0.13078 C 0.13334 0.13287 0.13455 0.13518 0.13629 0.1368 C 0.13802 0.13842 0.14011 0.13958 0.14219 0.14051 C 0.14497 0.14213 0.14844 0.14213 0.15087 0.14444 C 0.15382 0.14722 0.15643 0.15092 0.15973 0.15231 C 0.16129 0.15301 0.16268 0.1537 0.16424 0.1544 C 0.16806 0.15578 0.17205 0.15648 0.17587 0.15833 C 0.17882 0.15949 0.18195 0.16041 0.18473 0.16227 L 0.19063 0.1662 L 0.21129 0.16412 C 0.23664 0.1618 0.22726 0.16551 0.23924 0.16018 C 0.23959 0.15833 0.23993 0.15602 0.24063 0.1544 C 0.24184 0.15139 0.24514 0.14652 0.24514 0.14676 L 0.24514 0.14652 L 0.24358 0.14652 " pathEditMode="relative" rAng="0" ptsTypes="AAAAAAAAAAAAAAAAAAAAAAAAAA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3.33333E-6 L 6.11111E-6 -3.33333E-6 C -0.00451 -0.00069 -0.00885 -0.00185 -0.01336 -0.00185 C -0.01492 -0.00185 -0.01631 -0.00046 -0.0177 -3.33333E-6 C -0.02326 0.00186 -0.02482 0.00116 -0.02951 0.00394 C -0.04496 0.01274 -0.02326 0.00186 -0.04426 0.01574 L -0.05017 0.01968 L -0.05902 0.03727 C -0.05989 0.03912 -0.06058 0.04144 -0.06197 0.04306 C -0.06284 0.04445 -0.06405 0.04561 -0.06492 0.04699 C -0.06596 0.04885 -0.06648 0.05139 -0.0677 0.05301 C -0.06944 0.05486 -0.07187 0.0551 -0.0736 0.05695 C -0.07534 0.05857 -0.07638 0.06111 -0.07812 0.06274 C -0.08089 0.06551 -0.08402 0.06783 -0.08697 0.07061 L -0.09287 0.07639 C -0.09374 0.07848 -0.09444 0.08079 -0.09582 0.08241 C -0.1019 0.08959 -0.10294 0.08936 -0.10902 0.09213 C -0.11336 0.09607 -0.11405 0.09699 -0.11926 0.1 C -0.12065 0.1007 -0.12239 0.10093 -0.12378 0.10186 C -0.13124 0.10741 -0.13107 0.10787 -0.13541 0.11366 C -0.13437 0.11852 -0.13402 0.12176 -0.13107 0.12547 C -0.13037 0.12639 -0.12916 0.12686 -0.12812 0.12755 L -0.12221 0.12755 " pathEditMode="relative" ptsTypes="AAAAAAAAAAAAAAAAAAAAA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9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0668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Impromptu Board Practice for </a:t>
            </a:r>
            <a:r>
              <a:rPr lang="en-US" sz="6000" dirty="0" smtClean="0">
                <a:solidFill>
                  <a:srgbClr val="FF0000"/>
                </a:solidFill>
              </a:rPr>
              <a:t>M</a:t>
            </a:r>
            <a:r>
              <a:rPr lang="en-US" sz="6000" dirty="0" smtClean="0"/>
              <a:t> + </a:t>
            </a:r>
            <a:r>
              <a:rPr lang="en-US" sz="6000" dirty="0" smtClean="0">
                <a:solidFill>
                  <a:srgbClr val="00B050"/>
                </a:solidFill>
              </a:rPr>
              <a:t>NM</a:t>
            </a:r>
            <a:endParaRPr lang="en-US" sz="6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276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600" dirty="0" smtClean="0"/>
              <a:t>Given two elements</a:t>
            </a:r>
          </a:p>
          <a:p>
            <a:r>
              <a:rPr lang="en-US" sz="3600" dirty="0">
                <a:sym typeface="Wingdings" panose="05000000000000000000" pitchFamily="2" charset="2"/>
              </a:rPr>
              <a:t>	</a:t>
            </a:r>
            <a:r>
              <a:rPr lang="en-US" sz="3600" dirty="0" smtClean="0">
                <a:sym typeface="Wingdings" panose="05000000000000000000" pitchFamily="2" charset="2"/>
              </a:rPr>
              <a:t> provide formula and name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292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 startAt="2"/>
            </a:pPr>
            <a:r>
              <a:rPr lang="en-US" sz="4000" dirty="0" smtClean="0"/>
              <a:t>Given name</a:t>
            </a:r>
          </a:p>
          <a:p>
            <a:r>
              <a:rPr lang="en-US" sz="4000" dirty="0" smtClean="0">
                <a:sym typeface="Wingdings" panose="05000000000000000000" pitchFamily="2" charset="2"/>
              </a:rPr>
              <a:t>       provide formula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579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formula and name of the binary formed from </a:t>
            </a:r>
            <a:r>
              <a:rPr lang="en-US" dirty="0" smtClean="0">
                <a:solidFill>
                  <a:srgbClr val="FF0000"/>
                </a:solidFill>
              </a:rPr>
              <a:t>Ca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N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562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err="1" smtClean="0"/>
              <a:t>CaN</a:t>
            </a:r>
            <a:r>
              <a:rPr lang="en-US" sz="4000" dirty="0" smtClean="0"/>
              <a:t>  Nitrogen </a:t>
            </a:r>
            <a:r>
              <a:rPr lang="en-US" sz="4000" dirty="0" err="1" smtClean="0"/>
              <a:t>calcide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Ca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N</a:t>
            </a:r>
            <a:r>
              <a:rPr lang="en-US" sz="4000" baseline="-25000" dirty="0" smtClean="0"/>
              <a:t>3 </a:t>
            </a:r>
            <a:r>
              <a:rPr lang="en-US" sz="4000" dirty="0" smtClean="0"/>
              <a:t>calcium nitride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Ca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N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calcium nitrogen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Ca</a:t>
            </a:r>
            <a:r>
              <a:rPr lang="en-US" sz="4000" baseline="-25000" dirty="0" smtClean="0"/>
              <a:t>3N2</a:t>
            </a:r>
            <a:r>
              <a:rPr lang="en-US" sz="4000" dirty="0" smtClean="0"/>
              <a:t> calcium nitride</a:t>
            </a:r>
            <a:endParaRPr lang="en-US" sz="4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01841124"/>
              </p:ext>
            </p:extLst>
          </p:nvPr>
        </p:nvGraphicFramePr>
        <p:xfrm>
          <a:off x="4572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7275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is the formula and name for a binary formed from </a:t>
            </a:r>
            <a:r>
              <a:rPr lang="en-US" b="1" dirty="0" smtClean="0">
                <a:solidFill>
                  <a:srgbClr val="FF0000"/>
                </a:solidFill>
              </a:rPr>
              <a:t>K</a:t>
            </a:r>
            <a:r>
              <a:rPr lang="en-US" b="1" dirty="0" smtClean="0"/>
              <a:t> and</a:t>
            </a:r>
            <a:r>
              <a:rPr lang="en-US" b="1" dirty="0" smtClean="0">
                <a:solidFill>
                  <a:srgbClr val="00B050"/>
                </a:solidFill>
              </a:rPr>
              <a:t> P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8674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</a:t>
            </a:r>
            <a:r>
              <a:rPr lang="en-US" baseline="-25000" dirty="0" smtClean="0"/>
              <a:t>3</a:t>
            </a:r>
            <a:r>
              <a:rPr lang="en-US" dirty="0" smtClean="0"/>
              <a:t>P potassium phosphide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KP</a:t>
            </a:r>
            <a:r>
              <a:rPr lang="en-US" baseline="-25000" dirty="0" smtClean="0"/>
              <a:t>3</a:t>
            </a:r>
            <a:r>
              <a:rPr lang="en-US" dirty="0" smtClean="0"/>
              <a:t> potassium </a:t>
            </a:r>
            <a:r>
              <a:rPr lang="en-US" dirty="0" err="1" smtClean="0"/>
              <a:t>triphosphorus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</a:t>
            </a:r>
            <a:r>
              <a:rPr lang="en-US" baseline="-25000" dirty="0" smtClean="0"/>
              <a:t>3</a:t>
            </a:r>
            <a:r>
              <a:rPr lang="en-US" dirty="0" smtClean="0"/>
              <a:t>P potassium phosphorus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 potassium phosphide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62197343"/>
              </p:ext>
            </p:extLst>
          </p:nvPr>
        </p:nvGraphicFramePr>
        <p:xfrm>
          <a:off x="44196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96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85138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Magnesium oxide’s formula is: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err="1" smtClean="0"/>
              <a:t>MgO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Mg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MgO</a:t>
            </a:r>
            <a:r>
              <a:rPr lang="en-US" sz="4000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Mg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2</a:t>
            </a:r>
            <a:endParaRPr lang="en-US" sz="4000" baseline="-25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87787404"/>
              </p:ext>
            </p:extLst>
          </p:nvPr>
        </p:nvGraphicFramePr>
        <p:xfrm>
          <a:off x="4598831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98831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5770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Lithium arsenide’s formula is: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LiAs</a:t>
            </a:r>
            <a:r>
              <a:rPr lang="en-US" sz="4000" baseline="-25000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Li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As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err="1" smtClean="0"/>
              <a:t>LiAs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Li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As</a:t>
            </a:r>
            <a:r>
              <a:rPr lang="en-US" sz="4000" baseline="-25000" dirty="0" smtClean="0"/>
              <a:t>2</a:t>
            </a:r>
            <a:endParaRPr lang="en-US" sz="4000" baseline="-25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0771098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4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964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D7AF16B46F74B23B7810E64723B7ECC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697B3D3905F4AC990436E916938BD8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6E1F43C59844BDD9BF8F28E8BD021D0&lt;/guid&gt;&#10;            &lt;repollguid&gt;847E71AF0EF741ECB988559F1D267F43&lt;/repollguid&gt;&#10;            &lt;sourceid&gt;AF2EBBC9609140E992D21E5D8C1CA91D&lt;/sourceid&gt;&#10;            &lt;questiontext&gt;Lithium arsenide’s formula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5A9F4627B8C4F5E8AD24E342CF99079&lt;/guid&gt;&#10;                    &lt;answertext&gt;LiAs3&lt;/answertext&gt;&#10;                    &lt;valuetype&gt;-1&lt;/valuetype&gt;&#10;                &lt;/answer&gt;&#10;                &lt;answer&gt;&#10;                    &lt;guid&gt;677A6BD2693E42928F42D788EB7E00E2&lt;/guid&gt;&#10;                    &lt;answertext&gt;Li3As&lt;/answertext&gt;&#10;                    &lt;valuetype&gt;1&lt;/valuetype&gt;&#10;                &lt;/answer&gt;&#10;                &lt;answer&gt;&#10;                    &lt;guid&gt;990F11699F1A47A4AC4970BE7A4E7FE8&lt;/guid&gt;&#10;                    &lt;answertext&gt;LiAs&lt;/answertext&gt;&#10;                    &lt;valuetype&gt;-1&lt;/valuetype&gt;&#10;                &lt;/answer&gt;&#10;                &lt;answer&gt;&#10;                    &lt;guid&gt;9E38B5BE009846279B8A7A4C09B7CA90&lt;/guid&gt;&#10;                    &lt;answertext&gt;Li3As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1B77A0218B1B49C5993EECC1EEC640F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70709BE7EAD4DA485C50463835158C5&lt;/guid&gt;&#10;            &lt;repollguid&gt;67CEA504224146F1A7AA8DE1DD2A4DBB&lt;/repollguid&gt;&#10;            &lt;sourceid&gt;59F5EE767A634D52950E5E16D9AD724C&lt;/sourceid&gt;&#10;            &lt;questiontext&gt;Given Mn is +5, what is the correct formula and name when it is combined with 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E0DFD7FA4B8419BB0078C120D59BB16&lt;/guid&gt;&#10;                    &lt;answertext&gt;Mn3N5, magnesium nitride&lt;/answertext&gt;&#10;                    &lt;valuetype&gt;-1&lt;/valuetype&gt;&#10;                &lt;/answer&gt;&#10;                &lt;answer&gt;&#10;                    &lt;guid&gt;C23F0D8263AF4F068A1C216DD414B241&lt;/guid&gt;&#10;                    &lt;answertext&gt;Mn5N3. manganese(5) nitride&lt;/answertext&gt;&#10;                    &lt;valuetype&gt;-1&lt;/valuetype&gt;&#10;                &lt;/answer&gt;&#10;                &lt;answer&gt;&#10;                    &lt;guid&gt;0278E5BCB1DE4232A3963B4D298438B5&lt;/guid&gt;&#10;                    &lt;answertext&gt;Mn3N5 manganese (V) nitride&lt;/answertext&gt;&#10;                    &lt;valuetype&gt;1&lt;/valuetype&gt;&#10;                &lt;/answer&gt;&#10;                &lt;answer&gt;&#10;                    &lt;guid&gt;D94BD328C53F4FBE8973A9BF4AC279E3&lt;/guid&gt;&#10;                    &lt;answertext&gt;Mn3N5 manganese nitrid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61A1758E65B49E088AE0DAF05AB8DA1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7397348CB694205ADADAFF4415AEF4C&lt;/guid&gt;&#10;            &lt;repollguid&gt;64F65A711ED14D019189C7193046F3AD&lt;/repollguid&gt;&#10;            &lt;sourceid&gt;12A93E16BC1445438B832699CE317FEF&lt;/sourceid&gt;&#10;            &lt;questiontext&gt;Given that Fe is +2, what is the formula and name of compound formed with C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B7E6621E9FF42A2A82B7DC1DFA09472&lt;/guid&gt;&#10;                    &lt;answertext&gt;FeCl3, iron chloride&lt;/answertext&gt;&#10;                    &lt;valuetype&gt;-1&lt;/valuetype&gt;&#10;                &lt;/answer&gt;&#10;                &lt;answer&gt;&#10;                    &lt;guid&gt;9AF4E0004BFC46F9832BEAC5B4DFD20E&lt;/guid&gt;&#10;                    &lt;answertext&gt;Fe3Cl  iron(III) chloride&lt;/answertext&gt;&#10;                    &lt;valuetype&gt;-1&lt;/valuetype&gt;&#10;                &lt;/answer&gt;&#10;                &lt;answer&gt;&#10;                    &lt;guid&gt;78270517D68A46448593313B3C084965&lt;/guid&gt;&#10;                    &lt;answertext&gt;FeCl2 iron(I) chloride&lt;/answertext&gt;&#10;                    &lt;valuetype&gt;-1&lt;/valuetype&gt;&#10;                &lt;/answer&gt;&#10;                &lt;answer&gt;&#10;                    &lt;guid&gt;0C49A894898049CF8A44660FE3E8F02A&lt;/guid&gt;&#10;                    &lt;answertext&gt;FeCl2, iron(II) chlorid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425920E6D21D4DB1AAAAF22E042449E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2C33387AD2A4A8B8D837256CC8EC90D&lt;/guid&gt;&#10;            &lt;repollguid&gt;20F9123DFC5C4A279B947A328E71396D&lt;/repollguid&gt;&#10;            &lt;sourceid&gt;B622A66B54704A07B4A2AE42AD262FA8&lt;/sourceid&gt;&#10;            &lt;questiontext&gt;What is the formula and name of the binary formed from Ca and N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189BA1F2D8D4F9CBA18665CB687F4D7&lt;/guid&gt;&#10;                    &lt;answertext&gt;CaN  Nitrogen calcide&lt;/answertext&gt;&#10;                    &lt;valuetype&gt;-1&lt;/valuetype&gt;&#10;                &lt;/answer&gt;&#10;                &lt;answer&gt;&#10;                    &lt;guid&gt;E129FF389B304B809BCF9F85A7EF04E2&lt;/guid&gt;&#10;                    &lt;answertext&gt;Ca2N3 calcium nitride&lt;/answertext&gt;&#10;                    &lt;valuetype&gt;-1&lt;/valuetype&gt;&#10;                &lt;/answer&gt;&#10;                &lt;answer&gt;&#10;                    &lt;guid&gt;F9FAA114DA274334A19EEFDBDD0743F9&lt;/guid&gt;&#10;                    &lt;answertext&gt;Ca3N2 calcium nitrogen&lt;/answertext&gt;&#10;                    &lt;valuetype&gt;-1&lt;/valuetype&gt;&#10;                &lt;/answer&gt;&#10;                &lt;answer&gt;&#10;                    &lt;guid&gt;332A9B46F9E2462293B3E4C0885FC88C&lt;/guid&gt;&#10;                    &lt;answertext&gt;Ca3N2 calcium nitrid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EA06449386644D38B85F0C783ED9DBC2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EFD4A3E7A9497FA006D753A9CB56B4&lt;/guid&gt;&#10;            &lt;repollguid&gt;927B19C194574C76813D4F138C2FE06C&lt;/repollguid&gt;&#10;            &lt;sourceid&gt;6179B3988A084D77BE4E2878D46D57A4&lt;/sourceid&gt;&#10;            &lt;questiontext&gt;What is the formula for Nickel(III) oxide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2710D7104124423BA603793C2BF6056&lt;/guid&gt;&#10;                    &lt;answertext&gt;Ni2O3&lt;/answertext&gt;&#10;                    &lt;valuetype&gt;1&lt;/valuetype&gt;&#10;                &lt;/answer&gt;&#10;                &lt;answer&gt;&#10;                    &lt;guid&gt;B01B47942B94443A8BF0C4C1BA22C49A&lt;/guid&gt;&#10;                    &lt;answertext&gt;Ni3O2&lt;/answertext&gt;&#10;                    &lt;valuetype&gt;-1&lt;/valuetype&gt;&#10;                &lt;/answer&gt;&#10;                &lt;answer&gt;&#10;                    &lt;guid&gt;7C00887BB686429D88A081C653798718&lt;/guid&gt;&#10;                    &lt;answertext&gt;Ni3O&lt;/answertext&gt;&#10;                    &lt;valuetype&gt;-1&lt;/valuetype&gt;&#10;                &lt;/answer&gt;&#10;                &lt;answer&gt;&#10;                    &lt;guid&gt;664B9E3856A3466286E51D73DD9A051A&lt;/guid&gt;&#10;                    &lt;answertext&gt;NiO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560C8ACE5054AD086FABA9352347E5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98237DAF1B84D2586A42C8880EFC39E&lt;/guid&gt;&#10;            &lt;repollguid&gt;900AD0584BBA4A28ADFD4DC27EA77BC3&lt;/repollguid&gt;&#10;            &lt;sourceid&gt;E41DD4B815E04FEC9517BBBC92C7AC45&lt;/sourceid&gt;&#10;            &lt;questiontext&gt;What is the formula and name for a binary formed from K and P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7FD098FE1734B618C33212CD24ACD6F&lt;/guid&gt;&#10;                    &lt;answertext&gt;K3P potassium phosphide&lt;/answertext&gt;&#10;                    &lt;valuetype&gt;1&lt;/valuetype&gt;&#10;                &lt;/answer&gt;&#10;                &lt;answer&gt;&#10;                    &lt;guid&gt;2B054B3ED6044DBB875AB9F5DB6DB2DE&lt;/guid&gt;&#10;                    &lt;answertext&gt;KP3 potassium triphosphorus&lt;/answertext&gt;&#10;                    &lt;valuetype&gt;-1&lt;/valuetype&gt;&#10;                &lt;/answer&gt;&#10;                &lt;answer&gt;&#10;                    &lt;guid&gt;4037D2FE835B466EB3FE0E618D98623B&lt;/guid&gt;&#10;                    &lt;answertext&gt;K3P potassium phosphorus&lt;/answertext&gt;&#10;                    &lt;valuetype&gt;-1&lt;/valuetype&gt;&#10;                &lt;/answer&gt;&#10;                &lt;answer&gt;&#10;                    &lt;guid&gt;A6D8CF659B7E41FF81B2E327BCA54610&lt;/guid&gt;&#10;                    &lt;answertext&gt;K2P3 potassium phosphid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1AF01ADB537492B984FC1954B031DDD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52C3864D7E648A088FF6CF3561A35B4&lt;/guid&gt;&#10;            &lt;repollguid&gt;BDAC78B1441F49A3ABC291C04ACD0089&lt;/repollguid&gt;&#10;            &lt;sourceid&gt;C9EB51E9FE764EDBBBEBA599E5F0B0FE&lt;/sourceid&gt;&#10;            &lt;questiontext&gt;Magnesium oxide’s formula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8E6213CE0954B0A8480D90D4D1778F7&lt;/guid&gt;&#10;                    &lt;answertext&gt;MgO&lt;/answertext&gt;&#10;                    &lt;valuetype&gt;1&lt;/valuetype&gt;&#10;                &lt;/answer&gt;&#10;                &lt;answer&gt;&#10;                    &lt;guid&gt;62AC982B08B24EA5B57C060301F27018&lt;/guid&gt;&#10;                    &lt;answertext&gt;Mg2O&lt;/answertext&gt;&#10;                    &lt;valuetype&gt;-1&lt;/valuetype&gt;&#10;                &lt;/answer&gt;&#10;                &lt;answer&gt;&#10;                    &lt;guid&gt;64341DEA9293438A9E81438A9BDE41D9&lt;/guid&gt;&#10;                    &lt;answertext&gt;MgO2&lt;/answertext&gt;&#10;                    &lt;valuetype&gt;-1&lt;/valuetype&gt;&#10;                &lt;/answer&gt;&#10;                &lt;answer&gt;&#10;                    &lt;guid&gt;7DA9F67172A64FE99DBAAAE1886A9D76&lt;/guid&gt;&#10;                    &lt;answertext&gt;Mg3O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528</Words>
  <Application>Microsoft Office PowerPoint</Application>
  <PresentationFormat>On-screen Show (4:3)</PresentationFormat>
  <Paragraphs>150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Wingdings</vt:lpstr>
      <vt:lpstr>Office Theme</vt:lpstr>
      <vt:lpstr>Chart</vt:lpstr>
      <vt:lpstr>Microsoft Graph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formula and name of the binary formed from Ca and N ?</vt:lpstr>
      <vt:lpstr>What is the formula and name for a binary formed from K and P</vt:lpstr>
      <vt:lpstr>Magnesium oxide’s formula is:</vt:lpstr>
      <vt:lpstr>Lithium arsenide’s formula is:</vt:lpstr>
      <vt:lpstr>PowerPoint Presentation</vt:lpstr>
      <vt:lpstr>PowerPoint Presentation</vt:lpstr>
      <vt:lpstr>PowerPoint Presentation</vt:lpstr>
      <vt:lpstr>PowerPoint Presentation</vt:lpstr>
      <vt:lpstr>Given Mn is +5, what is the correct formula and name when it is combined with N?</vt:lpstr>
      <vt:lpstr>Given that Fe is +2, what is the formula and name of compound formed with Cl</vt:lpstr>
      <vt:lpstr>What is the formula for Nickel(III) oxide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117</cp:revision>
  <dcterms:created xsi:type="dcterms:W3CDTF">2011-08-29T23:32:25Z</dcterms:created>
  <dcterms:modified xsi:type="dcterms:W3CDTF">2015-02-06T20:34:33Z</dcterms:modified>
</cp:coreProperties>
</file>