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1" r:id="rId2"/>
    <p:sldId id="331" r:id="rId3"/>
    <p:sldId id="332" r:id="rId4"/>
    <p:sldId id="353" r:id="rId5"/>
    <p:sldId id="333" r:id="rId6"/>
    <p:sldId id="313" r:id="rId7"/>
    <p:sldId id="314" r:id="rId8"/>
    <p:sldId id="351" r:id="rId9"/>
    <p:sldId id="315" r:id="rId10"/>
    <p:sldId id="320" r:id="rId11"/>
    <p:sldId id="354" r:id="rId12"/>
    <p:sldId id="352" r:id="rId13"/>
    <p:sldId id="355" r:id="rId14"/>
    <p:sldId id="35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075" autoAdjust="0"/>
  </p:normalViewPr>
  <p:slideViewPr>
    <p:cSldViewPr>
      <p:cViewPr varScale="1">
        <p:scale>
          <a:sx n="74" d="100"/>
          <a:sy n="74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30F28-1B77-4358-A8A9-9B53864EEE54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77A21-261D-47CC-9456-D9A59F6E8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9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2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837E-6F57-41C1-9C06-14CFD901AC4E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Modern version of Mendeleev’s Periodic table of the elements</a:t>
            </a:r>
          </a:p>
        </p:txBody>
      </p:sp>
      <p:pic>
        <p:nvPicPr>
          <p:cNvPr id="68611" name="Picture 3" descr="Periodic%20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417638"/>
            <a:ext cx="8664193" cy="544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Geography of Periodic Table</a:t>
            </a:r>
            <a:br>
              <a:rPr lang="en-US" dirty="0" smtClean="0"/>
            </a:br>
            <a:r>
              <a:rPr lang="en-US" sz="2000" b="1" dirty="0" smtClean="0"/>
              <a:t>see also figure 2.19  page 59 &amp; pp. 58-60 </a:t>
            </a:r>
          </a:p>
        </p:txBody>
      </p:sp>
      <p:pic>
        <p:nvPicPr>
          <p:cNvPr id="9219" name="Picture 3" descr="periodi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9248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4876800"/>
            <a:ext cx="1295400" cy="80021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Alkali metals</a:t>
            </a: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1143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600200" y="1600200"/>
            <a:ext cx="18288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59C"/>
                </a:solidFill>
              </a:rPr>
              <a:t>Alkaline earth metals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1600200" y="2362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>
            <a:off x="7772400" y="2133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7086600" y="2057400"/>
            <a:ext cx="20574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9900"/>
                </a:solidFill>
              </a:rPr>
              <a:t>Noble gases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19050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1828800" y="3352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5410200" y="3352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2590800" y="4343400"/>
            <a:ext cx="23622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CC0000"/>
                </a:solidFill>
              </a:rPr>
              <a:t>Transition metals</a:t>
            </a: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71628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V="1">
            <a:off x="71628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7239000" y="4457827"/>
            <a:ext cx="13716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59C"/>
                </a:solidFill>
              </a:rPr>
              <a:t>halogens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2857500" y="4757586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lanthanides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2895600" y="51816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actinides</a:t>
            </a:r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>
            <a:off x="5334000" y="2895600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3657599" y="1371600"/>
            <a:ext cx="1676399" cy="1169551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Noble metals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Ag, Au, Pt (Cu)</a:t>
            </a:r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46482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>
            <a:off x="4648200" y="3505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9" name="Line 24"/>
          <p:cNvSpPr>
            <a:spLocks noChangeShapeType="1"/>
          </p:cNvSpPr>
          <p:nvPr/>
        </p:nvSpPr>
        <p:spPr bwMode="auto">
          <a:xfrm>
            <a:off x="46482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5486400" y="1108502"/>
            <a:ext cx="213360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Main group elements</a:t>
            </a:r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5410200" y="160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>
            <a:off x="76200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5410200" y="1905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5029200" y="5486400"/>
            <a:ext cx="4114800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Know names of regions in yellow boxes too</a:t>
            </a: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228600" y="5670550"/>
            <a:ext cx="4495800" cy="83099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Know where </a:t>
            </a:r>
            <a:r>
              <a:rPr lang="en-US" b="1" dirty="0">
                <a:latin typeface="Arial Rounded MT Bold" pitchFamily="34" charset="0"/>
              </a:rPr>
              <a:t>metals, metalloids</a:t>
            </a:r>
            <a:r>
              <a:rPr lang="en-US" dirty="0"/>
              <a:t> and </a:t>
            </a:r>
            <a:r>
              <a:rPr lang="en-US" b="1" dirty="0">
                <a:latin typeface="Arial Rounded MT Bold" pitchFamily="34" charset="0"/>
              </a:rPr>
              <a:t>non metals</a:t>
            </a:r>
            <a:r>
              <a:rPr lang="en-US" dirty="0"/>
              <a:t> are</a:t>
            </a:r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>
            <a:off x="4648200" y="3505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64" name="Line 32"/>
          <p:cNvSpPr>
            <a:spLocks noChangeShapeType="1"/>
          </p:cNvSpPr>
          <p:nvPr/>
        </p:nvSpPr>
        <p:spPr bwMode="auto">
          <a:xfrm>
            <a:off x="4648200" y="3581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>
            <a:off x="4419600" y="23622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1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 animBg="1"/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  <p:bldP spid="69646" grpId="0" animBg="1"/>
      <p:bldP spid="69647" grpId="0" animBg="1"/>
      <p:bldP spid="69648" grpId="0" animBg="1"/>
      <p:bldP spid="69649" grpId="0" animBg="1"/>
      <p:bldP spid="69650" grpId="0"/>
      <p:bldP spid="69651" grpId="0"/>
      <p:bldP spid="69653" grpId="0" animBg="1"/>
      <p:bldP spid="69654" grpId="0" animBg="1"/>
      <p:bldP spid="69655" grpId="0" animBg="1"/>
      <p:bldP spid="69657" grpId="0" animBg="1"/>
      <p:bldP spid="69658" grpId="0" animBg="1"/>
      <p:bldP spid="69659" grpId="0" animBg="1"/>
      <p:bldP spid="69660" grpId="0" animBg="1"/>
      <p:bldP spid="69661" grpId="0" animBg="1"/>
      <p:bldP spid="69662" grpId="0" animBg="1"/>
      <p:bldP spid="69663" grpId="0" animBg="1"/>
      <p:bldP spid="69664" grpId="0" animBg="1"/>
      <p:bldP spid="696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781800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85315" y="410212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metals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97373" y="2132013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Transition metals</a:t>
            </a:r>
            <a:r>
              <a:rPr lang="en-US" sz="2400" dirty="0"/>
              <a:t>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676900" y="1154664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Non-metals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81200" y="457200"/>
            <a:ext cx="457200" cy="366713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239000" y="1066800"/>
            <a:ext cx="609600" cy="366713"/>
          </a:xfrm>
          <a:prstGeom prst="rect">
            <a:avLst/>
          </a:prstGeom>
          <a:solidFill>
            <a:srgbClr val="FAA4F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648200" y="2286000"/>
            <a:ext cx="533400" cy="366713"/>
          </a:xfrm>
          <a:prstGeom prst="rect">
            <a:avLst/>
          </a:prstGeom>
          <a:solidFill>
            <a:srgbClr val="0460F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81000" y="4876800"/>
            <a:ext cx="1676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Lanthanides</a:t>
            </a:r>
          </a:p>
          <a:p>
            <a:pPr>
              <a:spcBef>
                <a:spcPct val="50000"/>
              </a:spcBef>
            </a:pPr>
            <a:r>
              <a:rPr lang="en-US" b="1"/>
              <a:t>Actinide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524000" y="5181600"/>
            <a:ext cx="533400" cy="366713"/>
          </a:xfrm>
          <a:prstGeom prst="rect">
            <a:avLst/>
          </a:prstGeom>
          <a:solidFill>
            <a:srgbClr val="66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4953000" y="4724400"/>
            <a:ext cx="16002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5257800" y="4800600"/>
            <a:ext cx="114300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609600" y="4800600"/>
            <a:ext cx="114300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457200" y="4953000"/>
            <a:ext cx="16002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628900" y="270880"/>
            <a:ext cx="6096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Naming Inorganic compounds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1066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Text:	pp 60-69</a:t>
            </a:r>
          </a:p>
          <a:p>
            <a:r>
              <a:rPr lang="en-US" sz="2400" b="1" dirty="0" smtClean="0"/>
              <a:t>Handouts at course website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38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6" grpId="0" animBg="1"/>
      <p:bldP spid="2057" grpId="0" animBg="1"/>
      <p:bldP spid="2058" grpId="0" animBg="1"/>
      <p:bldP spid="2059" grpId="0"/>
      <p:bldP spid="2060" grpId="0" animBg="1"/>
      <p:bldP spid="2061" grpId="0" animBg="1"/>
      <p:bldP spid="2062" grpId="0" animBg="1"/>
      <p:bldP spid="2063" grpId="0" animBg="1"/>
      <p:bldP spid="20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Non-Metal </a:t>
            </a:r>
            <a:r>
              <a:rPr lang="en-US" sz="3200" dirty="0" smtClean="0"/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Non-Metal</a:t>
            </a:r>
            <a:r>
              <a:rPr lang="en-US" sz="3200" dirty="0" smtClean="0"/>
              <a:t> 		= </a:t>
            </a:r>
            <a:r>
              <a:rPr lang="en-US" sz="3200" dirty="0" smtClean="0">
                <a:solidFill>
                  <a:srgbClr val="00B050"/>
                </a:solidFill>
              </a:rPr>
              <a:t>NM</a:t>
            </a:r>
            <a:r>
              <a:rPr lang="en-US" sz="3200" dirty="0" smtClean="0"/>
              <a:t>+</a:t>
            </a:r>
            <a:r>
              <a:rPr lang="en-US" sz="3200" b="1" dirty="0" smtClean="0">
                <a:solidFill>
                  <a:srgbClr val="00B050"/>
                </a:solidFill>
              </a:rPr>
              <a:t>NM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Metal </a:t>
            </a:r>
            <a:r>
              <a:rPr lang="en-US" sz="3200" dirty="0" smtClean="0"/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Non-Metal	</a:t>
            </a:r>
            <a:r>
              <a:rPr lang="en-US" sz="3200" dirty="0" smtClean="0"/>
              <a:t>   		=  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/>
              <a:t> + </a:t>
            </a:r>
            <a:r>
              <a:rPr lang="en-US" sz="3200" b="1" dirty="0" smtClean="0">
                <a:solidFill>
                  <a:srgbClr val="00B050"/>
                </a:solidFill>
              </a:rPr>
              <a:t>NM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Transition Metal </a:t>
            </a:r>
            <a:r>
              <a:rPr lang="en-US" sz="3200" dirty="0" smtClean="0"/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Non-Metal		</a:t>
            </a:r>
            <a:r>
              <a:rPr lang="en-US" sz="3200" dirty="0" smtClean="0"/>
              <a:t>= </a:t>
            </a:r>
            <a:r>
              <a:rPr lang="en-US" sz="3200" b="1" dirty="0" smtClean="0">
                <a:solidFill>
                  <a:srgbClr val="C00000"/>
                </a:solidFill>
              </a:rPr>
              <a:t>TM</a:t>
            </a:r>
            <a:r>
              <a:rPr lang="en-US" sz="3200" dirty="0" smtClean="0"/>
              <a:t> + </a:t>
            </a:r>
            <a:r>
              <a:rPr lang="en-US" sz="3200" b="1" dirty="0" smtClean="0">
                <a:solidFill>
                  <a:srgbClr val="00B050"/>
                </a:solidFill>
              </a:rPr>
              <a:t>NM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33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Binary compound naming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581400"/>
            <a:ext cx="8915400" cy="1661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Why three different naming patterns ….</a:t>
            </a:r>
            <a:r>
              <a:rPr lang="en-US" sz="3400" b="1" dirty="0" smtClean="0"/>
              <a:t>because want name pattern to reflect different chemistry for each kind of compound above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8659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3" y="1682320"/>
            <a:ext cx="6999234" cy="3493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399" y="1369325"/>
            <a:ext cx="914400" cy="396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86149" y="1514901"/>
            <a:ext cx="3207224" cy="3057099"/>
          </a:xfrm>
          <a:custGeom>
            <a:avLst/>
            <a:gdLst>
              <a:gd name="connsiteX0" fmla="*/ 0 w 3207224"/>
              <a:gd name="connsiteY0" fmla="*/ 313899 h 3057099"/>
              <a:gd name="connsiteX1" fmla="*/ 0 w 3207224"/>
              <a:gd name="connsiteY1" fmla="*/ 313899 h 3057099"/>
              <a:gd name="connsiteX2" fmla="*/ 504967 w 3207224"/>
              <a:gd name="connsiteY2" fmla="*/ 1091821 h 3057099"/>
              <a:gd name="connsiteX3" fmla="*/ 532263 w 3207224"/>
              <a:gd name="connsiteY3" fmla="*/ 1132765 h 3057099"/>
              <a:gd name="connsiteX4" fmla="*/ 559558 w 3207224"/>
              <a:gd name="connsiteY4" fmla="*/ 1187356 h 3057099"/>
              <a:gd name="connsiteX5" fmla="*/ 641445 w 3207224"/>
              <a:gd name="connsiteY5" fmla="*/ 1269242 h 3057099"/>
              <a:gd name="connsiteX6" fmla="*/ 682388 w 3207224"/>
              <a:gd name="connsiteY6" fmla="*/ 1296538 h 3057099"/>
              <a:gd name="connsiteX7" fmla="*/ 723332 w 3207224"/>
              <a:gd name="connsiteY7" fmla="*/ 1351129 h 3057099"/>
              <a:gd name="connsiteX8" fmla="*/ 777923 w 3207224"/>
              <a:gd name="connsiteY8" fmla="*/ 1392072 h 3057099"/>
              <a:gd name="connsiteX9" fmla="*/ 818866 w 3207224"/>
              <a:gd name="connsiteY9" fmla="*/ 1433015 h 3057099"/>
              <a:gd name="connsiteX10" fmla="*/ 900752 w 3207224"/>
              <a:gd name="connsiteY10" fmla="*/ 1487606 h 3057099"/>
              <a:gd name="connsiteX11" fmla="*/ 982639 w 3207224"/>
              <a:gd name="connsiteY11" fmla="*/ 1542198 h 3057099"/>
              <a:gd name="connsiteX12" fmla="*/ 1023582 w 3207224"/>
              <a:gd name="connsiteY12" fmla="*/ 1583141 h 3057099"/>
              <a:gd name="connsiteX13" fmla="*/ 1078173 w 3207224"/>
              <a:gd name="connsiteY13" fmla="*/ 1610436 h 3057099"/>
              <a:gd name="connsiteX14" fmla="*/ 1105469 w 3207224"/>
              <a:gd name="connsiteY14" fmla="*/ 1651380 h 3057099"/>
              <a:gd name="connsiteX15" fmla="*/ 1146412 w 3207224"/>
              <a:gd name="connsiteY15" fmla="*/ 1705971 h 3057099"/>
              <a:gd name="connsiteX16" fmla="*/ 1160060 w 3207224"/>
              <a:gd name="connsiteY16" fmla="*/ 1746914 h 3057099"/>
              <a:gd name="connsiteX17" fmla="*/ 1201003 w 3207224"/>
              <a:gd name="connsiteY17" fmla="*/ 1787857 h 3057099"/>
              <a:gd name="connsiteX18" fmla="*/ 1241947 w 3207224"/>
              <a:gd name="connsiteY18" fmla="*/ 1842448 h 3057099"/>
              <a:gd name="connsiteX19" fmla="*/ 1269242 w 3207224"/>
              <a:gd name="connsiteY19" fmla="*/ 1883392 h 3057099"/>
              <a:gd name="connsiteX20" fmla="*/ 1364776 w 3207224"/>
              <a:gd name="connsiteY20" fmla="*/ 1992574 h 3057099"/>
              <a:gd name="connsiteX21" fmla="*/ 1405720 w 3207224"/>
              <a:gd name="connsiteY21" fmla="*/ 2019869 h 3057099"/>
              <a:gd name="connsiteX22" fmla="*/ 1433015 w 3207224"/>
              <a:gd name="connsiteY22" fmla="*/ 2060812 h 3057099"/>
              <a:gd name="connsiteX23" fmla="*/ 1473958 w 3207224"/>
              <a:gd name="connsiteY23" fmla="*/ 2101756 h 3057099"/>
              <a:gd name="connsiteX24" fmla="*/ 1501254 w 3207224"/>
              <a:gd name="connsiteY24" fmla="*/ 2156347 h 3057099"/>
              <a:gd name="connsiteX25" fmla="*/ 1637732 w 3207224"/>
              <a:gd name="connsiteY25" fmla="*/ 2306472 h 3057099"/>
              <a:gd name="connsiteX26" fmla="*/ 1705970 w 3207224"/>
              <a:gd name="connsiteY26" fmla="*/ 2402006 h 3057099"/>
              <a:gd name="connsiteX27" fmla="*/ 1760561 w 3207224"/>
              <a:gd name="connsiteY27" fmla="*/ 2497541 h 3057099"/>
              <a:gd name="connsiteX28" fmla="*/ 1815152 w 3207224"/>
              <a:gd name="connsiteY28" fmla="*/ 2552132 h 3057099"/>
              <a:gd name="connsiteX29" fmla="*/ 1869744 w 3207224"/>
              <a:gd name="connsiteY29" fmla="*/ 2647666 h 3057099"/>
              <a:gd name="connsiteX30" fmla="*/ 1897039 w 3207224"/>
              <a:gd name="connsiteY30" fmla="*/ 2688609 h 3057099"/>
              <a:gd name="connsiteX31" fmla="*/ 1937982 w 3207224"/>
              <a:gd name="connsiteY31" fmla="*/ 2702257 h 3057099"/>
              <a:gd name="connsiteX32" fmla="*/ 2006221 w 3207224"/>
              <a:gd name="connsiteY32" fmla="*/ 2797792 h 3057099"/>
              <a:gd name="connsiteX33" fmla="*/ 2047164 w 3207224"/>
              <a:gd name="connsiteY33" fmla="*/ 2838735 h 3057099"/>
              <a:gd name="connsiteX34" fmla="*/ 2129051 w 3207224"/>
              <a:gd name="connsiteY34" fmla="*/ 2893326 h 3057099"/>
              <a:gd name="connsiteX35" fmla="*/ 2142699 w 3207224"/>
              <a:gd name="connsiteY35" fmla="*/ 2934269 h 3057099"/>
              <a:gd name="connsiteX36" fmla="*/ 2224585 w 3207224"/>
              <a:gd name="connsiteY36" fmla="*/ 3016156 h 3057099"/>
              <a:gd name="connsiteX37" fmla="*/ 2251881 w 3207224"/>
              <a:gd name="connsiteY37" fmla="*/ 3057099 h 3057099"/>
              <a:gd name="connsiteX38" fmla="*/ 2361063 w 3207224"/>
              <a:gd name="connsiteY38" fmla="*/ 3043451 h 3057099"/>
              <a:gd name="connsiteX39" fmla="*/ 2388358 w 3207224"/>
              <a:gd name="connsiteY39" fmla="*/ 3029803 h 3057099"/>
              <a:gd name="connsiteX40" fmla="*/ 3207224 w 3207224"/>
              <a:gd name="connsiteY40" fmla="*/ 2838735 h 3057099"/>
              <a:gd name="connsiteX41" fmla="*/ 3193576 w 3207224"/>
              <a:gd name="connsiteY41" fmla="*/ 2538484 h 3057099"/>
              <a:gd name="connsiteX42" fmla="*/ 3111690 w 3207224"/>
              <a:gd name="connsiteY42" fmla="*/ 0 h 3057099"/>
              <a:gd name="connsiteX43" fmla="*/ 0 w 3207224"/>
              <a:gd name="connsiteY43" fmla="*/ 313899 h 30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207224" h="3057099">
                <a:moveTo>
                  <a:pt x="0" y="313899"/>
                </a:moveTo>
                <a:lnTo>
                  <a:pt x="0" y="313899"/>
                </a:lnTo>
                <a:cubicBezTo>
                  <a:pt x="472649" y="1078478"/>
                  <a:pt x="219269" y="901358"/>
                  <a:pt x="504967" y="1091821"/>
                </a:cubicBezTo>
                <a:cubicBezTo>
                  <a:pt x="514066" y="1105469"/>
                  <a:pt x="524125" y="1118523"/>
                  <a:pt x="532263" y="1132765"/>
                </a:cubicBezTo>
                <a:cubicBezTo>
                  <a:pt x="542357" y="1150429"/>
                  <a:pt x="546849" y="1171469"/>
                  <a:pt x="559558" y="1187356"/>
                </a:cubicBezTo>
                <a:cubicBezTo>
                  <a:pt x="583672" y="1217499"/>
                  <a:pt x="614149" y="1241947"/>
                  <a:pt x="641445" y="1269242"/>
                </a:cubicBezTo>
                <a:cubicBezTo>
                  <a:pt x="653043" y="1280840"/>
                  <a:pt x="670790" y="1284940"/>
                  <a:pt x="682388" y="1296538"/>
                </a:cubicBezTo>
                <a:cubicBezTo>
                  <a:pt x="698472" y="1312622"/>
                  <a:pt x="707248" y="1335045"/>
                  <a:pt x="723332" y="1351129"/>
                </a:cubicBezTo>
                <a:cubicBezTo>
                  <a:pt x="739416" y="1367213"/>
                  <a:pt x="760653" y="1377269"/>
                  <a:pt x="777923" y="1392072"/>
                </a:cubicBezTo>
                <a:cubicBezTo>
                  <a:pt x="792577" y="1404633"/>
                  <a:pt x="803631" y="1421165"/>
                  <a:pt x="818866" y="1433015"/>
                </a:cubicBezTo>
                <a:cubicBezTo>
                  <a:pt x="844761" y="1453155"/>
                  <a:pt x="877555" y="1464409"/>
                  <a:pt x="900752" y="1487606"/>
                </a:cubicBezTo>
                <a:cubicBezTo>
                  <a:pt x="951868" y="1538722"/>
                  <a:pt x="923385" y="1522446"/>
                  <a:pt x="982639" y="1542198"/>
                </a:cubicBezTo>
                <a:cubicBezTo>
                  <a:pt x="996287" y="1555846"/>
                  <a:pt x="1007876" y="1571923"/>
                  <a:pt x="1023582" y="1583141"/>
                </a:cubicBezTo>
                <a:cubicBezTo>
                  <a:pt x="1040137" y="1594966"/>
                  <a:pt x="1062544" y="1597412"/>
                  <a:pt x="1078173" y="1610436"/>
                </a:cubicBezTo>
                <a:cubicBezTo>
                  <a:pt x="1090774" y="1620937"/>
                  <a:pt x="1095935" y="1638032"/>
                  <a:pt x="1105469" y="1651380"/>
                </a:cubicBezTo>
                <a:cubicBezTo>
                  <a:pt x="1118690" y="1669889"/>
                  <a:pt x="1132764" y="1687774"/>
                  <a:pt x="1146412" y="1705971"/>
                </a:cubicBezTo>
                <a:cubicBezTo>
                  <a:pt x="1150961" y="1719619"/>
                  <a:pt x="1152080" y="1734944"/>
                  <a:pt x="1160060" y="1746914"/>
                </a:cubicBezTo>
                <a:cubicBezTo>
                  <a:pt x="1170766" y="1762973"/>
                  <a:pt x="1188442" y="1773203"/>
                  <a:pt x="1201003" y="1787857"/>
                </a:cubicBezTo>
                <a:cubicBezTo>
                  <a:pt x="1215806" y="1805127"/>
                  <a:pt x="1228726" y="1823938"/>
                  <a:pt x="1241947" y="1842448"/>
                </a:cubicBezTo>
                <a:cubicBezTo>
                  <a:pt x="1251481" y="1855795"/>
                  <a:pt x="1259400" y="1870270"/>
                  <a:pt x="1269242" y="1883392"/>
                </a:cubicBezTo>
                <a:cubicBezTo>
                  <a:pt x="1293816" y="1916158"/>
                  <a:pt x="1331114" y="1964522"/>
                  <a:pt x="1364776" y="1992574"/>
                </a:cubicBezTo>
                <a:cubicBezTo>
                  <a:pt x="1377377" y="2003075"/>
                  <a:pt x="1392072" y="2010771"/>
                  <a:pt x="1405720" y="2019869"/>
                </a:cubicBezTo>
                <a:cubicBezTo>
                  <a:pt x="1414818" y="2033517"/>
                  <a:pt x="1422515" y="2048211"/>
                  <a:pt x="1433015" y="2060812"/>
                </a:cubicBezTo>
                <a:cubicBezTo>
                  <a:pt x="1445371" y="2075640"/>
                  <a:pt x="1462740" y="2086050"/>
                  <a:pt x="1473958" y="2101756"/>
                </a:cubicBezTo>
                <a:cubicBezTo>
                  <a:pt x="1485783" y="2118311"/>
                  <a:pt x="1489673" y="2139620"/>
                  <a:pt x="1501254" y="2156347"/>
                </a:cubicBezTo>
                <a:cubicBezTo>
                  <a:pt x="1585308" y="2277758"/>
                  <a:pt x="1560444" y="2254949"/>
                  <a:pt x="1637732" y="2306472"/>
                </a:cubicBezTo>
                <a:cubicBezTo>
                  <a:pt x="1717399" y="2465808"/>
                  <a:pt x="1609145" y="2263684"/>
                  <a:pt x="1705970" y="2402006"/>
                </a:cubicBezTo>
                <a:cubicBezTo>
                  <a:pt x="1727003" y="2432053"/>
                  <a:pt x="1738988" y="2467879"/>
                  <a:pt x="1760561" y="2497541"/>
                </a:cubicBezTo>
                <a:cubicBezTo>
                  <a:pt x="1775697" y="2518353"/>
                  <a:pt x="1798404" y="2532593"/>
                  <a:pt x="1815152" y="2552132"/>
                </a:cubicBezTo>
                <a:cubicBezTo>
                  <a:pt x="1843653" y="2585383"/>
                  <a:pt x="1847615" y="2608941"/>
                  <a:pt x="1869744" y="2647666"/>
                </a:cubicBezTo>
                <a:cubicBezTo>
                  <a:pt x="1877882" y="2661907"/>
                  <a:pt x="1884231" y="2678362"/>
                  <a:pt x="1897039" y="2688609"/>
                </a:cubicBezTo>
                <a:cubicBezTo>
                  <a:pt x="1908272" y="2697596"/>
                  <a:pt x="1924334" y="2697708"/>
                  <a:pt x="1937982" y="2702257"/>
                </a:cubicBezTo>
                <a:cubicBezTo>
                  <a:pt x="1959581" y="2734654"/>
                  <a:pt x="1980835" y="2768175"/>
                  <a:pt x="2006221" y="2797792"/>
                </a:cubicBezTo>
                <a:cubicBezTo>
                  <a:pt x="2018782" y="2812446"/>
                  <a:pt x="2031929" y="2826886"/>
                  <a:pt x="2047164" y="2838735"/>
                </a:cubicBezTo>
                <a:cubicBezTo>
                  <a:pt x="2073059" y="2858875"/>
                  <a:pt x="2129051" y="2893326"/>
                  <a:pt x="2129051" y="2893326"/>
                </a:cubicBezTo>
                <a:cubicBezTo>
                  <a:pt x="2133600" y="2906974"/>
                  <a:pt x="2133867" y="2922913"/>
                  <a:pt x="2142699" y="2934269"/>
                </a:cubicBezTo>
                <a:cubicBezTo>
                  <a:pt x="2166398" y="2964739"/>
                  <a:pt x="2203172" y="2984038"/>
                  <a:pt x="2224585" y="3016156"/>
                </a:cubicBezTo>
                <a:lnTo>
                  <a:pt x="2251881" y="3057099"/>
                </a:lnTo>
                <a:lnTo>
                  <a:pt x="2361063" y="3043451"/>
                </a:lnTo>
                <a:lnTo>
                  <a:pt x="2388358" y="3029803"/>
                </a:lnTo>
                <a:lnTo>
                  <a:pt x="3207224" y="2838735"/>
                </a:lnTo>
                <a:cubicBezTo>
                  <a:pt x="3189798" y="2629626"/>
                  <a:pt x="3193576" y="2729742"/>
                  <a:pt x="3193576" y="2538484"/>
                </a:cubicBezTo>
                <a:lnTo>
                  <a:pt x="3111690" y="0"/>
                </a:lnTo>
                <a:lnTo>
                  <a:pt x="0" y="313899"/>
                </a:lnTo>
                <a:close/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799" y="2817125"/>
            <a:ext cx="3795215" cy="2514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499144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Metals where 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endCxn id="5" idx="2"/>
          </p:cNvCxnSpPr>
          <p:nvPr/>
        </p:nvCxnSpPr>
        <p:spPr>
          <a:xfrm flipV="1">
            <a:off x="1371599" y="5331725"/>
            <a:ext cx="0" cy="3129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799" y="533400"/>
            <a:ext cx="350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Transition Metals Where 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1828800"/>
            <a:ext cx="0" cy="6776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10236"/>
            <a:ext cx="259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Non-Metals Where ?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35086" y="1135956"/>
            <a:ext cx="152400" cy="5081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42" y="1778048"/>
            <a:ext cx="8385152" cy="4185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3721" y="146021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+2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0194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+1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14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</a:rPr>
              <a:t>1,2,3,4,…(depends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29476" y="103435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8986" y="164954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-1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0889" y="166214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-2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0786" y="165444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-3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9447" y="1193273"/>
            <a:ext cx="13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-4,+4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82426" y="1536473"/>
            <a:ext cx="13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-5,+</a:t>
            </a:r>
            <a:r>
              <a:rPr lang="en-US" sz="3200" b="1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1921" y="228600"/>
            <a:ext cx="5650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Building Ionic Binaries: Know-Thy Charges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67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Why the Periodic Table Rocks….</a:t>
            </a:r>
            <a:br>
              <a:rPr lang="en-US" sz="3200" b="1" dirty="0"/>
            </a:br>
            <a:r>
              <a:rPr lang="en-US" sz="3200" b="1" dirty="0"/>
              <a:t>Thinking Like a Chemist </a:t>
            </a:r>
            <a:r>
              <a:rPr lang="en-US" sz="3200" b="1" dirty="0">
                <a:solidFill>
                  <a:srgbClr val="FF0000"/>
                </a:solidFill>
              </a:rPr>
              <a:t>Russian </a:t>
            </a:r>
            <a:r>
              <a:rPr lang="en-US" sz="3200" b="1" dirty="0"/>
              <a:t>style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1524000"/>
            <a:ext cx="3200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 dirty="0"/>
          </a:p>
          <a:p>
            <a:pPr>
              <a:spcBef>
                <a:spcPct val="50000"/>
              </a:spcBef>
            </a:pPr>
            <a:r>
              <a:rPr lang="en-US" sz="1800" b="1" u="sng" dirty="0"/>
              <a:t>property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Atomic mass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Melting point (</a:t>
            </a:r>
            <a:r>
              <a:rPr lang="en-US" sz="2200" b="1" baseline="30000" dirty="0"/>
              <a:t>o</a:t>
            </a:r>
            <a:r>
              <a:rPr lang="en-US" sz="2200" b="1" dirty="0"/>
              <a:t> C)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Density (g/cm</a:t>
            </a:r>
            <a:r>
              <a:rPr lang="en-US" sz="2200" b="1" baseline="30000" dirty="0"/>
              <a:t>3</a:t>
            </a:r>
            <a:r>
              <a:rPr lang="en-US" sz="22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 common oxide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Density of oxide(g/cm</a:t>
            </a:r>
            <a:r>
              <a:rPr lang="en-US" sz="2200" b="1" baseline="30000" dirty="0"/>
              <a:t>3</a:t>
            </a:r>
            <a:r>
              <a:rPr lang="en-US" sz="22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common chloride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chloride boiling point </a:t>
            </a:r>
            <a:r>
              <a:rPr lang="en-US" sz="2200" b="1" dirty="0" smtClean="0"/>
              <a:t>(C</a:t>
            </a:r>
            <a:r>
              <a:rPr lang="en-US" sz="2200" b="1" dirty="0"/>
              <a:t>)</a:t>
            </a:r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14600" y="1828800"/>
            <a:ext cx="1600200" cy="457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Silicon (Si)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971800" y="2362200"/>
            <a:ext cx="838200" cy="34778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/>
              <a:t>28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1410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2.33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SiO</a:t>
            </a:r>
            <a:r>
              <a:rPr lang="en-US" sz="2200" b="1" baseline="-25000" dirty="0"/>
              <a:t>2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2.66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SiCl</a:t>
            </a:r>
            <a:r>
              <a:rPr lang="en-US" sz="2200" b="1" baseline="-25000" dirty="0"/>
              <a:t>4</a:t>
            </a:r>
          </a:p>
          <a:p>
            <a:pPr>
              <a:spcBef>
                <a:spcPct val="50000"/>
              </a:spcBef>
            </a:pPr>
            <a:r>
              <a:rPr lang="en-US" sz="2200" b="1" baseline="-25000" dirty="0"/>
              <a:t>  </a:t>
            </a:r>
            <a:r>
              <a:rPr lang="en-US" sz="2200" b="1" dirty="0"/>
              <a:t>57.6</a:t>
            </a:r>
            <a:endParaRPr lang="en-US" sz="2200" b="1" baseline="-25000" dirty="0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934200" y="1828800"/>
            <a:ext cx="1295400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Tin (Sn)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162800" y="2362200"/>
            <a:ext cx="990600" cy="347787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/>
              <a:t>118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232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7.28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SnO</a:t>
            </a:r>
            <a:r>
              <a:rPr lang="en-US" sz="2200" b="1" baseline="-25000" dirty="0"/>
              <a:t>2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6.95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SnCl</a:t>
            </a:r>
            <a:r>
              <a:rPr lang="en-US" sz="2200" b="1" baseline="-25000" dirty="0"/>
              <a:t>4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114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191000" y="1828800"/>
            <a:ext cx="1447800" cy="430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/>
              <a:t>predicted</a:t>
            </a:r>
            <a:r>
              <a:rPr lang="en-US" sz="2200" b="1" baseline="30000" dirty="0"/>
              <a:t>1</a:t>
            </a:r>
            <a:endParaRPr lang="en-US" sz="2200" b="1" dirty="0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4343400" y="2362200"/>
            <a:ext cx="990600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/>
              <a:t>72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821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5.5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XO</a:t>
            </a:r>
            <a:r>
              <a:rPr lang="en-US" sz="2200" b="1" baseline="-25000" dirty="0"/>
              <a:t>2</a:t>
            </a:r>
            <a:endParaRPr lang="en-US" sz="2200" b="1" dirty="0"/>
          </a:p>
          <a:p>
            <a:pPr>
              <a:spcBef>
                <a:spcPct val="50000"/>
              </a:spcBef>
            </a:pPr>
            <a:r>
              <a:rPr lang="en-US" sz="2200" b="1" dirty="0"/>
              <a:t>4.7</a:t>
            </a:r>
          </a:p>
          <a:p>
            <a:pPr>
              <a:spcBef>
                <a:spcPct val="50000"/>
              </a:spcBef>
            </a:pPr>
            <a:r>
              <a:rPr lang="en-US" sz="2200" b="1" dirty="0"/>
              <a:t>XCl</a:t>
            </a:r>
            <a:r>
              <a:rPr lang="en-US" sz="2200" b="1" baseline="-25000" dirty="0"/>
              <a:t>4</a:t>
            </a:r>
            <a:endParaRPr lang="en-US" sz="2200" b="1" dirty="0"/>
          </a:p>
          <a:p>
            <a:pPr>
              <a:spcBef>
                <a:spcPct val="50000"/>
              </a:spcBef>
            </a:pPr>
            <a:r>
              <a:rPr lang="en-US" sz="2200" b="1" dirty="0"/>
              <a:t>100</a:t>
            </a:r>
            <a:endParaRPr lang="en-US" sz="2200" b="1" baseline="-25000" dirty="0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5715000" y="1828800"/>
            <a:ext cx="1066800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</a:rPr>
              <a:t>Found</a:t>
            </a:r>
            <a:r>
              <a:rPr lang="en-US" sz="2200" b="1" baseline="30000" dirty="0">
                <a:solidFill>
                  <a:srgbClr val="FF0000"/>
                </a:solidFill>
              </a:rPr>
              <a:t>2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791200" y="2362200"/>
            <a:ext cx="838200" cy="3477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72.6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947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5.4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GeO</a:t>
            </a:r>
            <a:r>
              <a:rPr lang="en-US" sz="2200" b="1" baseline="-25000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4.23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GeCl</a:t>
            </a:r>
            <a:r>
              <a:rPr lang="en-US" sz="2200" b="1" baseline="-25000" dirty="0">
                <a:solidFill>
                  <a:srgbClr val="FF0000"/>
                </a:solidFill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886200" y="5943600"/>
            <a:ext cx="48006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1886 Germanium (</a:t>
            </a:r>
            <a:r>
              <a:rPr lang="en-US" sz="2800" b="1" dirty="0" err="1">
                <a:solidFill>
                  <a:srgbClr val="FF0000"/>
                </a:solidFill>
              </a:rPr>
              <a:t>Ge</a:t>
            </a:r>
            <a:r>
              <a:rPr lang="en-US" sz="2800" b="1" dirty="0">
                <a:solidFill>
                  <a:srgbClr val="FF0000"/>
                </a:solidFill>
              </a:rPr>
              <a:t>) discovered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266700" y="5903976"/>
            <a:ext cx="34290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 dirty="0" smtClean="0"/>
              <a:t>1</a:t>
            </a:r>
            <a:r>
              <a:rPr lang="en-US" sz="3200" dirty="0" smtClean="0"/>
              <a:t>Average </a:t>
            </a:r>
            <a:r>
              <a:rPr lang="en-US" sz="3200" dirty="0"/>
              <a:t>of Si and Sn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7238" y="304800"/>
            <a:ext cx="78593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453439" y="181847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??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81516" y="1818471"/>
            <a:ext cx="581523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Ge</a:t>
            </a:r>
            <a:endParaRPr lang="en-US" sz="1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 animBg="1"/>
      <p:bldP spid="66565" grpId="0" animBg="1"/>
      <p:bldP spid="66566" grpId="0" animBg="1"/>
      <p:bldP spid="66567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Another </a:t>
            </a:r>
            <a:r>
              <a:rPr lang="en-US" sz="4000" dirty="0" smtClean="0"/>
              <a:t>example…</a:t>
            </a:r>
            <a:endParaRPr lang="en-US" sz="4000" dirty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990600"/>
            <a:ext cx="29718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800" b="1" dirty="0"/>
          </a:p>
          <a:p>
            <a:pPr>
              <a:spcBef>
                <a:spcPct val="50000"/>
              </a:spcBef>
            </a:pPr>
            <a:r>
              <a:rPr lang="en-US" sz="3000" b="1" u="sng" dirty="0"/>
              <a:t>property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Atomic mass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Melting point </a:t>
            </a:r>
            <a:r>
              <a:rPr lang="en-US" sz="3000" b="1" baseline="30000" dirty="0" smtClean="0"/>
              <a:t>o</a:t>
            </a:r>
            <a:r>
              <a:rPr lang="en-US" sz="3000" b="1" dirty="0" smtClean="0"/>
              <a:t> C</a:t>
            </a:r>
            <a:endParaRPr lang="en-US" sz="3000" b="1" dirty="0"/>
          </a:p>
          <a:p>
            <a:pPr>
              <a:spcBef>
                <a:spcPct val="50000"/>
              </a:spcBef>
            </a:pPr>
            <a:r>
              <a:rPr lang="en-US" sz="3000" b="1" dirty="0"/>
              <a:t>Boiling point </a:t>
            </a:r>
            <a:r>
              <a:rPr lang="en-US" sz="3000" b="1" baseline="30000" dirty="0" err="1" smtClean="0"/>
              <a:t>o</a:t>
            </a:r>
            <a:r>
              <a:rPr lang="en-US" sz="3000" b="1" dirty="0" err="1" smtClean="0"/>
              <a:t>C</a:t>
            </a:r>
            <a:endParaRPr lang="en-US" sz="3000" b="1" dirty="0"/>
          </a:p>
          <a:p>
            <a:pPr>
              <a:spcBef>
                <a:spcPct val="50000"/>
              </a:spcBef>
            </a:pPr>
            <a:r>
              <a:rPr lang="en-US" sz="3000" b="1" dirty="0"/>
              <a:t>Density (g/cm</a:t>
            </a:r>
            <a:r>
              <a:rPr lang="en-US" sz="3000" b="1" baseline="30000" dirty="0"/>
              <a:t>3</a:t>
            </a:r>
            <a:r>
              <a:rPr lang="en-US" sz="30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 common oxide</a:t>
            </a:r>
          </a:p>
          <a:p>
            <a:pPr>
              <a:spcBef>
                <a:spcPct val="50000"/>
              </a:spcBef>
            </a:pPr>
            <a:endParaRPr lang="en-US" sz="3000" dirty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124200" y="2057400"/>
            <a:ext cx="1524000" cy="35394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68 </a:t>
            </a:r>
            <a:r>
              <a:rPr lang="en-US" sz="3200" b="1" dirty="0" err="1"/>
              <a:t>amu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/>
              <a:t>Low 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HIGH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5.9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X</a:t>
            </a:r>
            <a:r>
              <a:rPr lang="en-US" sz="3200" b="1" baseline="-25000" dirty="0"/>
              <a:t>2</a:t>
            </a:r>
            <a:r>
              <a:rPr lang="en-US" sz="3200" b="1" dirty="0"/>
              <a:t>0</a:t>
            </a:r>
            <a:r>
              <a:rPr lang="en-US" sz="3200" b="1" baseline="-25000" dirty="0"/>
              <a:t>3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/>
              <a:t>Gallium</a:t>
            </a:r>
            <a:r>
              <a:rPr lang="en-US" sz="2800" dirty="0"/>
              <a:t> </a:t>
            </a:r>
            <a:r>
              <a:rPr lang="en-US" sz="2800" baseline="30000" dirty="0"/>
              <a:t>1</a:t>
            </a:r>
            <a:endParaRPr lang="en-US" sz="2800" dirty="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981200" y="1066800"/>
            <a:ext cx="327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/>
              <a:t>Predicted for </a:t>
            </a:r>
          </a:p>
          <a:p>
            <a:r>
              <a:rPr lang="en-US" sz="2800" b="1" dirty="0"/>
              <a:t>`</a:t>
            </a:r>
            <a:r>
              <a:rPr lang="en-US" sz="2800" b="1" u="sng" dirty="0" err="1"/>
              <a:t>eka</a:t>
            </a:r>
            <a:r>
              <a:rPr lang="en-US" sz="2800" b="1" u="sng" dirty="0"/>
              <a:t>-Aluminum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334000" y="1981200"/>
            <a:ext cx="1676400" cy="353943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69.7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30.1 </a:t>
            </a:r>
            <a:r>
              <a:rPr lang="en-US" sz="3200" b="1" baseline="30000" dirty="0"/>
              <a:t>O </a:t>
            </a:r>
            <a:r>
              <a:rPr lang="en-US" sz="3200" b="1" dirty="0"/>
              <a:t>C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1983 </a:t>
            </a:r>
            <a:r>
              <a:rPr lang="en-US" sz="3200" b="1" baseline="30000" dirty="0" err="1"/>
              <a:t>o</a:t>
            </a:r>
            <a:r>
              <a:rPr lang="en-US" sz="3200" b="1" dirty="0" err="1"/>
              <a:t>C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/>
              <a:t>5.91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Ga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  <a:r>
              <a:rPr lang="en-US" sz="3200" b="1" baseline="-25000" dirty="0"/>
              <a:t>3</a:t>
            </a:r>
            <a:endParaRPr lang="en-US" sz="3200" b="1" dirty="0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0" y="615011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sz="2800" b="1" dirty="0"/>
              <a:t>discovered in 1874 by Paul-Emile </a:t>
            </a:r>
            <a:r>
              <a:rPr lang="en-US" sz="2800" b="1" dirty="0" err="1"/>
              <a:t>Lecoq</a:t>
            </a:r>
            <a:r>
              <a:rPr lang="en-US" sz="2800" b="1" dirty="0"/>
              <a:t> de </a:t>
            </a:r>
            <a:r>
              <a:rPr lang="en-US" sz="2800" b="1" dirty="0" err="1" smtClean="0"/>
              <a:t>Boisbaudran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8950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 animBg="1"/>
      <p:bldP spid="67590" grpId="0"/>
      <p:bldP spid="67591" grpId="0" animBg="1"/>
      <p:bldP spid="675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Given the data below, predict the </a:t>
            </a:r>
            <a:r>
              <a:rPr lang="en-US" sz="3200" b="1" dirty="0" err="1" smtClean="0"/>
              <a:t>mp</a:t>
            </a:r>
            <a:r>
              <a:rPr lang="en-US" sz="3200" b="1" dirty="0" smtClean="0"/>
              <a:t> and density (d) for X(also called Rubidium) which lies between K and Cs</a:t>
            </a:r>
            <a:endParaRPr lang="en-US" sz="3200" b="1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b="1" dirty="0" err="1"/>
              <a:t>m</a:t>
            </a:r>
            <a:r>
              <a:rPr lang="en-US" b="1" dirty="0" err="1" smtClean="0"/>
              <a:t>p</a:t>
            </a:r>
            <a:r>
              <a:rPr lang="en-US" b="1" dirty="0" smtClean="0"/>
              <a:t>=637  d=2.72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b="1" dirty="0" err="1" smtClean="0"/>
              <a:t>mp</a:t>
            </a:r>
            <a:r>
              <a:rPr lang="en-US" b="1" dirty="0" smtClean="0"/>
              <a:t>=1.36  d=319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b="1" dirty="0" err="1"/>
              <a:t>m</a:t>
            </a:r>
            <a:r>
              <a:rPr lang="en-US" b="1" dirty="0" err="1" smtClean="0"/>
              <a:t>p</a:t>
            </a:r>
            <a:r>
              <a:rPr lang="en-US" b="1" dirty="0" smtClean="0"/>
              <a:t>=319   d=1.36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b="1" dirty="0" err="1" smtClean="0"/>
              <a:t>mp</a:t>
            </a:r>
            <a:r>
              <a:rPr lang="en-US" b="1" dirty="0" smtClean="0"/>
              <a:t>=35	    d=1</a:t>
            </a:r>
            <a:endParaRPr lang="en-US" b="1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98905766"/>
              </p:ext>
            </p:extLst>
          </p:nvPr>
        </p:nvGraphicFramePr>
        <p:xfrm>
          <a:off x="45720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16045"/>
              </p:ext>
            </p:extLst>
          </p:nvPr>
        </p:nvGraphicFramePr>
        <p:xfrm>
          <a:off x="228600" y="4267200"/>
          <a:ext cx="52578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057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element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mp</a:t>
                      </a:r>
                      <a:r>
                        <a:rPr lang="en-US" sz="2800" dirty="0" smtClean="0"/>
                        <a:t>(melting</a:t>
                      </a:r>
                      <a:r>
                        <a:rPr lang="en-US" sz="2800" baseline="0" dirty="0" smtClean="0"/>
                        <a:t> point)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d=Density</a:t>
                      </a:r>
                      <a:r>
                        <a:rPr lang="en-US" sz="2800" baseline="0" dirty="0" smtClean="0"/>
                        <a:t> (g/mL)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K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336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0.86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301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1.86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795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More Thinking Like a Russian Chemist…</a:t>
            </a:r>
            <a:endParaRPr lang="en-US" sz="2800" b="1" dirty="0"/>
          </a:p>
        </p:txBody>
      </p:sp>
      <p:graphicFrame>
        <p:nvGraphicFramePr>
          <p:cNvPr id="73845" name="Group 117"/>
          <p:cNvGraphicFramePr>
            <a:graphicFrameLocks noGrp="1"/>
          </p:cNvGraphicFramePr>
          <p:nvPr>
            <p:extLst/>
          </p:nvPr>
        </p:nvGraphicFramePr>
        <p:xfrm>
          <a:off x="304800" y="1905000"/>
          <a:ext cx="8610600" cy="3889248"/>
        </p:xfrm>
        <a:graphic>
          <a:graphicData uri="http://schemas.openxmlformats.org/drawingml/2006/table">
            <a:tbl>
              <a:tblPr/>
              <a:tblGrid>
                <a:gridCol w="1076325"/>
                <a:gridCol w="1076325"/>
                <a:gridCol w="1076325"/>
                <a:gridCol w="1038225"/>
                <a:gridCol w="1114425"/>
                <a:gridCol w="1076325"/>
                <a:gridCol w="1076325"/>
                <a:gridCol w="1076325"/>
              </a:tblGrid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Done on board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Done on board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811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73955"/>
              </p:ext>
            </p:extLst>
          </p:nvPr>
        </p:nvGraphicFramePr>
        <p:xfrm>
          <a:off x="304800" y="975360"/>
          <a:ext cx="8610600" cy="1005840"/>
        </p:xfrm>
        <a:graphic>
          <a:graphicData uri="http://schemas.openxmlformats.org/drawingml/2006/table">
            <a:tbl>
              <a:tblPr/>
              <a:tblGrid>
                <a:gridCol w="1076325"/>
                <a:gridCol w="1076325"/>
                <a:gridCol w="1076325"/>
                <a:gridCol w="962025"/>
                <a:gridCol w="1190625"/>
                <a:gridCol w="1076325"/>
                <a:gridCol w="1076325"/>
                <a:gridCol w="107632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symbol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Atomic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#n/#p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Melting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Boiling point </a:t>
                      </a:r>
                      <a:r>
                        <a:rPr kumimoji="0" lang="en-US" sz="20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Density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g/cm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813" name="Text Box 85"/>
          <p:cNvSpPr txBox="1">
            <a:spLocks noChangeArrowheads="1"/>
          </p:cNvSpPr>
          <p:nvPr/>
        </p:nvSpPr>
        <p:spPr bwMode="auto">
          <a:xfrm>
            <a:off x="1447800" y="3048000"/>
            <a:ext cx="91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160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3815" name="Text Box 87"/>
          <p:cNvSpPr txBox="1">
            <a:spLocks noChangeArrowheads="1"/>
          </p:cNvSpPr>
          <p:nvPr/>
        </p:nvSpPr>
        <p:spPr bwMode="auto">
          <a:xfrm>
            <a:off x="1447800" y="5105400"/>
            <a:ext cx="914400" cy="5191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180</a:t>
            </a:r>
          </a:p>
        </p:txBody>
      </p:sp>
      <p:sp>
        <p:nvSpPr>
          <p:cNvPr id="73816" name="Text Box 88"/>
          <p:cNvSpPr txBox="1">
            <a:spLocks noChangeArrowheads="1"/>
          </p:cNvSpPr>
          <p:nvPr/>
        </p:nvSpPr>
        <p:spPr bwMode="auto">
          <a:xfrm>
            <a:off x="4648200" y="3124200"/>
            <a:ext cx="9144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1600</a:t>
            </a:r>
          </a:p>
        </p:txBody>
      </p:sp>
      <p:sp>
        <p:nvSpPr>
          <p:cNvPr id="73818" name="Text Box 90"/>
          <p:cNvSpPr txBox="1">
            <a:spLocks noChangeArrowheads="1"/>
          </p:cNvSpPr>
          <p:nvPr/>
        </p:nvSpPr>
        <p:spPr bwMode="auto">
          <a:xfrm>
            <a:off x="4648200" y="5029200"/>
            <a:ext cx="9144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73820" name="Text Box 92"/>
          <p:cNvSpPr txBox="1">
            <a:spLocks noChangeArrowheads="1"/>
          </p:cNvSpPr>
          <p:nvPr/>
        </p:nvSpPr>
        <p:spPr bwMode="auto">
          <a:xfrm>
            <a:off x="5791200" y="3124200"/>
            <a:ext cx="9144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2700</a:t>
            </a:r>
          </a:p>
        </p:txBody>
      </p:sp>
      <p:sp>
        <p:nvSpPr>
          <p:cNvPr id="73821" name="Text Box 93"/>
          <p:cNvSpPr txBox="1">
            <a:spLocks noChangeArrowheads="1"/>
          </p:cNvSpPr>
          <p:nvPr/>
        </p:nvSpPr>
        <p:spPr bwMode="auto">
          <a:xfrm>
            <a:off x="5791200" y="5029200"/>
            <a:ext cx="9144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3300</a:t>
            </a:r>
          </a:p>
        </p:txBody>
      </p:sp>
      <p:sp>
        <p:nvSpPr>
          <p:cNvPr id="73822" name="Text Box 94"/>
          <p:cNvSpPr txBox="1">
            <a:spLocks noChangeArrowheads="1"/>
          </p:cNvSpPr>
          <p:nvPr/>
        </p:nvSpPr>
        <p:spPr bwMode="auto">
          <a:xfrm>
            <a:off x="6858000" y="3124200"/>
            <a:ext cx="914400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8.0</a:t>
            </a:r>
          </a:p>
        </p:txBody>
      </p:sp>
      <p:sp>
        <p:nvSpPr>
          <p:cNvPr id="73823" name="Text Box 95"/>
          <p:cNvSpPr txBox="1">
            <a:spLocks noChangeArrowheads="1"/>
          </p:cNvSpPr>
          <p:nvPr/>
        </p:nvSpPr>
        <p:spPr bwMode="auto">
          <a:xfrm>
            <a:off x="6858000" y="5029200"/>
            <a:ext cx="914400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10.0</a:t>
            </a:r>
          </a:p>
        </p:txBody>
      </p:sp>
      <p:sp>
        <p:nvSpPr>
          <p:cNvPr id="73824" name="Text Box 96"/>
          <p:cNvSpPr txBox="1">
            <a:spLocks noChangeArrowheads="1"/>
          </p:cNvSpPr>
          <p:nvPr/>
        </p:nvSpPr>
        <p:spPr bwMode="auto">
          <a:xfrm>
            <a:off x="0" y="5715000"/>
            <a:ext cx="3048000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/>
              <a:t>Finding Mass # for </a:t>
            </a:r>
            <a:r>
              <a:rPr lang="en-US">
                <a:solidFill>
                  <a:srgbClr val="FF0000"/>
                </a:solidFill>
              </a:rPr>
              <a:t>Fy</a:t>
            </a:r>
            <a:r>
              <a:rPr lang="en-US"/>
              <a:t>:</a:t>
            </a:r>
          </a:p>
        </p:txBody>
      </p:sp>
      <p:sp>
        <p:nvSpPr>
          <p:cNvPr id="73825" name="Text Box 97"/>
          <p:cNvSpPr txBox="1">
            <a:spLocks noChangeArrowheads="1"/>
          </p:cNvSpPr>
          <p:nvPr/>
        </p:nvSpPr>
        <p:spPr bwMode="auto">
          <a:xfrm>
            <a:off x="3581400" y="3124200"/>
            <a:ext cx="914400" cy="5191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1.10</a:t>
            </a:r>
          </a:p>
        </p:txBody>
      </p:sp>
      <p:sp>
        <p:nvSpPr>
          <p:cNvPr id="73826" name="Text Box 98"/>
          <p:cNvSpPr txBox="1">
            <a:spLocks noChangeArrowheads="1"/>
          </p:cNvSpPr>
          <p:nvPr/>
        </p:nvSpPr>
        <p:spPr bwMode="auto">
          <a:xfrm>
            <a:off x="3581400" y="5029200"/>
            <a:ext cx="914400" cy="5191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1.10</a:t>
            </a:r>
          </a:p>
        </p:txBody>
      </p:sp>
      <p:sp>
        <p:nvSpPr>
          <p:cNvPr id="73827" name="Text Box 99"/>
          <p:cNvSpPr txBox="1">
            <a:spLocks noChangeArrowheads="1"/>
          </p:cNvSpPr>
          <p:nvPr/>
        </p:nvSpPr>
        <p:spPr bwMode="auto">
          <a:xfrm>
            <a:off x="304800" y="31242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Fy</a:t>
            </a:r>
          </a:p>
        </p:txBody>
      </p:sp>
      <p:sp>
        <p:nvSpPr>
          <p:cNvPr id="73828" name="Text Box 100"/>
          <p:cNvSpPr txBox="1">
            <a:spLocks noChangeArrowheads="1"/>
          </p:cNvSpPr>
          <p:nvPr/>
        </p:nvSpPr>
        <p:spPr bwMode="auto">
          <a:xfrm>
            <a:off x="381000" y="51054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Fu</a:t>
            </a:r>
          </a:p>
        </p:txBody>
      </p:sp>
      <p:sp>
        <p:nvSpPr>
          <p:cNvPr id="73829" name="Text Box 101"/>
          <p:cNvSpPr txBox="1">
            <a:spLocks noChangeArrowheads="1"/>
          </p:cNvSpPr>
          <p:nvPr/>
        </p:nvSpPr>
        <p:spPr bwMode="auto">
          <a:xfrm>
            <a:off x="7848600" y="31242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Fye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3831" name="Text Box 103"/>
          <p:cNvSpPr txBox="1">
            <a:spLocks noChangeArrowheads="1"/>
          </p:cNvSpPr>
          <p:nvPr/>
        </p:nvSpPr>
        <p:spPr bwMode="auto">
          <a:xfrm>
            <a:off x="7924800" y="50292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Fum</a:t>
            </a:r>
          </a:p>
        </p:txBody>
      </p:sp>
      <p:sp>
        <p:nvSpPr>
          <p:cNvPr id="73839" name="Text Box 111"/>
          <p:cNvSpPr txBox="1">
            <a:spLocks noChangeArrowheads="1"/>
          </p:cNvSpPr>
          <p:nvPr/>
        </p:nvSpPr>
        <p:spPr bwMode="auto">
          <a:xfrm>
            <a:off x="3048000" y="5715000"/>
            <a:ext cx="281940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#n/#p= 1.10 =#n/160</a:t>
            </a:r>
          </a:p>
        </p:txBody>
      </p:sp>
      <p:sp>
        <p:nvSpPr>
          <p:cNvPr id="73840" name="Text Box 112"/>
          <p:cNvSpPr txBox="1">
            <a:spLocks noChangeArrowheads="1"/>
          </p:cNvSpPr>
          <p:nvPr/>
        </p:nvSpPr>
        <p:spPr bwMode="auto">
          <a:xfrm>
            <a:off x="5943600" y="5715000"/>
            <a:ext cx="2971800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=&gt; 1.10*160=#n= 176</a:t>
            </a:r>
          </a:p>
        </p:txBody>
      </p:sp>
      <p:sp>
        <p:nvSpPr>
          <p:cNvPr id="73841" name="Text Box 113"/>
          <p:cNvSpPr txBox="1">
            <a:spLocks noChangeArrowheads="1"/>
          </p:cNvSpPr>
          <p:nvPr/>
        </p:nvSpPr>
        <p:spPr bwMode="auto">
          <a:xfrm>
            <a:off x="3276600" y="6172200"/>
            <a:ext cx="52578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mass #=#n+#p= 176+160=336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0" y="3124200"/>
            <a:ext cx="533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00200" y="3124200"/>
            <a:ext cx="685800" cy="461665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160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15" grpId="0" animBg="1"/>
      <p:bldP spid="73816" grpId="0" animBg="1"/>
      <p:bldP spid="73818" grpId="0" animBg="1"/>
      <p:bldP spid="73820" grpId="0" animBg="1"/>
      <p:bldP spid="73821" grpId="0" animBg="1"/>
      <p:bldP spid="73822" grpId="0" animBg="1"/>
      <p:bldP spid="73823" grpId="0" animBg="1"/>
      <p:bldP spid="73824" grpId="0" animBg="1"/>
      <p:bldP spid="73825" grpId="0" animBg="1"/>
      <p:bldP spid="73826" grpId="0" animBg="1"/>
      <p:bldP spid="73827" grpId="0"/>
      <p:bldP spid="73828" grpId="0"/>
      <p:bldP spid="73829" grpId="0"/>
      <p:bldP spid="73831" grpId="0"/>
      <p:bldP spid="73839" grpId="0" animBg="1"/>
      <p:bldP spid="73840" grpId="0" animBg="1"/>
      <p:bldP spid="73841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Another </a:t>
            </a:r>
            <a:r>
              <a:rPr lang="en-US" sz="4000" dirty="0" smtClean="0"/>
              <a:t>example…</a:t>
            </a:r>
            <a:endParaRPr lang="en-US" sz="4000" dirty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990600"/>
            <a:ext cx="29718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800" b="1" dirty="0"/>
          </a:p>
          <a:p>
            <a:pPr>
              <a:spcBef>
                <a:spcPct val="50000"/>
              </a:spcBef>
            </a:pPr>
            <a:r>
              <a:rPr lang="en-US" sz="3000" b="1" u="sng" dirty="0"/>
              <a:t>property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Atomic mass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Melting point </a:t>
            </a:r>
            <a:r>
              <a:rPr lang="en-US" sz="3000" b="1" baseline="30000" dirty="0" smtClean="0"/>
              <a:t>o</a:t>
            </a:r>
            <a:r>
              <a:rPr lang="en-US" sz="3000" b="1" dirty="0" smtClean="0"/>
              <a:t> C</a:t>
            </a:r>
            <a:endParaRPr lang="en-US" sz="3000" b="1" dirty="0"/>
          </a:p>
          <a:p>
            <a:pPr>
              <a:spcBef>
                <a:spcPct val="50000"/>
              </a:spcBef>
            </a:pPr>
            <a:r>
              <a:rPr lang="en-US" sz="3000" b="1" dirty="0"/>
              <a:t>Boiling point </a:t>
            </a:r>
            <a:r>
              <a:rPr lang="en-US" sz="3000" b="1" baseline="30000" dirty="0" err="1" smtClean="0"/>
              <a:t>o</a:t>
            </a:r>
            <a:r>
              <a:rPr lang="en-US" sz="3000" b="1" dirty="0" err="1" smtClean="0"/>
              <a:t>C</a:t>
            </a:r>
            <a:endParaRPr lang="en-US" sz="3000" b="1" dirty="0"/>
          </a:p>
          <a:p>
            <a:pPr>
              <a:spcBef>
                <a:spcPct val="50000"/>
              </a:spcBef>
            </a:pPr>
            <a:r>
              <a:rPr lang="en-US" sz="3000" b="1" dirty="0"/>
              <a:t>Density (g/cm</a:t>
            </a:r>
            <a:r>
              <a:rPr lang="en-US" sz="3000" b="1" baseline="30000" dirty="0"/>
              <a:t>3</a:t>
            </a:r>
            <a:r>
              <a:rPr lang="en-US" sz="30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 common oxide</a:t>
            </a:r>
          </a:p>
          <a:p>
            <a:pPr>
              <a:spcBef>
                <a:spcPct val="50000"/>
              </a:spcBef>
            </a:pPr>
            <a:endParaRPr lang="en-US" sz="3000" dirty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124200" y="2057400"/>
            <a:ext cx="1524000" cy="35394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68 </a:t>
            </a:r>
            <a:r>
              <a:rPr lang="en-US" sz="3200" b="1" dirty="0" err="1"/>
              <a:t>amu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/>
              <a:t>Low 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HIGH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5.9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X</a:t>
            </a:r>
            <a:r>
              <a:rPr lang="en-US" sz="3200" b="1" baseline="-25000" dirty="0"/>
              <a:t>2</a:t>
            </a:r>
            <a:r>
              <a:rPr lang="en-US" sz="3200" b="1" dirty="0"/>
              <a:t>0</a:t>
            </a:r>
            <a:r>
              <a:rPr lang="en-US" sz="3200" b="1" baseline="-25000" dirty="0"/>
              <a:t>3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/>
              <a:t>Gallium</a:t>
            </a:r>
            <a:r>
              <a:rPr lang="en-US" sz="2800" dirty="0"/>
              <a:t> </a:t>
            </a:r>
            <a:r>
              <a:rPr lang="en-US" sz="2800" baseline="30000" dirty="0"/>
              <a:t>1</a:t>
            </a:r>
            <a:endParaRPr lang="en-US" sz="2800" dirty="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981200" y="1066800"/>
            <a:ext cx="327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/>
              <a:t>Predicted for </a:t>
            </a:r>
          </a:p>
          <a:p>
            <a:r>
              <a:rPr lang="en-US" sz="2800" b="1" dirty="0"/>
              <a:t>`</a:t>
            </a:r>
            <a:r>
              <a:rPr lang="en-US" sz="2800" b="1" u="sng" dirty="0" err="1"/>
              <a:t>eka</a:t>
            </a:r>
            <a:r>
              <a:rPr lang="en-US" sz="2800" b="1" u="sng" dirty="0"/>
              <a:t>-Aluminum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334000" y="1981200"/>
            <a:ext cx="1676400" cy="353943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69.7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30.1 </a:t>
            </a:r>
            <a:r>
              <a:rPr lang="en-US" sz="3200" b="1" baseline="30000" dirty="0"/>
              <a:t>O </a:t>
            </a:r>
            <a:r>
              <a:rPr lang="en-US" sz="3200" b="1" dirty="0"/>
              <a:t>C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1983 </a:t>
            </a:r>
            <a:r>
              <a:rPr lang="en-US" sz="3200" b="1" baseline="30000" dirty="0" err="1"/>
              <a:t>o</a:t>
            </a:r>
            <a:r>
              <a:rPr lang="en-US" sz="3200" b="1" dirty="0" err="1"/>
              <a:t>C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/>
              <a:t>5.91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Ga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  <a:r>
              <a:rPr lang="en-US" sz="3200" b="1" baseline="-25000" dirty="0"/>
              <a:t>3</a:t>
            </a:r>
            <a:endParaRPr lang="en-US" sz="3200" b="1" dirty="0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0" y="615011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sz="2800" b="1" dirty="0"/>
              <a:t>discovered in 1874 by Paul-Emile </a:t>
            </a:r>
            <a:r>
              <a:rPr lang="en-US" sz="2800" b="1" dirty="0" err="1"/>
              <a:t>Lecoq</a:t>
            </a:r>
            <a:r>
              <a:rPr lang="en-US" sz="2800" b="1" dirty="0"/>
              <a:t> de </a:t>
            </a:r>
            <a:r>
              <a:rPr lang="en-US" sz="2800" b="1" dirty="0" err="1" smtClean="0"/>
              <a:t>Boisbaudran</a:t>
            </a:r>
            <a:endParaRPr lang="en-US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 animBg="1"/>
      <p:bldP spid="67590" grpId="0"/>
      <p:bldP spid="67591" grpId="0" animBg="1"/>
      <p:bldP spid="675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/>
              <a:t>Example of `periodicity’: </a:t>
            </a:r>
            <a:r>
              <a:rPr lang="en-US" sz="4000" b="1" dirty="0">
                <a:solidFill>
                  <a:srgbClr val="00259C"/>
                </a:solidFill>
              </a:rPr>
              <a:t>halogens</a:t>
            </a:r>
            <a:r>
              <a:rPr lang="en-US" dirty="0"/>
              <a:t/>
            </a:r>
            <a:br>
              <a:rPr lang="en-US" dirty="0"/>
            </a:br>
            <a:endParaRPr lang="en-US" sz="2000" b="1" dirty="0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1905000" y="2286000"/>
          <a:ext cx="7207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Bitmap Image" r:id="rId3" imgW="523810" imgH="2657846" progId="PBrush">
                  <p:embed/>
                </p:oleObj>
              </mc:Choice>
              <mc:Fallback>
                <p:oleObj name="Bitmap Image" r:id="rId3" imgW="523810" imgH="2657846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7207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971800" y="2286000"/>
            <a:ext cx="1143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</a:t>
            </a:r>
            <a:r>
              <a:rPr lang="en-US" sz="3200"/>
              <a:t>220</a:t>
            </a:r>
          </a:p>
          <a:p>
            <a:pPr>
              <a:spcBef>
                <a:spcPct val="50000"/>
              </a:spcBef>
            </a:pPr>
            <a:r>
              <a:rPr lang="en-US" sz="3200"/>
              <a:t>-101</a:t>
            </a:r>
          </a:p>
          <a:p>
            <a:pPr>
              <a:spcBef>
                <a:spcPct val="50000"/>
              </a:spcBef>
            </a:pPr>
            <a:r>
              <a:rPr lang="en-US" sz="3200"/>
              <a:t>-7</a:t>
            </a:r>
          </a:p>
          <a:p>
            <a:pPr>
              <a:spcBef>
                <a:spcPct val="50000"/>
              </a:spcBef>
            </a:pPr>
            <a:r>
              <a:rPr lang="en-US" sz="3200"/>
              <a:t>114</a:t>
            </a:r>
          </a:p>
          <a:p>
            <a:pPr>
              <a:spcBef>
                <a:spcPct val="50000"/>
              </a:spcBef>
            </a:pPr>
            <a:r>
              <a:rPr lang="en-US" sz="3200"/>
              <a:t>302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343400" y="2286000"/>
            <a:ext cx="12192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-188</a:t>
            </a:r>
          </a:p>
          <a:p>
            <a:pPr>
              <a:spcBef>
                <a:spcPct val="50000"/>
              </a:spcBef>
            </a:pPr>
            <a:r>
              <a:rPr lang="en-US" sz="3200"/>
              <a:t> -35</a:t>
            </a:r>
          </a:p>
          <a:p>
            <a:pPr>
              <a:spcBef>
                <a:spcPct val="50000"/>
              </a:spcBef>
            </a:pPr>
            <a:r>
              <a:rPr lang="en-US" sz="3200"/>
              <a:t>  59</a:t>
            </a:r>
          </a:p>
          <a:p>
            <a:pPr>
              <a:spcBef>
                <a:spcPct val="50000"/>
              </a:spcBef>
            </a:pPr>
            <a:r>
              <a:rPr lang="en-US" sz="3200"/>
              <a:t>184 </a:t>
            </a:r>
          </a:p>
          <a:p>
            <a:pPr>
              <a:spcBef>
                <a:spcPct val="50000"/>
              </a:spcBef>
            </a:pPr>
            <a:r>
              <a:rPr lang="en-US" sz="3200"/>
              <a:t>337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667000" y="1828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MP (</a:t>
            </a:r>
            <a:r>
              <a:rPr lang="en-US" b="1" u="sng" baseline="30000"/>
              <a:t>O</a:t>
            </a:r>
            <a:r>
              <a:rPr lang="en-US" b="1" u="sng"/>
              <a:t>C)         BP ( </a:t>
            </a:r>
            <a:r>
              <a:rPr lang="en-US" b="1" u="sng" baseline="30000"/>
              <a:t>O</a:t>
            </a:r>
            <a:r>
              <a:rPr lang="en-US" b="1" u="sng"/>
              <a:t> C)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57200" y="2286000"/>
            <a:ext cx="1524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/>
              <a:t>3   7</a:t>
            </a:r>
          </a:p>
          <a:p>
            <a:pPr>
              <a:spcBef>
                <a:spcPct val="50000"/>
              </a:spcBef>
            </a:pPr>
            <a:r>
              <a:rPr lang="en-US" sz="3200"/>
              <a:t>11  23</a:t>
            </a:r>
          </a:p>
          <a:p>
            <a:pPr>
              <a:spcBef>
                <a:spcPct val="50000"/>
              </a:spcBef>
            </a:pPr>
            <a:r>
              <a:rPr lang="en-US" sz="3200"/>
              <a:t>19  40</a:t>
            </a:r>
          </a:p>
          <a:p>
            <a:pPr>
              <a:spcBef>
                <a:spcPct val="50000"/>
              </a:spcBef>
            </a:pPr>
            <a:r>
              <a:rPr lang="en-US" sz="3200"/>
              <a:t>37  85</a:t>
            </a:r>
          </a:p>
          <a:p>
            <a:pPr>
              <a:spcBef>
                <a:spcPct val="50000"/>
              </a:spcBef>
            </a:pPr>
            <a:r>
              <a:rPr lang="en-US" sz="3200"/>
              <a:t>55 133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57200" y="1828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 </a:t>
            </a:r>
            <a:r>
              <a:rPr lang="en-US" b="1" u="sng"/>
              <a:t>p      mass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334000" y="2533650"/>
            <a:ext cx="3810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2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accent2"/>
                </a:solidFill>
              </a:rPr>
              <a:t>Halogen chemistry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CC0000"/>
                </a:solidFill>
              </a:rPr>
              <a:t>2Na + X</a:t>
            </a:r>
            <a:r>
              <a:rPr lang="en-US" sz="2400" b="1" baseline="-25000" dirty="0">
                <a:solidFill>
                  <a:srgbClr val="CC0000"/>
                </a:solidFill>
              </a:rPr>
              <a:t>2 </a:t>
            </a:r>
            <a:r>
              <a:rPr lang="en-US" sz="2400" b="1" dirty="0">
                <a:solidFill>
                  <a:srgbClr val="CC0000"/>
                </a:solidFill>
                <a:sym typeface="Wingdings" pitchFamily="2" charset="2"/>
              </a:rPr>
              <a:t> 2NaX (high melting white salts)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9900"/>
                </a:solidFill>
                <a:sym typeface="Wingdings" pitchFamily="2" charset="2"/>
              </a:rPr>
              <a:t>X</a:t>
            </a:r>
            <a:r>
              <a:rPr lang="en-US" sz="2400" b="1" baseline="-25000" dirty="0">
                <a:solidFill>
                  <a:srgbClr val="009900"/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rgbClr val="009900"/>
                </a:solidFill>
                <a:sym typeface="Wingdings" pitchFamily="2" charset="2"/>
              </a:rPr>
              <a:t>(colored) + </a:t>
            </a:r>
            <a:r>
              <a:rPr lang="en-US" sz="2400" b="1" dirty="0" err="1">
                <a:solidFill>
                  <a:srgbClr val="009900"/>
                </a:solidFill>
                <a:sym typeface="Wingdings" pitchFamily="2" charset="2"/>
              </a:rPr>
              <a:t>ethene</a:t>
            </a:r>
            <a:r>
              <a:rPr lang="en-US" sz="2400" b="1" dirty="0">
                <a:solidFill>
                  <a:srgbClr val="009900"/>
                </a:solidFill>
                <a:sym typeface="Wingdings" pitchFamily="2" charset="2"/>
              </a:rPr>
              <a:t> colorless </a:t>
            </a:r>
            <a:r>
              <a:rPr lang="en-US" sz="2400" b="1" dirty="0" err="1" smtClean="0">
                <a:solidFill>
                  <a:srgbClr val="009900"/>
                </a:solidFill>
                <a:sym typeface="Wingdings" pitchFamily="2" charset="2"/>
              </a:rPr>
              <a:t>dihalides</a:t>
            </a:r>
            <a:endParaRPr lang="en-US" sz="2400" b="1" dirty="0" smtClean="0">
              <a:solidFill>
                <a:srgbClr val="0099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FF"/>
                </a:solidFill>
                <a:sym typeface="Wingdings" pitchFamily="2" charset="2"/>
              </a:rPr>
              <a:t>Breathing X</a:t>
            </a:r>
            <a:r>
              <a:rPr lang="en-US" sz="2400" b="1" baseline="-25000" dirty="0" smtClean="0">
                <a:solidFill>
                  <a:srgbClr val="CC00FF"/>
                </a:solidFill>
                <a:sym typeface="Wingdings" pitchFamily="2" charset="2"/>
              </a:rPr>
              <a:t>2</a:t>
            </a:r>
            <a:r>
              <a:rPr lang="en-US" sz="2400" b="1" dirty="0" smtClean="0">
                <a:solidFill>
                  <a:srgbClr val="CC00FF"/>
                </a:solidFill>
                <a:sym typeface="Wingdings" pitchFamily="2" charset="2"/>
              </a:rPr>
              <a:t> kills you</a:t>
            </a:r>
            <a:endParaRPr lang="en-US" sz="2400" b="1" dirty="0">
              <a:solidFill>
                <a:srgbClr val="CC00FF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sz="2400" b="1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1981200" y="1676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Comic Sans MS" pitchFamily="66" charset="0"/>
              </a:rPr>
              <a:t>X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943600" y="22860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MP and BP very 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  <p:bldP spid="70661" grpId="0" autoUpdateAnimBg="0"/>
      <p:bldP spid="70662" grpId="0" autoUpdateAnimBg="0"/>
      <p:bldP spid="70663" grpId="0" autoUpdateAnimBg="0"/>
      <p:bldP spid="70664" grpId="0" autoUpdateAnimBg="0"/>
      <p:bldP spid="70665" grpId="0" autoUpdateAnimBg="0"/>
      <p:bldP spid="70667" grpId="0" autoUpdateAnimBg="0"/>
      <p:bldP spid="7066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Why call this the </a:t>
            </a:r>
            <a:r>
              <a:rPr lang="en-US" sz="3600" b="1" dirty="0" smtClean="0">
                <a:solidFill>
                  <a:srgbClr val="FF0000"/>
                </a:solidFill>
              </a:rPr>
              <a:t>Periodic </a:t>
            </a:r>
            <a:r>
              <a:rPr lang="en-US" sz="3600" b="1" dirty="0" smtClean="0"/>
              <a:t>Table ?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25" y="2362200"/>
            <a:ext cx="8015456" cy="3874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2192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…chemistry of elements repeats </a:t>
            </a:r>
            <a:r>
              <a:rPr lang="en-US" sz="3600" b="1" dirty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rgbClr val="FF0000"/>
                </a:solidFill>
              </a:rPr>
              <a:t>eriodically</a:t>
            </a:r>
            <a:r>
              <a:rPr lang="en-US" sz="3600" dirty="0" smtClean="0"/>
              <a:t> (in columns) as we walk across the Table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14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Another example of periodicity</a:t>
            </a:r>
            <a:br>
              <a:rPr lang="en-US" sz="4000" dirty="0"/>
            </a:br>
            <a:r>
              <a:rPr lang="en-US" sz="4000" dirty="0"/>
              <a:t>inert </a:t>
            </a:r>
            <a:r>
              <a:rPr lang="en-US" sz="4000" dirty="0">
                <a:solidFill>
                  <a:srgbClr val="009900"/>
                </a:solidFill>
              </a:rPr>
              <a:t>(noble</a:t>
            </a:r>
            <a:r>
              <a:rPr lang="en-US" sz="4000" dirty="0"/>
              <a:t>) </a:t>
            </a:r>
            <a:r>
              <a:rPr lang="en-US" sz="4000" dirty="0" smtClean="0"/>
              <a:t>gases</a:t>
            </a:r>
            <a:endParaRPr lang="en-US" sz="2800" dirty="0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2286000" y="2133600"/>
          <a:ext cx="6810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Bitmap Image" r:id="rId3" imgW="266737" imgH="1638529" progId="PBrush">
                  <p:embed/>
                </p:oleObj>
              </mc:Choice>
              <mc:Fallback>
                <p:oleObj name="Bitmap Image" r:id="rId3" imgW="266737" imgH="1638529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6810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124200" y="2209800"/>
            <a:ext cx="23622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</a:t>
            </a:r>
            <a:r>
              <a:rPr lang="en-US" sz="3000"/>
              <a:t>272    - 269</a:t>
            </a:r>
          </a:p>
          <a:p>
            <a:pPr>
              <a:spcBef>
                <a:spcPct val="50000"/>
              </a:spcBef>
            </a:pPr>
            <a:r>
              <a:rPr lang="en-US" sz="3000"/>
              <a:t>-249    -246</a:t>
            </a:r>
          </a:p>
          <a:p>
            <a:pPr>
              <a:spcBef>
                <a:spcPct val="50000"/>
              </a:spcBef>
            </a:pPr>
            <a:r>
              <a:rPr lang="en-US" sz="3000"/>
              <a:t>-189    -186</a:t>
            </a:r>
          </a:p>
          <a:p>
            <a:pPr>
              <a:spcBef>
                <a:spcPct val="50000"/>
              </a:spcBef>
            </a:pPr>
            <a:r>
              <a:rPr lang="en-US" sz="3000"/>
              <a:t>-157    -152</a:t>
            </a:r>
          </a:p>
          <a:p>
            <a:pPr>
              <a:spcBef>
                <a:spcPct val="50000"/>
              </a:spcBef>
            </a:pPr>
            <a:r>
              <a:rPr lang="en-US" sz="3000"/>
              <a:t>-112    -107</a:t>
            </a:r>
          </a:p>
          <a:p>
            <a:pPr>
              <a:spcBef>
                <a:spcPct val="50000"/>
              </a:spcBef>
            </a:pPr>
            <a:r>
              <a:rPr lang="en-US" sz="3000"/>
              <a:t>-71      -62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16002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lain" startAt="2"/>
            </a:pPr>
            <a:r>
              <a:rPr lang="en-US" sz="3000"/>
              <a:t>  4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10"/>
            </a:pPr>
            <a:r>
              <a:rPr lang="en-US" sz="3000"/>
              <a:t>  20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18"/>
            </a:pPr>
            <a:r>
              <a:rPr lang="en-US" sz="3000"/>
              <a:t>  40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36"/>
            </a:pPr>
            <a:r>
              <a:rPr lang="en-US" sz="3000"/>
              <a:t>  84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54"/>
            </a:pPr>
            <a:r>
              <a:rPr lang="en-US" sz="3000"/>
              <a:t>  131</a:t>
            </a:r>
          </a:p>
          <a:p>
            <a:pPr marL="457200" indent="-457200">
              <a:spcBef>
                <a:spcPct val="50000"/>
              </a:spcBef>
            </a:pPr>
            <a:r>
              <a:rPr lang="en-US" sz="3000"/>
              <a:t>86   222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p    mass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819400" y="1828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</a:t>
            </a:r>
            <a:r>
              <a:rPr lang="en-US" b="1" u="sng"/>
              <a:t>MP(</a:t>
            </a:r>
            <a:r>
              <a:rPr lang="en-US" b="1" u="sng" baseline="30000"/>
              <a:t>o</a:t>
            </a:r>
            <a:r>
              <a:rPr lang="en-US" b="1" u="sng"/>
              <a:t> C)       BP (</a:t>
            </a:r>
            <a:r>
              <a:rPr lang="en-US" b="1" u="sng" baseline="30000"/>
              <a:t>0</a:t>
            </a:r>
            <a:r>
              <a:rPr lang="en-US" b="1" u="sng"/>
              <a:t> C )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172200" y="259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MP ~ BP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562600" y="3200400"/>
            <a:ext cx="2667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rgbClr val="009900"/>
                </a:solidFill>
              </a:rPr>
              <a:t>Noble gas chemistry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59C"/>
                </a:solidFill>
              </a:rPr>
              <a:t>            </a:t>
            </a:r>
            <a:endParaRPr lang="en-US" sz="2000" b="1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629400" y="43926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 b="1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5943600" y="44196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5486400" y="4038600"/>
            <a:ext cx="251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  <p:bldP spid="71685" grpId="0" autoUpdateAnimBg="0"/>
      <p:bldP spid="71686" grpId="0" autoUpdateAnimBg="0"/>
      <p:bldP spid="71687" grpId="0" autoUpdateAnimBg="0"/>
      <p:bldP spid="71688" grpId="0" autoUpdateAnimBg="0"/>
      <p:bldP spid="71689" grpId="0" autoUpdateAnimBg="0"/>
      <p:bldP spid="71690" grpId="0" autoUpdateAnimBg="0"/>
      <p:bldP spid="71691" grpId="0" autoUpdateAnimBg="0"/>
      <p:bldP spid="71692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9F4CA87B35F542FABA98C2375A9A411C"/>
  <p:tag name="TPVERSION" val="5"/>
  <p:tag name="TPFULLVERSION" val="5.0.0.2212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3175872BAC884AB1B9F48D1101E2B64B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5FA4E77E66C4D67B548F765545D179B&lt;/guid&gt;&#10;            &lt;repollguid&gt;F34FA827E1324D5E93DBC81AFFA12986&lt;/repollguid&gt;&#10;            &lt;sourceid&gt;87BFED803B7E4139BC67E267E1F3C506&lt;/sourceid&gt;&#10;            &lt;questiontext&gt;Given the data below, predict the mp and density (d) for X(also called Rubidium) which lies between K and C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4E2FBEDE278429A9C4DFD5FDEA6B284&lt;/guid&gt;&#10;                    &lt;answertext&gt;mp=637  d=2.72&lt;/answertext&gt;&#10;                    &lt;valuetype&gt;-1&lt;/valuetype&gt;&#10;                &lt;/answer&gt;&#10;                &lt;answer&gt;&#10;                    &lt;guid&gt;E3528F4DD4F94F9AB263C33AD54F42CC&lt;/guid&gt;&#10;                    &lt;answertext&gt;mp=1.36  d=319&lt;/answertext&gt;&#10;                    &lt;valuetype&gt;-1&lt;/valuetype&gt;&#10;                &lt;/answer&gt;&#10;                &lt;answer&gt;&#10;                    &lt;guid&gt;576625757FAE45B48F6A9C42E95F5D32&lt;/guid&gt;&#10;                    &lt;answertext&gt;mp=319   d=1.36&lt;/answertext&gt;&#10;                    &lt;valuetype&gt;1&lt;/valuetype&gt;&#10;                &lt;/answer&gt;&#10;                &lt;answer&gt;&#10;                    &lt;guid&gt;8008C7CC90984A989A6DFF7411E4E0EF&lt;/guid&gt;&#10;                    &lt;answertext&gt;mp=35     d=1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617</Words>
  <Application>Microsoft Office PowerPoint</Application>
  <PresentationFormat>On-screen Show (4:3)</PresentationFormat>
  <Paragraphs>245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Rounded MT Bold</vt:lpstr>
      <vt:lpstr>Calibri</vt:lpstr>
      <vt:lpstr>Comic Sans MS</vt:lpstr>
      <vt:lpstr>Symbol</vt:lpstr>
      <vt:lpstr>Times New Roman</vt:lpstr>
      <vt:lpstr>Wingdings</vt:lpstr>
      <vt:lpstr>Office Theme</vt:lpstr>
      <vt:lpstr>Chart</vt:lpstr>
      <vt:lpstr>Bitmap Image</vt:lpstr>
      <vt:lpstr>Modern version of Mendeleev’s Periodic table of the elements</vt:lpstr>
      <vt:lpstr>Why the Periodic Table Rocks…. Thinking Like a Chemist Russian style</vt:lpstr>
      <vt:lpstr>Another example…</vt:lpstr>
      <vt:lpstr>Given the data below, predict the mp and density (d) for X(also called Rubidium) which lies between K and Cs</vt:lpstr>
      <vt:lpstr>PowerPoint Presentation</vt:lpstr>
      <vt:lpstr>Another example…</vt:lpstr>
      <vt:lpstr>Example of `periodicity’: halogens </vt:lpstr>
      <vt:lpstr>PowerPoint Presentation</vt:lpstr>
      <vt:lpstr>Another example of periodicity inert (noble) gases</vt:lpstr>
      <vt:lpstr>Geography of Periodic Table see also figure 2.19  page 59 &amp; pp. 58-60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99</cp:revision>
  <dcterms:created xsi:type="dcterms:W3CDTF">2011-08-29T23:32:25Z</dcterms:created>
  <dcterms:modified xsi:type="dcterms:W3CDTF">2015-02-06T17:12:39Z</dcterms:modified>
</cp:coreProperties>
</file>