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64" r:id="rId2"/>
    <p:sldId id="365" r:id="rId3"/>
    <p:sldId id="350" r:id="rId4"/>
    <p:sldId id="362" r:id="rId5"/>
    <p:sldId id="363" r:id="rId6"/>
    <p:sldId id="317" r:id="rId7"/>
    <p:sldId id="326" r:id="rId8"/>
    <p:sldId id="306" r:id="rId9"/>
    <p:sldId id="307" r:id="rId10"/>
    <p:sldId id="318" r:id="rId11"/>
    <p:sldId id="308" r:id="rId12"/>
    <p:sldId id="309" r:id="rId13"/>
    <p:sldId id="310" r:id="rId14"/>
    <p:sldId id="311" r:id="rId15"/>
    <p:sldId id="346" r:id="rId16"/>
    <p:sldId id="347" r:id="rId17"/>
    <p:sldId id="331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62" autoAdjust="0"/>
    <p:restoredTop sz="94075" autoAdjust="0"/>
  </p:normalViewPr>
  <p:slideViewPr>
    <p:cSldViewPr>
      <p:cViewPr varScale="1">
        <p:scale>
          <a:sx n="74" d="100"/>
          <a:sy n="74" d="100"/>
        </p:scale>
        <p:origin x="166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17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fld id="{36E801A1-A3EB-43BB-91A7-36FE7DB66560}" type="slidenum">
              <a:rPr lang="en-US" sz="1200"/>
              <a:pPr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33040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95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54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91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9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1900" y="848840"/>
            <a:ext cx="556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# P + # N = MASS NUMBER FOR A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                 </a:t>
            </a:r>
            <a:r>
              <a:rPr lang="en-US" sz="2800" b="1" u="sng" dirty="0" smtClean="0"/>
              <a:t>SPECIFIC </a:t>
            </a:r>
            <a:r>
              <a:rPr lang="en-US" sz="2800" b="1" dirty="0" smtClean="0"/>
              <a:t>ISOTOPE</a:t>
            </a:r>
            <a:endParaRPr lang="en-US" sz="28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143" y="1870095"/>
            <a:ext cx="1805708" cy="201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-10749" y="1011192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# P= ATOMIC NUMBER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600997" y="1494199"/>
            <a:ext cx="0" cy="308748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87550" y="2008856"/>
            <a:ext cx="13227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27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Al</a:t>
            </a:r>
          </a:p>
          <a:p>
            <a:r>
              <a:rPr lang="en-US" sz="4000" b="1" dirty="0" smtClean="0"/>
              <a:t>13</a:t>
            </a:r>
            <a:endParaRPr lang="en-US" sz="40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724400" y="1407242"/>
            <a:ext cx="381000" cy="675697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4335787"/>
            <a:ext cx="4800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specific isotopes of an element are </a:t>
            </a:r>
            <a:r>
              <a:rPr lang="en-US" sz="3200" b="1" dirty="0" err="1" smtClean="0"/>
              <a:t>are</a:t>
            </a:r>
            <a:r>
              <a:rPr lang="en-US" sz="3200" b="1" dirty="0" smtClean="0"/>
              <a:t> written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10300" y="2641341"/>
            <a:ext cx="300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or  27-Al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Quick review of atomic language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12300" y="2575381"/>
            <a:ext cx="2112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Average atomic mass</a:t>
            </a:r>
            <a:endParaRPr lang="en-US" sz="28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2209800" y="3423310"/>
            <a:ext cx="429850" cy="130401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352800" y="1534412"/>
            <a:ext cx="1752600" cy="1814815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1000" y="4114800"/>
            <a:ext cx="2819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Element as listed on Periodic Table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6793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5" grpId="0" animBg="1"/>
      <p:bldP spid="16" grpId="0"/>
      <p:bldP spid="19" grpId="0"/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33400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`</a:t>
            </a:r>
            <a:r>
              <a:rPr lang="en-US" sz="3600" dirty="0" smtClean="0"/>
              <a:t>How Do We Organize the Elements Problem’: 				Some Analogies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590800"/>
            <a:ext cx="91440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00" b="1" dirty="0" smtClean="0"/>
              <a:t>ABCDEFGHIJKLMNOPQRSTUVWXYZ</a:t>
            </a:r>
            <a:endParaRPr lang="en-US" sz="47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40960" y="3406408"/>
            <a:ext cx="7848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THE QUICK BROWN </a:t>
            </a:r>
            <a:r>
              <a:rPr lang="en-US" sz="4800" b="1" smtClean="0"/>
              <a:t>FOX JUMPS </a:t>
            </a:r>
            <a:r>
              <a:rPr lang="en-US" sz="4800" b="1" dirty="0" smtClean="0"/>
              <a:t>OVER THE LAZY DOG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1499" y="1696506"/>
            <a:ext cx="8991600" cy="5693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1) Is there a  coherent `pattern’ to these 26 symbols </a:t>
            </a:r>
            <a:r>
              <a:rPr lang="en-US" sz="3100" b="1" dirty="0" smtClean="0"/>
              <a:t>? </a:t>
            </a:r>
            <a:endParaRPr lang="en-US" sz="31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5334000"/>
            <a:ext cx="8153400" cy="132343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Essentially a word pattern and so a  1D problem. Imagine 92 letters ….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2) Card </a:t>
            </a:r>
            <a:r>
              <a:rPr lang="en-US" dirty="0"/>
              <a:t>player </a:t>
            </a:r>
            <a:r>
              <a:rPr lang="en-US" dirty="0" smtClean="0"/>
              <a:t>insights…2 (and higher) ….Dimensional puzzling</a:t>
            </a:r>
            <a:endParaRPr lang="en-US" dirty="0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8342" y="6247150"/>
            <a:ext cx="3200400" cy="457200"/>
          </a:xfrm>
          <a:prstGeom prst="rect">
            <a:avLst/>
          </a:prstGeom>
          <a:noFill/>
        </p:spPr>
      </p:pic>
      <p:pic>
        <p:nvPicPr>
          <p:cNvPr id="64516" name="Picture 4" descr="Playingcar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981200"/>
            <a:ext cx="4038600" cy="3060700"/>
          </a:xfrm>
          <a:prstGeom prst="rect">
            <a:avLst/>
          </a:prstGeom>
          <a:noFill/>
        </p:spPr>
      </p:pic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4495800" y="2057400"/>
            <a:ext cx="2057400" cy="29352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baseline="30000"/>
              <a:t>  6</a:t>
            </a:r>
            <a:r>
              <a:rPr lang="en-US" sz="6000" b="1"/>
              <a:t>C</a:t>
            </a:r>
          </a:p>
          <a:p>
            <a:pPr>
              <a:spcBef>
                <a:spcPct val="50000"/>
              </a:spcBef>
            </a:pPr>
            <a:r>
              <a:rPr lang="en-US" sz="6000" b="1"/>
              <a:t>12.01</a:t>
            </a:r>
          </a:p>
          <a:p>
            <a:pPr>
              <a:spcBef>
                <a:spcPct val="50000"/>
              </a:spcBef>
            </a:pPr>
            <a:endParaRPr lang="en-US" b="1"/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6781800" y="2057400"/>
            <a:ext cx="2057400" cy="28416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CCFF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b="1"/>
              <a:t>GRAPHITE</a:t>
            </a:r>
          </a:p>
          <a:p>
            <a:pPr>
              <a:buFont typeface="Wingdings" pitchFamily="2" charset="2"/>
              <a:buChar char="Ø"/>
            </a:pPr>
            <a:r>
              <a:rPr lang="en-US" sz="2000" b="1"/>
              <a:t>MP 1710 </a:t>
            </a:r>
            <a:r>
              <a:rPr lang="en-US" sz="2000" b="1" baseline="30000"/>
              <a:t>O</a:t>
            </a:r>
            <a:r>
              <a:rPr lang="en-US" sz="2000" b="1"/>
              <a:t>C</a:t>
            </a:r>
          </a:p>
          <a:p>
            <a:pPr>
              <a:buFont typeface="Wingdings" pitchFamily="2" charset="2"/>
              <a:buChar char="Ø"/>
            </a:pPr>
            <a:r>
              <a:rPr lang="en-US" sz="2000" b="1"/>
              <a:t>d=2.11 g/cm</a:t>
            </a:r>
            <a:r>
              <a:rPr lang="en-US" sz="2000" b="1" baseline="30000"/>
              <a:t>3</a:t>
            </a:r>
          </a:p>
          <a:p>
            <a:pPr>
              <a:buFont typeface="Wingdings" pitchFamily="2" charset="2"/>
              <a:buChar char="Ø"/>
            </a:pPr>
            <a:r>
              <a:rPr lang="en-US"/>
              <a:t>BLACK</a:t>
            </a:r>
          </a:p>
          <a:p>
            <a:pPr>
              <a:buFont typeface="Wingdings" pitchFamily="2" charset="2"/>
              <a:buChar char="Ø"/>
            </a:pPr>
            <a:r>
              <a:rPr lang="en-US"/>
              <a:t>CO, CO</a:t>
            </a:r>
            <a:r>
              <a:rPr lang="en-US" baseline="-25000"/>
              <a:t>2</a:t>
            </a:r>
            <a:endParaRPr lang="en-US"/>
          </a:p>
          <a:p>
            <a:pPr>
              <a:buFont typeface="Wingdings" pitchFamily="2" charset="2"/>
              <a:buChar char="Ø"/>
            </a:pPr>
            <a:r>
              <a:rPr lang="en-US"/>
              <a:t>2 other crystal forms</a:t>
            </a:r>
          </a:p>
          <a:p>
            <a:pPr>
              <a:buFont typeface="Wingdings" pitchFamily="2" charset="2"/>
              <a:buChar char="Ø"/>
            </a:pPr>
            <a:endParaRPr lang="en-US" b="1"/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914400" y="5257800"/>
            <a:ext cx="3276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Playing card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5181600" y="5257800"/>
            <a:ext cx="3352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Element card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52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Analogies (continued)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animBg="1"/>
      <p:bldP spid="64518" grpId="0" animBg="1"/>
      <p:bldP spid="64519" grpId="0"/>
      <p:bldP spid="645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Mendeleev%20periyodik%20tabl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220228"/>
            <a:ext cx="8534813" cy="54947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2000" b="1" dirty="0">
                <a:latin typeface="Comic Sans MS" pitchFamily="66" charset="0"/>
                <a:cs typeface="Times New Roman" pitchFamily="18" charset="0"/>
              </a:rPr>
              <a:t>THINKING LIKE A CHEMIST: 	Mendeleev (cont.)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143000" y="990600"/>
            <a:ext cx="6477000" cy="82232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Organizing the mess that are the ~60 known elements circa 1870:</a:t>
            </a:r>
            <a:r>
              <a:rPr lang="en-US" b="1" dirty="0"/>
              <a:t> </a:t>
            </a:r>
          </a:p>
        </p:txBody>
      </p:sp>
      <p:pic>
        <p:nvPicPr>
          <p:cNvPr id="65540" name="Picture 4" descr="mendeleevs original ch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828800"/>
            <a:ext cx="4648200" cy="2974975"/>
          </a:xfrm>
          <a:prstGeom prst="rect">
            <a:avLst/>
          </a:prstGeom>
          <a:noFill/>
        </p:spPr>
      </p:pic>
      <p:pic>
        <p:nvPicPr>
          <p:cNvPr id="65541" name="Picture 5" descr="Mendeleev%20periyodik%20tab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4481389" cy="2885149"/>
          </a:xfrm>
          <a:prstGeom prst="rect">
            <a:avLst/>
          </a:prstGeom>
          <a:noFill/>
        </p:spPr>
      </p:pic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533400" y="5181600"/>
            <a:ext cx="3505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Negative of </a:t>
            </a:r>
            <a:r>
              <a:rPr lang="en-US" b="1">
                <a:solidFill>
                  <a:srgbClr val="FF0000"/>
                </a:solidFill>
              </a:rPr>
              <a:t>Mendeleev’s</a:t>
            </a:r>
          </a:p>
          <a:p>
            <a:pPr>
              <a:spcBef>
                <a:spcPct val="50000"/>
              </a:spcBef>
            </a:pPr>
            <a:r>
              <a:rPr lang="en-US" b="1" i="1"/>
              <a:t>Perioyodik tablo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4724400" y="5257800"/>
            <a:ext cx="373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“Colorized” version with English </a:t>
            </a:r>
            <a:r>
              <a:rPr lang="en-US" b="1" dirty="0" smtClean="0"/>
              <a:t>translation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Modern version of Mendeleev’s Periodic table of the elements</a:t>
            </a:r>
          </a:p>
        </p:txBody>
      </p:sp>
      <p:pic>
        <p:nvPicPr>
          <p:cNvPr id="68611" name="Picture 3" descr="Periodic%20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1417638"/>
            <a:ext cx="8664193" cy="5440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Know </a:t>
            </a:r>
            <a:r>
              <a:rPr lang="en-US" sz="3200" dirty="0" smtClean="0"/>
              <a:t>more of thy </a:t>
            </a:r>
            <a:r>
              <a:rPr lang="en-US" sz="3200" dirty="0" err="1" smtClean="0"/>
              <a:t>elements,Maggots</a:t>
            </a:r>
            <a:r>
              <a:rPr lang="en-US" sz="3200" dirty="0" smtClean="0"/>
              <a:t> </a:t>
            </a:r>
            <a:r>
              <a:rPr lang="en-US" sz="4000" dirty="0"/>
              <a:t>!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0" y="914400"/>
            <a:ext cx="53340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By </a:t>
            </a:r>
            <a:r>
              <a:rPr lang="en-US" sz="2800" b="1" dirty="0" smtClean="0"/>
              <a:t>Friday 6 November</a:t>
            </a:r>
            <a:endParaRPr lang="en-US" sz="2800" b="1" dirty="0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0" y="1371600"/>
            <a:ext cx="6477000" cy="95410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Expand to Symbols </a:t>
            </a:r>
            <a:r>
              <a:rPr lang="en-US" sz="2800" b="1" dirty="0"/>
              <a:t>and names for…first 4 </a:t>
            </a:r>
            <a:r>
              <a:rPr lang="en-US" sz="2800" b="1" dirty="0" smtClean="0"/>
              <a:t>rows +…</a:t>
            </a:r>
            <a:r>
              <a:rPr lang="en-US" sz="2800" b="1" dirty="0" smtClean="0">
                <a:solidFill>
                  <a:srgbClr val="FF0000"/>
                </a:solidFill>
              </a:rPr>
              <a:t>SPECIALS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86000"/>
            <a:ext cx="7696200" cy="408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57200" y="2971800"/>
            <a:ext cx="7848600" cy="12954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 descr="USMC_D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1217" y="0"/>
            <a:ext cx="1872258" cy="2819400"/>
          </a:xfrm>
          <a:prstGeom prst="rect">
            <a:avLst/>
          </a:prstGeom>
          <a:noFill/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066800" y="2133600"/>
            <a:ext cx="693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Ag</a:t>
            </a:r>
            <a:r>
              <a:rPr lang="en-US" sz="2800" b="1" dirty="0">
                <a:solidFill>
                  <a:srgbClr val="FF0000"/>
                </a:solidFill>
              </a:rPr>
              <a:t>, Au, Hg, </a:t>
            </a:r>
            <a:r>
              <a:rPr lang="en-US" sz="2800" b="1" dirty="0" err="1">
                <a:solidFill>
                  <a:srgbClr val="FF0000"/>
                </a:solidFill>
              </a:rPr>
              <a:t>Pb</a:t>
            </a:r>
            <a:r>
              <a:rPr lang="en-US" sz="2800" b="1" dirty="0">
                <a:solidFill>
                  <a:srgbClr val="FF0000"/>
                </a:solidFill>
              </a:rPr>
              <a:t>, Pt, </a:t>
            </a:r>
            <a:r>
              <a:rPr lang="en-US" sz="2800" b="1" dirty="0" err="1">
                <a:solidFill>
                  <a:srgbClr val="FF0000"/>
                </a:solidFill>
              </a:rPr>
              <a:t>Ba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Sr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Sn</a:t>
            </a:r>
            <a:r>
              <a:rPr lang="en-US" sz="2800" b="1" dirty="0">
                <a:solidFill>
                  <a:srgbClr val="FF0000"/>
                </a:solidFill>
              </a:rPr>
              <a:t>, I, U</a:t>
            </a:r>
          </a:p>
        </p:txBody>
      </p:sp>
    </p:spTree>
    <p:extLst>
      <p:ext uri="{BB962C8B-B14F-4D97-AF65-F5344CB8AC3E}">
        <p14:creationId xmlns:p14="http://schemas.microsoft.com/office/powerpoint/2010/main" val="339258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/>
      <p:bldP spid="348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875663" y="280987"/>
            <a:ext cx="4267200" cy="634019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  </a:t>
            </a:r>
            <a:r>
              <a:rPr lang="en-US" sz="2800" b="1" dirty="0" smtClean="0"/>
              <a:t>Ag=silver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Au=gold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Hg=mercury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Pb</a:t>
            </a:r>
            <a:r>
              <a:rPr lang="en-US" sz="2800" b="1" dirty="0" smtClean="0"/>
              <a:t>= lead 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Pt</a:t>
            </a:r>
            <a:r>
              <a:rPr lang="en-US" sz="2800" b="1" dirty="0"/>
              <a:t> </a:t>
            </a:r>
            <a:r>
              <a:rPr lang="en-US" sz="2800" b="1" dirty="0" smtClean="0"/>
              <a:t>= platinum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Ba</a:t>
            </a:r>
            <a:r>
              <a:rPr lang="en-US" sz="2800" b="1" dirty="0" smtClean="0"/>
              <a:t>= barium </a:t>
            </a:r>
          </a:p>
          <a:p>
            <a:pPr>
              <a:spcBef>
                <a:spcPct val="50000"/>
              </a:spcBef>
            </a:pPr>
            <a:r>
              <a:rPr lang="en-US" sz="2800" b="1" dirty="0" err="1" smtClean="0"/>
              <a:t>Sr</a:t>
            </a:r>
            <a:r>
              <a:rPr lang="en-US" sz="2800" b="1" dirty="0" smtClean="0"/>
              <a:t>=strontium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Sn</a:t>
            </a:r>
            <a:r>
              <a:rPr lang="en-US" sz="2800" b="1" dirty="0"/>
              <a:t> </a:t>
            </a:r>
            <a:r>
              <a:rPr lang="en-US" sz="2800" b="1" dirty="0" smtClean="0"/>
              <a:t>=tin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I = iodine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/>
              <a:t> U=uranium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4666"/>
            <a:ext cx="274320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K=potassium</a:t>
            </a:r>
          </a:p>
          <a:p>
            <a:r>
              <a:rPr lang="en-US" sz="2300" dirty="0" smtClean="0"/>
              <a:t>Ca=calcium</a:t>
            </a:r>
          </a:p>
          <a:p>
            <a:endParaRPr lang="en-US" sz="2300" dirty="0" smtClean="0"/>
          </a:p>
          <a:p>
            <a:r>
              <a:rPr lang="en-US" sz="2300" dirty="0" smtClean="0"/>
              <a:t>Sc=scandium</a:t>
            </a:r>
          </a:p>
          <a:p>
            <a:r>
              <a:rPr lang="en-US" sz="2300" dirty="0" smtClean="0"/>
              <a:t>Ti-titanium </a:t>
            </a:r>
          </a:p>
          <a:p>
            <a:r>
              <a:rPr lang="en-US" sz="2300" dirty="0" smtClean="0"/>
              <a:t>V=Vanadium</a:t>
            </a:r>
          </a:p>
          <a:p>
            <a:r>
              <a:rPr lang="en-US" sz="2300" dirty="0" smtClean="0"/>
              <a:t>Cr=chromium</a:t>
            </a:r>
          </a:p>
          <a:p>
            <a:r>
              <a:rPr lang="en-US" sz="2300" dirty="0" err="1" smtClean="0"/>
              <a:t>Mn</a:t>
            </a:r>
            <a:r>
              <a:rPr lang="en-US" sz="2300" dirty="0" smtClean="0"/>
              <a:t>=manganese</a:t>
            </a:r>
          </a:p>
          <a:p>
            <a:r>
              <a:rPr lang="en-US" sz="2300" dirty="0" smtClean="0"/>
              <a:t>Fe=iron</a:t>
            </a:r>
          </a:p>
          <a:p>
            <a:r>
              <a:rPr lang="en-US" sz="2300" dirty="0" smtClean="0"/>
              <a:t>Co=cobalt</a:t>
            </a:r>
          </a:p>
          <a:p>
            <a:r>
              <a:rPr lang="en-US" sz="2300" dirty="0" smtClean="0"/>
              <a:t>Cu=copper</a:t>
            </a:r>
          </a:p>
          <a:p>
            <a:r>
              <a:rPr lang="en-US" sz="2300" dirty="0" smtClean="0"/>
              <a:t>Zn=zinc</a:t>
            </a:r>
          </a:p>
          <a:p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err="1" smtClean="0"/>
              <a:t>Ga</a:t>
            </a:r>
            <a:r>
              <a:rPr lang="en-US" sz="2300" dirty="0" smtClean="0"/>
              <a:t>=gallium</a:t>
            </a:r>
          </a:p>
          <a:p>
            <a:r>
              <a:rPr lang="en-US" sz="2300" dirty="0" err="1" smtClean="0"/>
              <a:t>Ge</a:t>
            </a:r>
            <a:r>
              <a:rPr lang="en-US" sz="2300" dirty="0" smtClean="0"/>
              <a:t>=germanium</a:t>
            </a:r>
          </a:p>
          <a:p>
            <a:r>
              <a:rPr lang="en-US" sz="2300" dirty="0" smtClean="0"/>
              <a:t>As=arsenic</a:t>
            </a:r>
          </a:p>
          <a:p>
            <a:r>
              <a:rPr lang="en-US" sz="2300" dirty="0" smtClean="0"/>
              <a:t>Se=selenium</a:t>
            </a:r>
          </a:p>
          <a:p>
            <a:r>
              <a:rPr lang="en-US" sz="2300" dirty="0" smtClean="0"/>
              <a:t>Br=bromine</a:t>
            </a:r>
          </a:p>
          <a:p>
            <a:r>
              <a:rPr lang="en-US" sz="2300" dirty="0" smtClean="0"/>
              <a:t>Kr=krypton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14700" y="286631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specials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7432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Row 4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Why the Periodic Table Rocks….</a:t>
            </a:r>
            <a:br>
              <a:rPr lang="en-US" sz="3200" b="1" dirty="0"/>
            </a:br>
            <a:r>
              <a:rPr lang="en-US" sz="3200" b="1" dirty="0"/>
              <a:t>Thinking Like a Chemist </a:t>
            </a:r>
            <a:r>
              <a:rPr lang="en-US" sz="3200" b="1" dirty="0">
                <a:solidFill>
                  <a:srgbClr val="FF0000"/>
                </a:solidFill>
              </a:rPr>
              <a:t>Russian </a:t>
            </a:r>
            <a:r>
              <a:rPr lang="en-US" sz="3200" b="1" dirty="0"/>
              <a:t>style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0" y="1524000"/>
            <a:ext cx="32004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1" dirty="0"/>
          </a:p>
          <a:p>
            <a:pPr>
              <a:spcBef>
                <a:spcPct val="50000"/>
              </a:spcBef>
            </a:pPr>
            <a:r>
              <a:rPr lang="en-US" sz="1800" b="1" u="sng" dirty="0"/>
              <a:t>property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Atomic mass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Melting point (</a:t>
            </a:r>
            <a:r>
              <a:rPr lang="en-US" sz="2200" b="1" baseline="30000" dirty="0"/>
              <a:t>o</a:t>
            </a:r>
            <a:r>
              <a:rPr lang="en-US" sz="2200" b="1" dirty="0"/>
              <a:t> C)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Density (g/cm</a:t>
            </a:r>
            <a:r>
              <a:rPr lang="en-US" sz="2200" b="1" baseline="30000" dirty="0"/>
              <a:t>3</a:t>
            </a:r>
            <a:r>
              <a:rPr lang="en-US" sz="2200" b="1" dirty="0"/>
              <a:t>)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 common oxide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Density of oxide(g/cm</a:t>
            </a:r>
            <a:r>
              <a:rPr lang="en-US" sz="2200" b="1" baseline="30000" dirty="0"/>
              <a:t>3</a:t>
            </a:r>
            <a:r>
              <a:rPr lang="en-US" sz="2200" b="1" dirty="0"/>
              <a:t>)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common chloride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chloride boiling point </a:t>
            </a:r>
            <a:r>
              <a:rPr lang="en-US" sz="2200" b="1" dirty="0" smtClean="0"/>
              <a:t>(C</a:t>
            </a:r>
            <a:r>
              <a:rPr lang="en-US" sz="2200" b="1" dirty="0"/>
              <a:t>)</a:t>
            </a:r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514600" y="1828800"/>
            <a:ext cx="1600200" cy="4572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Silicon (Si)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2971800" y="2362200"/>
            <a:ext cx="838200" cy="34778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/>
              <a:t>28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1410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2.33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SiO</a:t>
            </a:r>
            <a:r>
              <a:rPr lang="en-US" sz="2200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2.66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SiCl</a:t>
            </a:r>
            <a:r>
              <a:rPr lang="en-US" sz="2200" b="1" baseline="-25000" dirty="0"/>
              <a:t>4</a:t>
            </a:r>
          </a:p>
          <a:p>
            <a:pPr>
              <a:spcBef>
                <a:spcPct val="50000"/>
              </a:spcBef>
            </a:pPr>
            <a:r>
              <a:rPr lang="en-US" sz="2200" b="1" baseline="-25000" dirty="0"/>
              <a:t>  </a:t>
            </a:r>
            <a:r>
              <a:rPr lang="en-US" sz="2200" b="1" dirty="0"/>
              <a:t>57.6</a:t>
            </a:r>
            <a:endParaRPr lang="en-US" sz="2200" b="1" baseline="-25000" dirty="0"/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6934200" y="1828800"/>
            <a:ext cx="1295400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Tin (Sn)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7162800" y="2362200"/>
            <a:ext cx="990600" cy="347787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/>
              <a:t>118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232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7.28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SnO</a:t>
            </a:r>
            <a:r>
              <a:rPr lang="en-US" sz="2200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6.95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SnCl</a:t>
            </a:r>
            <a:r>
              <a:rPr lang="en-US" sz="2200" b="1" baseline="-25000" dirty="0"/>
              <a:t>4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114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4191000" y="1828800"/>
            <a:ext cx="1447800" cy="430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/>
              <a:t>predicted</a:t>
            </a:r>
            <a:r>
              <a:rPr lang="en-US" sz="2200" b="1" baseline="30000" dirty="0"/>
              <a:t>1</a:t>
            </a:r>
            <a:endParaRPr lang="en-US" sz="2200" b="1" dirty="0"/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4343400" y="2362200"/>
            <a:ext cx="990600" cy="3477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/>
              <a:t>72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821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5.5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XO</a:t>
            </a:r>
            <a:r>
              <a:rPr lang="en-US" sz="2200" b="1" baseline="-25000" dirty="0"/>
              <a:t>2</a:t>
            </a:r>
            <a:endParaRPr lang="en-US" sz="2200" b="1" dirty="0"/>
          </a:p>
          <a:p>
            <a:pPr>
              <a:spcBef>
                <a:spcPct val="50000"/>
              </a:spcBef>
            </a:pPr>
            <a:r>
              <a:rPr lang="en-US" sz="2200" b="1" dirty="0"/>
              <a:t>4.7</a:t>
            </a:r>
          </a:p>
          <a:p>
            <a:pPr>
              <a:spcBef>
                <a:spcPct val="50000"/>
              </a:spcBef>
            </a:pPr>
            <a:r>
              <a:rPr lang="en-US" sz="2200" b="1" dirty="0"/>
              <a:t>XCl</a:t>
            </a:r>
            <a:r>
              <a:rPr lang="en-US" sz="2200" b="1" baseline="-25000" dirty="0"/>
              <a:t>4</a:t>
            </a:r>
            <a:endParaRPr lang="en-US" sz="2200" b="1" dirty="0"/>
          </a:p>
          <a:p>
            <a:pPr>
              <a:spcBef>
                <a:spcPct val="50000"/>
              </a:spcBef>
            </a:pPr>
            <a:r>
              <a:rPr lang="en-US" sz="2200" b="1" dirty="0"/>
              <a:t>100</a:t>
            </a:r>
            <a:endParaRPr lang="en-US" sz="2200" b="1" baseline="-25000" dirty="0"/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5715000" y="1828800"/>
            <a:ext cx="1066800" cy="4308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smtClean="0">
                <a:solidFill>
                  <a:srgbClr val="FF0000"/>
                </a:solidFill>
              </a:rPr>
              <a:t>Found</a:t>
            </a:r>
            <a:r>
              <a:rPr lang="en-US" sz="2200" b="1" baseline="30000" dirty="0">
                <a:solidFill>
                  <a:srgbClr val="FF0000"/>
                </a:solidFill>
              </a:rPr>
              <a:t>2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5791200" y="2362200"/>
            <a:ext cx="838200" cy="3477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00"/>
                </a:solidFill>
              </a:rPr>
              <a:t>72.6</a:t>
            </a:r>
          </a:p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00"/>
                </a:solidFill>
              </a:rPr>
              <a:t>947</a:t>
            </a:r>
          </a:p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00"/>
                </a:solidFill>
              </a:rPr>
              <a:t>5.4</a:t>
            </a:r>
          </a:p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00"/>
                </a:solidFill>
              </a:rPr>
              <a:t>GeO</a:t>
            </a:r>
            <a:r>
              <a:rPr lang="en-US" sz="2200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00"/>
                </a:solidFill>
              </a:rPr>
              <a:t>4.23</a:t>
            </a:r>
          </a:p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00"/>
                </a:solidFill>
              </a:rPr>
              <a:t>GeCl</a:t>
            </a:r>
            <a:r>
              <a:rPr lang="en-US" sz="2200" b="1" baseline="-25000" dirty="0">
                <a:solidFill>
                  <a:srgbClr val="FF0000"/>
                </a:solidFill>
              </a:rPr>
              <a:t>4</a:t>
            </a:r>
          </a:p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00"/>
                </a:solidFill>
              </a:rPr>
              <a:t>84</a:t>
            </a:r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3886200" y="5943600"/>
            <a:ext cx="48006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30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1886 Germanium (</a:t>
            </a:r>
            <a:r>
              <a:rPr lang="en-US" sz="2800" b="1" dirty="0" err="1">
                <a:solidFill>
                  <a:srgbClr val="FF0000"/>
                </a:solidFill>
              </a:rPr>
              <a:t>Ge</a:t>
            </a:r>
            <a:r>
              <a:rPr lang="en-US" sz="2800" b="1" dirty="0">
                <a:solidFill>
                  <a:srgbClr val="FF0000"/>
                </a:solidFill>
              </a:rPr>
              <a:t>) discovered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266700" y="5903976"/>
            <a:ext cx="3429000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aseline="30000" dirty="0" smtClean="0"/>
              <a:t>1</a:t>
            </a:r>
            <a:r>
              <a:rPr lang="en-US" sz="3200" dirty="0" smtClean="0"/>
              <a:t>Average </a:t>
            </a:r>
            <a:r>
              <a:rPr lang="en-US" sz="3200" dirty="0"/>
              <a:t>of Si and Sn data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77238" y="304800"/>
            <a:ext cx="785931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8453439" y="1818471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??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8481516" y="1818471"/>
            <a:ext cx="581523" cy="80021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Ge</a:t>
            </a:r>
            <a:endParaRPr lang="en-US" sz="1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en-US" sz="2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51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/>
      <p:bldP spid="66564" grpId="0" animBg="1"/>
      <p:bldP spid="66565" grpId="0" animBg="1"/>
      <p:bldP spid="66566" grpId="0" animBg="1"/>
      <p:bldP spid="66567" grpId="0" animBg="1"/>
      <p:bldP spid="66570" grpId="0" animBg="1"/>
      <p:bldP spid="66571" grpId="0" animBg="1"/>
      <p:bldP spid="66572" grpId="0" animBg="1"/>
      <p:bldP spid="66573" grpId="0" animBg="1"/>
      <p:bldP spid="66574" grpId="0" animBg="1"/>
      <p:bldP spid="66576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838200"/>
            <a:ext cx="1828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27 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Al</a:t>
            </a:r>
          </a:p>
          <a:p>
            <a:r>
              <a:rPr lang="en-US" sz="4000" b="1" dirty="0" smtClean="0"/>
              <a:t>13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768029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98.2</a:t>
            </a:r>
            <a:r>
              <a:rPr lang="en-US" sz="4000" dirty="0" smtClean="0"/>
              <a:t> % of all Al atoms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769224" y="833718"/>
            <a:ext cx="381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26 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Al</a:t>
            </a:r>
          </a:p>
          <a:p>
            <a:r>
              <a:rPr lang="en-US" sz="4000" b="1" dirty="0" smtClean="0"/>
              <a:t>13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02524" y="2751507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1.8 % </a:t>
            </a:r>
            <a:r>
              <a:rPr lang="en-US" sz="4000" dirty="0" smtClean="0"/>
              <a:t>of all Al atoms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762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average atomic mass arises for isotope abundance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032747" y="4146075"/>
            <a:ext cx="54729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Average atomic mass of Al= </a:t>
            </a:r>
            <a:r>
              <a:rPr lang="en-US" sz="3600" dirty="0" smtClean="0"/>
              <a:t>(</a:t>
            </a:r>
            <a:r>
              <a:rPr lang="en-US" sz="3600" b="1" u="sng" dirty="0" smtClean="0">
                <a:solidFill>
                  <a:srgbClr val="FF0000"/>
                </a:solidFill>
              </a:rPr>
              <a:t>98.2</a:t>
            </a:r>
            <a:r>
              <a:rPr lang="en-US" sz="3600" u="sng" dirty="0" smtClean="0"/>
              <a:t>*</a:t>
            </a:r>
            <a:r>
              <a:rPr lang="en-US" sz="3600" b="1" u="sng" dirty="0" smtClean="0"/>
              <a:t>27</a:t>
            </a:r>
            <a:r>
              <a:rPr lang="en-US" sz="3600" u="sng" dirty="0" smtClean="0"/>
              <a:t>  + </a:t>
            </a:r>
            <a:r>
              <a:rPr lang="en-US" sz="3600" b="1" u="sng" dirty="0" smtClean="0">
                <a:solidFill>
                  <a:srgbClr val="FF0000"/>
                </a:solidFill>
              </a:rPr>
              <a:t>1.8</a:t>
            </a:r>
            <a:r>
              <a:rPr lang="en-US" sz="3600" u="sng" dirty="0" smtClean="0"/>
              <a:t>*</a:t>
            </a:r>
            <a:r>
              <a:rPr lang="en-US" sz="3600" b="1" u="sng" dirty="0" smtClean="0"/>
              <a:t>26</a:t>
            </a:r>
            <a:r>
              <a:rPr lang="en-US" sz="3600" u="sng" dirty="0" smtClean="0"/>
              <a:t>)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100</a:t>
            </a:r>
            <a:endParaRPr lang="en-US" sz="36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7599" y="996674"/>
            <a:ext cx="1805708" cy="201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>
            <a:off x="6064624" y="1803214"/>
            <a:ext cx="1362975" cy="0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08659" y="4933762"/>
            <a:ext cx="22435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=26.982</a:t>
            </a:r>
            <a:endParaRPr lang="en-US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24200" y="15240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+</a:t>
            </a:r>
            <a:endParaRPr lang="en-US" sz="54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8458200" y="2895600"/>
            <a:ext cx="0" cy="2038162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09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>Given the data below, what is the average atomic mass of </a:t>
            </a:r>
            <a:r>
              <a:rPr lang="en-US" sz="4000" dirty="0" err="1" smtClean="0"/>
              <a:t>Cl</a:t>
            </a:r>
            <a:r>
              <a:rPr lang="en-US" sz="4000" dirty="0" smtClean="0"/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(35+37)/2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(35*25 +37*75)/100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(35*75+37*25)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(35*75+37*25)/100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8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428897"/>
              </p:ext>
            </p:extLst>
          </p:nvPr>
        </p:nvGraphicFramePr>
        <p:xfrm>
          <a:off x="304800" y="4267200"/>
          <a:ext cx="5029200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Isotope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Mass #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35-Cl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37-Cl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89" y="3304032"/>
            <a:ext cx="3309938" cy="585215"/>
          </a:xfrm>
          <a:prstGeom prst="roundRect">
            <a:avLst/>
          </a:prstGeom>
          <a:noFill/>
          <a:ln w="25400">
            <a:solidFill>
              <a:schemeClr val="fol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ATOMIC BOOKKEEPING</a:t>
            </a:r>
            <a:r>
              <a:rPr lang="en-US" sz="4800" smtClean="0"/>
              <a:t/>
            </a:r>
            <a:br>
              <a:rPr lang="en-US" sz="4800" smtClean="0"/>
            </a:br>
            <a:endParaRPr lang="en-US" sz="2000" smtClean="0"/>
          </a:p>
        </p:txBody>
      </p:sp>
      <p:graphicFrame>
        <p:nvGraphicFramePr>
          <p:cNvPr id="21627" name="Group 123"/>
          <p:cNvGraphicFramePr>
            <a:graphicFrameLocks noGrp="1"/>
          </p:cNvGraphicFramePr>
          <p:nvPr>
            <p:ph idx="1"/>
          </p:nvPr>
        </p:nvGraphicFramePr>
        <p:xfrm>
          <a:off x="685800" y="2133600"/>
          <a:ext cx="7772400" cy="2133600"/>
        </p:xfrm>
        <a:graphic>
          <a:graphicData uri="http://schemas.openxmlformats.org/drawingml/2006/table">
            <a:tbl>
              <a:tblPr/>
              <a:tblGrid>
                <a:gridCol w="1111250"/>
                <a:gridCol w="1109663"/>
                <a:gridCol w="1436687"/>
                <a:gridCol w="782638"/>
                <a:gridCol w="1111250"/>
                <a:gridCol w="1109662"/>
                <a:gridCol w="111125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1" name="Text Box 47"/>
          <p:cNvSpPr txBox="1">
            <a:spLocks noChangeArrowheads="1"/>
          </p:cNvSpPr>
          <p:nvPr/>
        </p:nvSpPr>
        <p:spPr bwMode="auto">
          <a:xfrm>
            <a:off x="2117725" y="2098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6182" name="Text Box 124"/>
          <p:cNvSpPr txBox="1">
            <a:spLocks noChangeArrowheads="1"/>
          </p:cNvSpPr>
          <p:nvPr/>
        </p:nvSpPr>
        <p:spPr bwMode="auto">
          <a:xfrm>
            <a:off x="685800" y="1447800"/>
            <a:ext cx="777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Atomic #</a:t>
            </a:r>
            <a:r>
              <a:rPr lang="en-US" sz="2000" b="1"/>
              <a:t>    mass#       </a:t>
            </a:r>
            <a:r>
              <a:rPr lang="en-US" sz="2000" b="1">
                <a:solidFill>
                  <a:srgbClr val="FF0000"/>
                </a:solidFill>
              </a:rPr>
              <a:t>symbol </a:t>
            </a:r>
            <a:r>
              <a:rPr lang="en-US" sz="2000" b="1"/>
              <a:t>         </a:t>
            </a:r>
            <a:r>
              <a:rPr lang="en-US" sz="2000" b="1">
                <a:solidFill>
                  <a:srgbClr val="FF0000"/>
                </a:solidFill>
              </a:rPr>
              <a:t>#p</a:t>
            </a:r>
            <a:r>
              <a:rPr lang="en-US" sz="2000" b="1" baseline="30000"/>
              <a:t>+      </a:t>
            </a:r>
            <a:r>
              <a:rPr lang="en-US" sz="2000" b="1">
                <a:solidFill>
                  <a:srgbClr val="006666"/>
                </a:solidFill>
              </a:rPr>
              <a:t>#n</a:t>
            </a:r>
            <a:r>
              <a:rPr lang="en-US" sz="2000" b="1" baseline="30000">
                <a:solidFill>
                  <a:srgbClr val="006666"/>
                </a:solidFill>
              </a:rPr>
              <a:t>o</a:t>
            </a:r>
            <a:r>
              <a:rPr lang="en-US" sz="2000" b="1"/>
              <a:t>            </a:t>
            </a:r>
            <a:r>
              <a:rPr lang="en-US" sz="2000" b="1">
                <a:solidFill>
                  <a:srgbClr val="0000CC"/>
                </a:solidFill>
              </a:rPr>
              <a:t>#e</a:t>
            </a:r>
            <a:r>
              <a:rPr lang="en-US" sz="2000" b="1" baseline="30000">
                <a:solidFill>
                  <a:srgbClr val="0000CC"/>
                </a:solidFill>
              </a:rPr>
              <a:t>-</a:t>
            </a:r>
            <a:r>
              <a:rPr lang="en-US" sz="2000"/>
              <a:t>              </a:t>
            </a:r>
            <a:r>
              <a:rPr lang="en-US" sz="2000" b="1"/>
              <a:t>atom 								   charge</a:t>
            </a:r>
          </a:p>
        </p:txBody>
      </p:sp>
      <p:sp>
        <p:nvSpPr>
          <p:cNvPr id="6183" name="Text Box 125"/>
          <p:cNvSpPr txBox="1">
            <a:spLocks noChangeArrowheads="1"/>
          </p:cNvSpPr>
          <p:nvPr/>
        </p:nvSpPr>
        <p:spPr bwMode="auto">
          <a:xfrm>
            <a:off x="838200" y="25908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21631" name="Text Box 127"/>
          <p:cNvSpPr txBox="1">
            <a:spLocks noChangeArrowheads="1"/>
          </p:cNvSpPr>
          <p:nvPr/>
        </p:nvSpPr>
        <p:spPr bwMode="auto">
          <a:xfrm>
            <a:off x="914400" y="2209800"/>
            <a:ext cx="6096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12</a:t>
            </a:r>
          </a:p>
        </p:txBody>
      </p:sp>
      <p:sp>
        <p:nvSpPr>
          <p:cNvPr id="21633" name="Text Box 129"/>
          <p:cNvSpPr txBox="1">
            <a:spLocks noChangeArrowheads="1"/>
          </p:cNvSpPr>
          <p:nvPr/>
        </p:nvSpPr>
        <p:spPr bwMode="auto">
          <a:xfrm>
            <a:off x="1981200" y="2286000"/>
            <a:ext cx="609600" cy="4572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24</a:t>
            </a:r>
          </a:p>
        </p:txBody>
      </p:sp>
      <p:sp>
        <p:nvSpPr>
          <p:cNvPr id="21635" name="Text Box 131"/>
          <p:cNvSpPr txBox="1">
            <a:spLocks noChangeArrowheads="1"/>
          </p:cNvSpPr>
          <p:nvPr/>
        </p:nvSpPr>
        <p:spPr bwMode="auto">
          <a:xfrm>
            <a:off x="6324600" y="2286000"/>
            <a:ext cx="609600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12</a:t>
            </a:r>
          </a:p>
        </p:txBody>
      </p:sp>
      <p:sp>
        <p:nvSpPr>
          <p:cNvPr id="21636" name="Text Box 132"/>
          <p:cNvSpPr txBox="1">
            <a:spLocks noChangeArrowheads="1"/>
          </p:cNvSpPr>
          <p:nvPr/>
        </p:nvSpPr>
        <p:spPr bwMode="auto">
          <a:xfrm>
            <a:off x="3200400" y="2286000"/>
            <a:ext cx="685800" cy="457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Mg</a:t>
            </a:r>
          </a:p>
        </p:txBody>
      </p:sp>
      <p:sp>
        <p:nvSpPr>
          <p:cNvPr id="21637" name="Text Box 133"/>
          <p:cNvSpPr txBox="1">
            <a:spLocks noChangeArrowheads="1"/>
          </p:cNvSpPr>
          <p:nvPr/>
        </p:nvSpPr>
        <p:spPr bwMode="auto">
          <a:xfrm>
            <a:off x="914400" y="2971800"/>
            <a:ext cx="6096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15</a:t>
            </a:r>
          </a:p>
        </p:txBody>
      </p:sp>
      <p:sp>
        <p:nvSpPr>
          <p:cNvPr id="21638" name="Text Box 134"/>
          <p:cNvSpPr txBox="1">
            <a:spLocks noChangeArrowheads="1"/>
          </p:cNvSpPr>
          <p:nvPr/>
        </p:nvSpPr>
        <p:spPr bwMode="auto">
          <a:xfrm>
            <a:off x="6400800" y="2895600"/>
            <a:ext cx="609600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15</a:t>
            </a:r>
          </a:p>
        </p:txBody>
      </p:sp>
      <p:sp>
        <p:nvSpPr>
          <p:cNvPr id="21639" name="Text Box 135"/>
          <p:cNvSpPr txBox="1">
            <a:spLocks noChangeArrowheads="1"/>
          </p:cNvSpPr>
          <p:nvPr/>
        </p:nvSpPr>
        <p:spPr bwMode="auto">
          <a:xfrm>
            <a:off x="5257800" y="2971800"/>
            <a:ext cx="609600" cy="4572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16</a:t>
            </a:r>
          </a:p>
        </p:txBody>
      </p:sp>
      <p:sp>
        <p:nvSpPr>
          <p:cNvPr id="21640" name="Text Box 136"/>
          <p:cNvSpPr txBox="1">
            <a:spLocks noChangeArrowheads="1"/>
          </p:cNvSpPr>
          <p:nvPr/>
        </p:nvSpPr>
        <p:spPr bwMode="auto">
          <a:xfrm>
            <a:off x="3124200" y="2971800"/>
            <a:ext cx="685800" cy="457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21641" name="Text Box 137"/>
          <p:cNvSpPr txBox="1">
            <a:spLocks noChangeArrowheads="1"/>
          </p:cNvSpPr>
          <p:nvPr/>
        </p:nvSpPr>
        <p:spPr bwMode="auto">
          <a:xfrm>
            <a:off x="914400" y="3657600"/>
            <a:ext cx="6096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21642" name="Text Box 138"/>
          <p:cNvSpPr txBox="1">
            <a:spLocks noChangeArrowheads="1"/>
          </p:cNvSpPr>
          <p:nvPr/>
        </p:nvSpPr>
        <p:spPr bwMode="auto">
          <a:xfrm>
            <a:off x="4419600" y="3657600"/>
            <a:ext cx="609600" cy="457200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21643" name="Text Box 139"/>
          <p:cNvSpPr txBox="1">
            <a:spLocks noChangeArrowheads="1"/>
          </p:cNvSpPr>
          <p:nvPr/>
        </p:nvSpPr>
        <p:spPr bwMode="auto">
          <a:xfrm>
            <a:off x="7467600" y="3657600"/>
            <a:ext cx="609600" cy="457200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-2</a:t>
            </a:r>
          </a:p>
        </p:txBody>
      </p:sp>
      <p:pic>
        <p:nvPicPr>
          <p:cNvPr id="21647" name="Picture 1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337050"/>
            <a:ext cx="92202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48" name="Text Box 144"/>
          <p:cNvSpPr txBox="1">
            <a:spLocks noChangeArrowheads="1"/>
          </p:cNvSpPr>
          <p:nvPr/>
        </p:nvSpPr>
        <p:spPr bwMode="auto">
          <a:xfrm>
            <a:off x="1905000" y="5105400"/>
            <a:ext cx="3124200" cy="822325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Pertinent section of Periodic table</a:t>
            </a:r>
          </a:p>
        </p:txBody>
      </p:sp>
    </p:spTree>
    <p:extLst>
      <p:ext uri="{BB962C8B-B14F-4D97-AF65-F5344CB8AC3E}">
        <p14:creationId xmlns:p14="http://schemas.microsoft.com/office/powerpoint/2010/main" val="253122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31" grpId="0" animBg="1"/>
      <p:bldP spid="21633" grpId="0" animBg="1"/>
      <p:bldP spid="21635" grpId="0" animBg="1"/>
      <p:bldP spid="21636" grpId="0" animBg="1"/>
      <p:bldP spid="21637" grpId="0" animBg="1"/>
      <p:bldP spid="21638" grpId="0" animBg="1"/>
      <p:bldP spid="21639" grpId="0" animBg="1"/>
      <p:bldP spid="21640" grpId="0" animBg="1"/>
      <p:bldP spid="21641" grpId="0" animBg="1"/>
      <p:bldP spid="21642" grpId="0" animBg="1"/>
      <p:bldP spid="21643" grpId="0" animBg="1"/>
      <p:bldP spid="216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240" name="Group 184"/>
          <p:cNvGraphicFramePr>
            <a:graphicFrameLocks noGrp="1"/>
          </p:cNvGraphicFramePr>
          <p:nvPr/>
        </p:nvGraphicFramePr>
        <p:xfrm>
          <a:off x="533400" y="1676400"/>
          <a:ext cx="8305800" cy="3352800"/>
        </p:xfrm>
        <a:graphic>
          <a:graphicData uri="http://schemas.openxmlformats.org/drawingml/2006/table">
            <a:tbl>
              <a:tblPr/>
              <a:tblGrid>
                <a:gridCol w="1185863"/>
                <a:gridCol w="1187450"/>
                <a:gridCol w="1185862"/>
                <a:gridCol w="1187450"/>
                <a:gridCol w="1185863"/>
                <a:gridCol w="1187450"/>
                <a:gridCol w="1185862"/>
              </a:tblGrid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   Fe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241" name="Text Box 185"/>
          <p:cNvSpPr txBox="1">
            <a:spLocks noChangeArrowheads="1"/>
          </p:cNvSpPr>
          <p:nvPr/>
        </p:nvSpPr>
        <p:spPr bwMode="auto">
          <a:xfrm>
            <a:off x="685800" y="1905000"/>
            <a:ext cx="8382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10</a:t>
            </a:r>
          </a:p>
        </p:txBody>
      </p:sp>
      <p:sp>
        <p:nvSpPr>
          <p:cNvPr id="45243" name="Text Box 187"/>
          <p:cNvSpPr txBox="1">
            <a:spLocks noChangeArrowheads="1"/>
          </p:cNvSpPr>
          <p:nvPr/>
        </p:nvSpPr>
        <p:spPr bwMode="auto">
          <a:xfrm>
            <a:off x="685800" y="3505200"/>
            <a:ext cx="83820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26</a:t>
            </a:r>
          </a:p>
        </p:txBody>
      </p:sp>
      <p:sp>
        <p:nvSpPr>
          <p:cNvPr id="45244" name="Text Box 188"/>
          <p:cNvSpPr txBox="1">
            <a:spLocks noChangeArrowheads="1"/>
          </p:cNvSpPr>
          <p:nvPr/>
        </p:nvSpPr>
        <p:spPr bwMode="auto">
          <a:xfrm>
            <a:off x="1828800" y="3581400"/>
            <a:ext cx="609600" cy="5191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56</a:t>
            </a:r>
          </a:p>
        </p:txBody>
      </p:sp>
      <p:sp>
        <p:nvSpPr>
          <p:cNvPr id="45246" name="Text Box 190"/>
          <p:cNvSpPr txBox="1">
            <a:spLocks noChangeArrowheads="1"/>
          </p:cNvSpPr>
          <p:nvPr/>
        </p:nvSpPr>
        <p:spPr bwMode="auto">
          <a:xfrm>
            <a:off x="1828800" y="4267200"/>
            <a:ext cx="609600" cy="519113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35</a:t>
            </a:r>
          </a:p>
        </p:txBody>
      </p:sp>
      <p:sp>
        <p:nvSpPr>
          <p:cNvPr id="45247" name="Text Box 191"/>
          <p:cNvSpPr txBox="1">
            <a:spLocks noChangeArrowheads="1"/>
          </p:cNvSpPr>
          <p:nvPr/>
        </p:nvSpPr>
        <p:spPr bwMode="auto">
          <a:xfrm>
            <a:off x="3124200" y="1905000"/>
            <a:ext cx="685800" cy="51911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Ne</a:t>
            </a:r>
          </a:p>
        </p:txBody>
      </p:sp>
      <p:sp>
        <p:nvSpPr>
          <p:cNvPr id="45248" name="Text Box 192"/>
          <p:cNvSpPr txBox="1">
            <a:spLocks noChangeArrowheads="1"/>
          </p:cNvSpPr>
          <p:nvPr/>
        </p:nvSpPr>
        <p:spPr bwMode="auto">
          <a:xfrm>
            <a:off x="3124200" y="2590800"/>
            <a:ext cx="685800" cy="51911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45249" name="Text Box 193"/>
          <p:cNvSpPr txBox="1">
            <a:spLocks noChangeArrowheads="1"/>
          </p:cNvSpPr>
          <p:nvPr/>
        </p:nvSpPr>
        <p:spPr bwMode="auto">
          <a:xfrm>
            <a:off x="3124200" y="4343400"/>
            <a:ext cx="685800" cy="519113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</a:rPr>
              <a:t>Cl</a:t>
            </a:r>
          </a:p>
        </p:txBody>
      </p:sp>
      <p:sp>
        <p:nvSpPr>
          <p:cNvPr id="45250" name="Text Box 194"/>
          <p:cNvSpPr txBox="1">
            <a:spLocks noChangeArrowheads="1"/>
          </p:cNvSpPr>
          <p:nvPr/>
        </p:nvSpPr>
        <p:spPr bwMode="auto">
          <a:xfrm>
            <a:off x="4191000" y="1905000"/>
            <a:ext cx="838200" cy="5191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10</a:t>
            </a:r>
          </a:p>
        </p:txBody>
      </p:sp>
      <p:sp>
        <p:nvSpPr>
          <p:cNvPr id="7220" name="Text Box 195"/>
          <p:cNvSpPr txBox="1">
            <a:spLocks noChangeArrowheads="1"/>
          </p:cNvSpPr>
          <p:nvPr/>
        </p:nvSpPr>
        <p:spPr bwMode="auto">
          <a:xfrm>
            <a:off x="381000" y="990600"/>
            <a:ext cx="876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Atomic #</a:t>
            </a:r>
            <a:r>
              <a:rPr lang="en-US" sz="2000" b="1"/>
              <a:t>    mass#       </a:t>
            </a:r>
            <a:r>
              <a:rPr lang="en-US" sz="2000" b="1">
                <a:solidFill>
                  <a:srgbClr val="FF0000"/>
                </a:solidFill>
              </a:rPr>
              <a:t>symbol </a:t>
            </a:r>
            <a:r>
              <a:rPr lang="en-US" sz="2000" b="1"/>
              <a:t>         </a:t>
            </a:r>
            <a:r>
              <a:rPr lang="en-US" sz="2000" b="1">
                <a:solidFill>
                  <a:srgbClr val="FF0000"/>
                </a:solidFill>
              </a:rPr>
              <a:t>#p</a:t>
            </a:r>
            <a:r>
              <a:rPr lang="en-US" sz="2000" b="1" baseline="30000"/>
              <a:t>+                  </a:t>
            </a:r>
            <a:r>
              <a:rPr lang="en-US" sz="2000" b="1">
                <a:solidFill>
                  <a:srgbClr val="006666"/>
                </a:solidFill>
              </a:rPr>
              <a:t>#n</a:t>
            </a:r>
            <a:r>
              <a:rPr lang="en-US" sz="2000" b="1" baseline="30000">
                <a:solidFill>
                  <a:srgbClr val="006666"/>
                </a:solidFill>
              </a:rPr>
              <a:t>o</a:t>
            </a:r>
            <a:r>
              <a:rPr lang="en-US" sz="2000" b="1"/>
              <a:t>            </a:t>
            </a:r>
            <a:r>
              <a:rPr lang="en-US" sz="2000" b="1">
                <a:solidFill>
                  <a:srgbClr val="0000CC"/>
                </a:solidFill>
              </a:rPr>
              <a:t>#e</a:t>
            </a:r>
            <a:r>
              <a:rPr lang="en-US" sz="2000" b="1" baseline="30000">
                <a:solidFill>
                  <a:srgbClr val="0000CC"/>
                </a:solidFill>
              </a:rPr>
              <a:t>-</a:t>
            </a:r>
            <a:r>
              <a:rPr lang="en-US" sz="2000"/>
              <a:t>                 </a:t>
            </a:r>
            <a:r>
              <a:rPr lang="en-US" sz="2000" b="1"/>
              <a:t>atom 								             charge</a:t>
            </a:r>
          </a:p>
        </p:txBody>
      </p:sp>
      <p:sp>
        <p:nvSpPr>
          <p:cNvPr id="45252" name="Text Box 196"/>
          <p:cNvSpPr txBox="1">
            <a:spLocks noChangeArrowheads="1"/>
          </p:cNvSpPr>
          <p:nvPr/>
        </p:nvSpPr>
        <p:spPr bwMode="auto">
          <a:xfrm>
            <a:off x="4191000" y="2667000"/>
            <a:ext cx="838200" cy="5191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7</a:t>
            </a:r>
          </a:p>
        </p:txBody>
      </p:sp>
      <p:sp>
        <p:nvSpPr>
          <p:cNvPr id="45253" name="Text Box 197"/>
          <p:cNvSpPr txBox="1">
            <a:spLocks noChangeArrowheads="1"/>
          </p:cNvSpPr>
          <p:nvPr/>
        </p:nvSpPr>
        <p:spPr bwMode="auto">
          <a:xfrm>
            <a:off x="4191000" y="3505200"/>
            <a:ext cx="838200" cy="5191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26</a:t>
            </a:r>
          </a:p>
        </p:txBody>
      </p:sp>
      <p:sp>
        <p:nvSpPr>
          <p:cNvPr id="45254" name="Text Box 198"/>
          <p:cNvSpPr txBox="1">
            <a:spLocks noChangeArrowheads="1"/>
          </p:cNvSpPr>
          <p:nvPr/>
        </p:nvSpPr>
        <p:spPr bwMode="auto">
          <a:xfrm>
            <a:off x="4191000" y="4267200"/>
            <a:ext cx="838200" cy="51911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17</a:t>
            </a:r>
          </a:p>
        </p:txBody>
      </p:sp>
      <p:sp>
        <p:nvSpPr>
          <p:cNvPr id="45255" name="Text Box 199"/>
          <p:cNvSpPr txBox="1">
            <a:spLocks noChangeArrowheads="1"/>
          </p:cNvSpPr>
          <p:nvPr/>
        </p:nvSpPr>
        <p:spPr bwMode="auto">
          <a:xfrm>
            <a:off x="5486400" y="1828800"/>
            <a:ext cx="609600" cy="5191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45256" name="Text Box 200"/>
          <p:cNvSpPr txBox="1">
            <a:spLocks noChangeArrowheads="1"/>
          </p:cNvSpPr>
          <p:nvPr/>
        </p:nvSpPr>
        <p:spPr bwMode="auto">
          <a:xfrm>
            <a:off x="5562600" y="2667000"/>
            <a:ext cx="609600" cy="51911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45257" name="Text Box 201"/>
          <p:cNvSpPr txBox="1">
            <a:spLocks noChangeArrowheads="1"/>
          </p:cNvSpPr>
          <p:nvPr/>
        </p:nvSpPr>
        <p:spPr bwMode="auto">
          <a:xfrm>
            <a:off x="6629400" y="2667000"/>
            <a:ext cx="609600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8</a:t>
            </a:r>
          </a:p>
        </p:txBody>
      </p:sp>
      <p:sp>
        <p:nvSpPr>
          <p:cNvPr id="45258" name="Text Box 202"/>
          <p:cNvSpPr txBox="1">
            <a:spLocks noChangeArrowheads="1"/>
          </p:cNvSpPr>
          <p:nvPr/>
        </p:nvSpPr>
        <p:spPr bwMode="auto">
          <a:xfrm>
            <a:off x="6553200" y="3505200"/>
            <a:ext cx="609600" cy="5191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26</a:t>
            </a:r>
          </a:p>
        </p:txBody>
      </p:sp>
      <p:sp>
        <p:nvSpPr>
          <p:cNvPr id="45259" name="Text Box 203"/>
          <p:cNvSpPr txBox="1">
            <a:spLocks noChangeArrowheads="1"/>
          </p:cNvSpPr>
          <p:nvPr/>
        </p:nvSpPr>
        <p:spPr bwMode="auto">
          <a:xfrm>
            <a:off x="7772400" y="4267200"/>
            <a:ext cx="685800" cy="5191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Arial" panose="020B0604020202020204" pitchFamily="34" charset="0"/>
              </a:rPr>
              <a:t>-2</a:t>
            </a:r>
          </a:p>
        </p:txBody>
      </p:sp>
      <p:sp>
        <p:nvSpPr>
          <p:cNvPr id="7229" name="TextBox 68"/>
          <p:cNvSpPr txBox="1">
            <a:spLocks noChangeArrowheads="1"/>
          </p:cNvSpPr>
          <p:nvPr/>
        </p:nvSpPr>
        <p:spPr bwMode="auto">
          <a:xfrm>
            <a:off x="0" y="0"/>
            <a:ext cx="8991600" cy="10779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b="1"/>
              <a:t>Let’s go </a:t>
            </a:r>
            <a:r>
              <a:rPr lang="en-US" sz="3600" b="1"/>
              <a:t>down</a:t>
            </a:r>
            <a:r>
              <a:rPr lang="en-US" b="1"/>
              <a:t> a column left to right….</a:t>
            </a:r>
          </a:p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54224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41" grpId="0" animBg="1"/>
      <p:bldP spid="45243" grpId="0" animBg="1"/>
      <p:bldP spid="45244" grpId="0" animBg="1"/>
      <p:bldP spid="45246" grpId="0" animBg="1"/>
      <p:bldP spid="45247" grpId="0" animBg="1"/>
      <p:bldP spid="45248" grpId="0" animBg="1"/>
      <p:bldP spid="45249" grpId="0" animBg="1"/>
      <p:bldP spid="45250" grpId="0" animBg="1"/>
      <p:bldP spid="45252" grpId="0" animBg="1"/>
      <p:bldP spid="45253" grpId="0" animBg="1"/>
      <p:bldP spid="45254" grpId="0" animBg="1"/>
      <p:bldP spid="45255" grpId="0" animBg="1"/>
      <p:bldP spid="45256" grpId="0" animBg="1"/>
      <p:bldP spid="45257" grpId="0" animBg="1"/>
      <p:bldP spid="45258" grpId="0" animBg="1"/>
      <p:bldP spid="452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048000"/>
            <a:ext cx="7429059" cy="33332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228600"/>
            <a:ext cx="7239000" cy="830997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?? Whose your </a:t>
            </a:r>
            <a:r>
              <a:rPr lang="en-US" sz="4800" dirty="0"/>
              <a:t>D</a:t>
            </a:r>
            <a:r>
              <a:rPr lang="en-US" sz="4800" dirty="0" smtClean="0"/>
              <a:t>addy ???</a:t>
            </a:r>
            <a:endParaRPr lang="en-US" sz="4800" dirty="0"/>
          </a:p>
        </p:txBody>
      </p:sp>
      <p:pic>
        <p:nvPicPr>
          <p:cNvPr id="3074" name="Picture 2" descr="http://blindgossip.com/wp-content/uploads/2010/05/stork-baby-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771" y="1219200"/>
            <a:ext cx="2549858" cy="254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stellar" pitchFamily="18" charset="0"/>
                <a:cs typeface="Times New Roman" pitchFamily="18" charset="0"/>
              </a:rPr>
              <a:t>THINKING LIKE A CHEMIST: </a:t>
            </a:r>
            <a:r>
              <a:rPr lang="en-US" sz="2800" b="1" dirty="0" smtClean="0">
                <a:latin typeface="Castellar" pitchFamily="18" charset="0"/>
                <a:cs typeface="Times New Roman" pitchFamily="18" charset="0"/>
              </a:rPr>
              <a:t>Russian style</a:t>
            </a:r>
            <a:br>
              <a:rPr lang="en-US" sz="2800" b="1" dirty="0" smtClean="0">
                <a:latin typeface="Castellar" pitchFamily="18" charset="0"/>
                <a:cs typeface="Times New Roman" pitchFamily="18" charset="0"/>
              </a:rPr>
            </a:br>
            <a:r>
              <a:rPr lang="en-US" sz="2800" b="1" dirty="0">
                <a:latin typeface="Castellar" pitchFamily="18" charset="0"/>
                <a:cs typeface="Times New Roman" pitchFamily="18" charset="0"/>
              </a:rPr>
              <a:t>	</a:t>
            </a:r>
            <a:r>
              <a:rPr lang="en-US" sz="2800" b="1" dirty="0" err="1">
                <a:latin typeface="Castellar" pitchFamily="18" charset="0"/>
                <a:cs typeface="Times New Roman" pitchFamily="18" charset="0"/>
              </a:rPr>
              <a:t>Dimitri</a:t>
            </a:r>
            <a:r>
              <a:rPr lang="en-US" sz="2800" b="1" dirty="0">
                <a:latin typeface="Castellar" pitchFamily="18" charset="0"/>
                <a:cs typeface="Times New Roman" pitchFamily="18" charset="0"/>
              </a:rPr>
              <a:t> Mendeleev  		~1865</a:t>
            </a:r>
          </a:p>
        </p:txBody>
      </p:sp>
      <p:pic>
        <p:nvPicPr>
          <p:cNvPr id="62467" name="Picture 3" descr="mendeleev_dmitri_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16174"/>
            <a:ext cx="3886200" cy="5650925"/>
          </a:xfrm>
          <a:prstGeom prst="rect">
            <a:avLst/>
          </a:prstGeom>
          <a:noFill/>
        </p:spPr>
      </p:pic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800600" y="1834044"/>
            <a:ext cx="4495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At …St Petersburg U Chemistry …the dedicated chemistry </a:t>
            </a:r>
            <a:r>
              <a:rPr lang="en-US" sz="3600" b="1" dirty="0" smtClean="0"/>
              <a:t>teacher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2092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9" name="Picture 5" descr="Mendelee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7818" y="609600"/>
            <a:ext cx="5126182" cy="5638800"/>
          </a:xfrm>
          <a:prstGeom prst="rect">
            <a:avLst/>
          </a:prstGeom>
          <a:noFill/>
        </p:spPr>
      </p:pic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-11374" y="609600"/>
            <a:ext cx="412617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smtClean="0">
                <a:solidFill>
                  <a:srgbClr val="FF0000"/>
                </a:solidFill>
              </a:rPr>
              <a:t>Out </a:t>
            </a:r>
            <a:r>
              <a:rPr lang="en-US" sz="3200" b="1" u="sng" dirty="0">
                <a:solidFill>
                  <a:srgbClr val="FF0000"/>
                </a:solidFill>
              </a:rPr>
              <a:t>of school</a:t>
            </a:r>
            <a:r>
              <a:rPr lang="en-US" sz="3200" b="1" dirty="0">
                <a:solidFill>
                  <a:srgbClr val="FF0000"/>
                </a:solidFill>
              </a:rPr>
              <a:t>…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rgbClr val="FF0000"/>
                </a:solidFill>
              </a:rPr>
              <a:t>Cardplayer</a:t>
            </a:r>
            <a:endParaRPr lang="en-US" sz="3200" b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known party </a:t>
            </a:r>
            <a:r>
              <a:rPr lang="en-US" sz="3200" b="1" dirty="0" smtClean="0">
                <a:solidFill>
                  <a:srgbClr val="FF0000"/>
                </a:solidFill>
              </a:rPr>
              <a:t>animal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political </a:t>
            </a:r>
            <a:r>
              <a:rPr lang="en-US" sz="3200" b="1" dirty="0">
                <a:solidFill>
                  <a:srgbClr val="FF0000"/>
                </a:solidFill>
              </a:rPr>
              <a:t>troublemaker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confirmed `tippler</a:t>
            </a:r>
            <a:r>
              <a:rPr lang="en-US" sz="2800" b="1" dirty="0">
                <a:solidFill>
                  <a:srgbClr val="FF0000"/>
                </a:solidFill>
              </a:rPr>
              <a:t>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/>
              <a:t>The mess he deals with…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98310" y="1052015"/>
            <a:ext cx="449580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~ </a:t>
            </a:r>
            <a:r>
              <a:rPr lang="en-US" sz="3200" dirty="0" smtClean="0"/>
              <a:t>60 elements by 1865</a:t>
            </a:r>
            <a:endParaRPr lang="en-US" sz="3200" dirty="0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81000" y="2197317"/>
            <a:ext cx="8763000" cy="166199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 dirty="0" smtClean="0"/>
              <a:t>1      H            </a:t>
            </a:r>
            <a:r>
              <a:rPr lang="en-US" sz="2800" dirty="0"/>
              <a:t>completely reactive; not found except as </a:t>
            </a:r>
            <a:r>
              <a:rPr lang="en-US" sz="2800" dirty="0" smtClean="0"/>
              <a:t>			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gas at room temperature. Found in 			numerous organic  and inorganic compounds</a:t>
            </a:r>
            <a:endParaRPr lang="en-US" sz="2800" baseline="-25000" dirty="0" smtClean="0"/>
          </a:p>
          <a:p>
            <a:pPr marL="457200" indent="-457200">
              <a:spcBef>
                <a:spcPct val="50000"/>
              </a:spcBef>
            </a:pPr>
            <a:endParaRPr lang="en-US" baseline="30000" dirty="0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04800" y="5903893"/>
            <a:ext cx="883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</a:rPr>
              <a:t>No apparent rhyme or reason as </a:t>
            </a:r>
            <a:r>
              <a:rPr lang="en-US" sz="2800" dirty="0" smtClean="0">
                <a:solidFill>
                  <a:srgbClr val="FF0000"/>
                </a:solidFill>
              </a:rPr>
              <a:t>element count </a:t>
            </a:r>
            <a:r>
              <a:rPr lang="en-US" sz="2800" dirty="0">
                <a:solidFill>
                  <a:srgbClr val="FF0000"/>
                </a:solidFill>
              </a:rPr>
              <a:t>goes up….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733800"/>
            <a:ext cx="8077200" cy="1231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2"/>
            </a:pPr>
            <a:r>
              <a:rPr lang="en-US" sz="2800" dirty="0" smtClean="0"/>
              <a:t>He        completely unreactive. Gas at room 		        temperature. No known compounds of He.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987498"/>
            <a:ext cx="8991600" cy="95410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       Li	very reactive.  Solid metal at room temperature.</a:t>
            </a:r>
          </a:p>
          <a:p>
            <a:r>
              <a:rPr lang="en-US" sz="2800" dirty="0" smtClean="0"/>
              <a:t>		Found many inorganic compounds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164339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 u="sng" dirty="0" smtClean="0">
                <a:solidFill>
                  <a:srgbClr val="FF0000"/>
                </a:solidFill>
              </a:rPr>
              <a:t>#  </a:t>
            </a:r>
            <a:r>
              <a:rPr lang="en-US" sz="2800" u="sng" dirty="0" smtClean="0"/>
              <a:t>  </a:t>
            </a:r>
            <a:r>
              <a:rPr lang="en-US" sz="2800" u="sng" dirty="0" smtClean="0">
                <a:solidFill>
                  <a:srgbClr val="0000CC"/>
                </a:solidFill>
              </a:rPr>
              <a:t>element </a:t>
            </a:r>
            <a:r>
              <a:rPr lang="en-US" sz="2800" u="sng" dirty="0" smtClean="0"/>
              <a:t>    </a:t>
            </a:r>
            <a:r>
              <a:rPr lang="en-US" sz="2800" i="1" u="sng" dirty="0" smtClean="0">
                <a:solidFill>
                  <a:srgbClr val="006666"/>
                </a:solidFill>
              </a:rPr>
              <a:t>some properties</a:t>
            </a:r>
            <a:r>
              <a:rPr lang="en-US" sz="2800" u="sng" dirty="0" smtClean="0"/>
              <a:t>	</a:t>
            </a:r>
            <a:r>
              <a:rPr lang="en-US" u="sng" dirty="0" smtClean="0"/>
              <a:t>			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49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/>
      <p:bldP spid="63492" grpId="0" build="allAtOnce" animBg="1"/>
      <p:bldP spid="63493" grpId="0"/>
      <p:bldP spid="6" grpId="0" animBg="1"/>
      <p:bldP spid="8" grpId="0" animBg="1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0.0.2212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8D9788B6E544D9ABD42077A6FB871A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B43EDE848464273A44A1ED7C9C85A62&lt;/guid&gt;&#10;            &lt;repollguid&gt;F72F6D11F7E94F76963C19C65B4DCEFD&lt;/repollguid&gt;&#10;            &lt;sourceid&gt;AA163520923143FF884A67B6A8992FC3&lt;/sourceid&gt;&#10;            &lt;questiontext&gt;Given the data below, what is the average atomic mass of Cl 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49DBBC86EAD41369751B720AB76AE20&lt;/guid&gt;&#10;                    &lt;answertext&gt;(35+37)/2&lt;/answertext&gt;&#10;                    &lt;valuetype&gt;-1&lt;/valuetype&gt;&#10;                &lt;/answer&gt;&#10;                &lt;answer&gt;&#10;                    &lt;guid&gt;1BA6BADED72D4E6EBB16BCDD767DEE46&lt;/guid&gt;&#10;                    &lt;answertext&gt;(35*25 +37*75)/100&lt;/answertext&gt;&#10;                    &lt;valuetype&gt;-1&lt;/valuetype&gt;&#10;                &lt;/answer&gt;&#10;                &lt;answer&gt;&#10;                    &lt;guid&gt;8E81F36FC52449BBA0C373A170C0E472&lt;/guid&gt;&#10;                    &lt;answertext&gt;(35*75+37*25)&lt;/answertext&gt;&#10;                    &lt;valuetype&gt;-1&lt;/valuetype&gt;&#10;                &lt;/answer&gt;&#10;                &lt;answer&gt;&#10;                    &lt;guid&gt;A5F9C4059E7C47A4A8A2C2269111DEA4&lt;/guid&gt;&#10;                    &lt;answertext&gt;(35*75+37*25)/100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608</Words>
  <Application>Microsoft Office PowerPoint</Application>
  <PresentationFormat>On-screen Show (4:3)</PresentationFormat>
  <Paragraphs>218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Castellar</vt:lpstr>
      <vt:lpstr>Comic Sans MS</vt:lpstr>
      <vt:lpstr>Times New Roman</vt:lpstr>
      <vt:lpstr>Wingdings</vt:lpstr>
      <vt:lpstr>Office Theme</vt:lpstr>
      <vt:lpstr>Chart</vt:lpstr>
      <vt:lpstr>PowerPoint Presentation</vt:lpstr>
      <vt:lpstr>PowerPoint Presentation</vt:lpstr>
      <vt:lpstr>Given the data below, what is the average atomic mass of Cl ?</vt:lpstr>
      <vt:lpstr>ATOMIC BOOKKEEPING </vt:lpstr>
      <vt:lpstr>PowerPoint Presentation</vt:lpstr>
      <vt:lpstr>PowerPoint Presentation</vt:lpstr>
      <vt:lpstr>THINKING LIKE A CHEMIST: Russian style  Dimitri Mendeleev    ~1865</vt:lpstr>
      <vt:lpstr>PowerPoint Presentation</vt:lpstr>
      <vt:lpstr>The mess he deals with…</vt:lpstr>
      <vt:lpstr>PowerPoint Presentation</vt:lpstr>
      <vt:lpstr>2) Card player insights…2 (and higher) ….Dimensional puzzling</vt:lpstr>
      <vt:lpstr>PowerPoint Presentation</vt:lpstr>
      <vt:lpstr>THINKING LIKE A CHEMIST:  Mendeleev (cont.)</vt:lpstr>
      <vt:lpstr>Modern version of Mendeleev’s Periodic table of the elements</vt:lpstr>
      <vt:lpstr>Know more of thy elements,Maggots !</vt:lpstr>
      <vt:lpstr>PowerPoint Presentation</vt:lpstr>
      <vt:lpstr>Why the Periodic Table Rocks…. Thinking Like a Chemist Russian style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96</cp:revision>
  <dcterms:created xsi:type="dcterms:W3CDTF">2011-08-29T23:32:25Z</dcterms:created>
  <dcterms:modified xsi:type="dcterms:W3CDTF">2015-02-04T17:16:03Z</dcterms:modified>
</cp:coreProperties>
</file>