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38" r:id="rId2"/>
    <p:sldId id="328" r:id="rId3"/>
    <p:sldId id="329" r:id="rId4"/>
    <p:sldId id="330" r:id="rId5"/>
    <p:sldId id="340" r:id="rId6"/>
    <p:sldId id="341" r:id="rId7"/>
    <p:sldId id="342" r:id="rId8"/>
    <p:sldId id="343" r:id="rId9"/>
    <p:sldId id="335" r:id="rId10"/>
    <p:sldId id="344" r:id="rId11"/>
    <p:sldId id="349" r:id="rId12"/>
    <p:sldId id="345" r:id="rId13"/>
    <p:sldId id="350" r:id="rId14"/>
    <p:sldId id="317" r:id="rId15"/>
    <p:sldId id="326" r:id="rId16"/>
    <p:sldId id="306" r:id="rId17"/>
    <p:sldId id="307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3" autoAdjust="0"/>
    <p:restoredTop sz="94075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25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95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54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9.xml"/><Relationship Id="rId7" Type="http://schemas.openxmlformats.org/officeDocument/2006/relationships/image" Target="../media/image10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6.xml"/><Relationship Id="rId7" Type="http://schemas.openxmlformats.org/officeDocument/2006/relationships/image" Target="../media/image6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Rutherford atom is best described as: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0" y="1600200"/>
            <a:ext cx="45720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600" dirty="0" smtClean="0"/>
              <a:t>Thin circle of </a:t>
            </a:r>
            <a:r>
              <a:rPr lang="en-US" sz="2600" b="1" dirty="0" smtClean="0">
                <a:solidFill>
                  <a:srgbClr val="0070C0"/>
                </a:solidFill>
              </a:rPr>
              <a:t>negative electrons</a:t>
            </a:r>
            <a:r>
              <a:rPr lang="en-US" sz="2600" dirty="0" smtClean="0"/>
              <a:t> around a tiny </a:t>
            </a:r>
            <a:r>
              <a:rPr lang="en-US" sz="2600" b="1" dirty="0" smtClean="0">
                <a:solidFill>
                  <a:srgbClr val="FF0000"/>
                </a:solidFill>
              </a:rPr>
              <a:t>positive nucleus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600" dirty="0" smtClean="0"/>
              <a:t>The ‘chocolate chip cookie’ model (</a:t>
            </a:r>
            <a:r>
              <a:rPr lang="en-US" sz="2600" b="1" dirty="0" smtClean="0">
                <a:solidFill>
                  <a:srgbClr val="0070C0"/>
                </a:solidFill>
              </a:rPr>
              <a:t>negative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</a:rPr>
              <a:t>electrons</a:t>
            </a:r>
            <a:r>
              <a:rPr lang="en-US" sz="2600" dirty="0" smtClean="0"/>
              <a:t> as chips; </a:t>
            </a:r>
            <a:r>
              <a:rPr lang="en-US" sz="2600" b="1" dirty="0" smtClean="0">
                <a:solidFill>
                  <a:srgbClr val="FF0000"/>
                </a:solidFill>
              </a:rPr>
              <a:t>positive charge </a:t>
            </a:r>
            <a:r>
              <a:rPr lang="en-US" sz="2600" dirty="0" smtClean="0"/>
              <a:t>as dough)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600" dirty="0" smtClean="0"/>
              <a:t>Diffuse</a:t>
            </a:r>
            <a:r>
              <a:rPr lang="en-US" sz="2600" b="1" dirty="0" smtClean="0">
                <a:solidFill>
                  <a:srgbClr val="0070C0"/>
                </a:solidFill>
              </a:rPr>
              <a:t> cloud of negative electrons </a:t>
            </a:r>
            <a:r>
              <a:rPr lang="en-US" sz="2600" dirty="0" smtClean="0"/>
              <a:t>around a tiny </a:t>
            </a:r>
            <a:r>
              <a:rPr lang="en-US" sz="2600" b="1" dirty="0" smtClean="0">
                <a:solidFill>
                  <a:srgbClr val="FF0000"/>
                </a:solidFill>
              </a:rPr>
              <a:t>positive nucleus</a:t>
            </a:r>
            <a:endParaRPr 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72000" y="1714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145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4419600" y="1371600"/>
            <a:ext cx="11430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0" y="1905000"/>
            <a:ext cx="762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648200" y="2895600"/>
            <a:ext cx="1066800" cy="1066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29200" y="3200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34000" y="3200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292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29200" y="3429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81600" y="3810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91000" y="4572000"/>
            <a:ext cx="1143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24400" y="5029200"/>
            <a:ext cx="762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How many electrons (e), protons (p) and neutrons (n) in</a:t>
            </a:r>
            <a:br>
              <a:rPr lang="en-US" sz="2800" dirty="0" smtClean="0"/>
            </a:br>
            <a:r>
              <a:rPr lang="en-US" sz="2800" dirty="0" smtClean="0"/>
              <a:t>the Ne isotope circled below?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10 e  20 p    20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10 e   12 p    10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10 e    10 p   22 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10 e    10 p   12 n 	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5117007" y="1066800"/>
          <a:ext cx="4026993" cy="506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7007" y="1066800"/>
                        <a:ext cx="4026993" cy="506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0380" y="5029200"/>
            <a:ext cx="145142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066800" y="4724400"/>
            <a:ext cx="68580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638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Mass/p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5638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20.0   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5638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22.0    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495800" y="4724400"/>
            <a:ext cx="0" cy="8382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14800" y="5638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22.0    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819400" y="4724400"/>
            <a:ext cx="76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14800" y="4419600"/>
            <a:ext cx="914400" cy="1905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828800"/>
            <a:ext cx="2667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22</a:t>
            </a:r>
          </a:p>
          <a:p>
            <a:r>
              <a:rPr lang="en-US" sz="4400" dirty="0" smtClean="0"/>
              <a:t>    Ne</a:t>
            </a:r>
          </a:p>
          <a:p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10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81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Symbolic for isotopes (see p. 54)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1430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Mass Number</a:t>
            </a:r>
            <a:r>
              <a:rPr lang="en-US" sz="3600" b="1" dirty="0" smtClean="0"/>
              <a:t>=Z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3528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Atomic Number=</a:t>
            </a:r>
            <a:r>
              <a:rPr lang="en-US" sz="3600" b="1" dirty="0" smtClean="0">
                <a:solidFill>
                  <a:srgbClr val="FF0000"/>
                </a:solidFill>
              </a:rPr>
              <a:t>p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26670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neutron count= n</a:t>
            </a:r>
          </a:p>
          <a:p>
            <a:r>
              <a:rPr lang="en-US" sz="3600" b="1" dirty="0" smtClean="0"/>
              <a:t>		          =Z-</a:t>
            </a:r>
            <a:r>
              <a:rPr lang="en-US" sz="3600" b="1" dirty="0" smtClean="0">
                <a:solidFill>
                  <a:srgbClr val="FF0000"/>
                </a:solidFill>
              </a:rPr>
              <a:t>p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50292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Can also be written:  22-Ne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1143000"/>
            <a:ext cx="68580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2057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Mass/p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057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20.0    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1143000"/>
            <a:ext cx="0" cy="8382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581400" y="1143000"/>
            <a:ext cx="76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200400"/>
            <a:ext cx="175381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6248400" y="4953000"/>
            <a:ext cx="1447800" cy="5334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00600" y="19812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22.0    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25908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% of total signal    91		  9 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2286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Aston experiments explains the mysterious 20.18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9248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???</a:t>
            </a:r>
            <a:endParaRPr lang="en-US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2400" y="3124200"/>
            <a:ext cx="4876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Average Neon mass=</a:t>
            </a:r>
          </a:p>
          <a:p>
            <a:endParaRPr lang="en-US" sz="4000" u="sng" dirty="0" smtClean="0"/>
          </a:p>
          <a:p>
            <a:r>
              <a:rPr lang="en-US" sz="4000" u="sng" dirty="0" smtClean="0"/>
              <a:t>91*20.0   + 9*22.0</a:t>
            </a:r>
          </a:p>
          <a:p>
            <a:r>
              <a:rPr lang="en-US" sz="4000" dirty="0" smtClean="0"/>
              <a:t>         100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4114800" y="4572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=20.18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5105400" y="5867400"/>
            <a:ext cx="4038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AVERAGE ATOMIC MASS</a:t>
            </a:r>
            <a:endParaRPr lang="en-US" sz="2800" b="1" dirty="0"/>
          </a:p>
        </p:txBody>
      </p:sp>
      <p:cxnSp>
        <p:nvCxnSpPr>
          <p:cNvPr id="20" name="Straight Arrow Connector 19"/>
          <p:cNvCxnSpPr>
            <a:endCxn id="10" idx="2"/>
          </p:cNvCxnSpPr>
          <p:nvPr/>
        </p:nvCxnSpPr>
        <p:spPr>
          <a:xfrm flipV="1">
            <a:off x="6858000" y="5486400"/>
            <a:ext cx="114300" cy="381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24600" y="22860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Atomic #=#p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934200" y="2895600"/>
            <a:ext cx="152400" cy="45720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Given the data below, what is the average atomic mass of </a:t>
            </a:r>
            <a:r>
              <a:rPr lang="en-US" sz="4000" dirty="0" err="1" smtClean="0"/>
              <a:t>Cl</a:t>
            </a:r>
            <a:r>
              <a:rPr lang="en-US" sz="4000" dirty="0" smtClean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(35+37)/2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(35*25 +37*75)/100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(35*75+37*25)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(35*75+37*25)/100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4876800"/>
          <a:ext cx="6096000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Isotope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#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35-Cl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37-Cl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89" y="3304032"/>
            <a:ext cx="3309938" cy="585215"/>
          </a:xfrm>
          <a:prstGeom prst="roundRect">
            <a:avLst/>
          </a:prstGeom>
          <a:noFill/>
          <a:ln w="25400">
            <a:solidFill>
              <a:schemeClr val="fol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048000"/>
            <a:ext cx="7429059" cy="33332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228600"/>
            <a:ext cx="7239000" cy="830997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?? Whose your </a:t>
            </a:r>
            <a:r>
              <a:rPr lang="en-US" sz="4800" dirty="0"/>
              <a:t>D</a:t>
            </a:r>
            <a:r>
              <a:rPr lang="en-US" sz="4800" dirty="0" smtClean="0"/>
              <a:t>addy ???</a:t>
            </a:r>
            <a:endParaRPr lang="en-US" sz="4800" dirty="0"/>
          </a:p>
        </p:txBody>
      </p:sp>
      <p:pic>
        <p:nvPicPr>
          <p:cNvPr id="3074" name="Picture 2" descr="http://blindgossip.com/wp-content/uploads/2010/05/stork-baby-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771" y="1219200"/>
            <a:ext cx="2549858" cy="254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stellar" pitchFamily="18" charset="0"/>
                <a:cs typeface="Times New Roman" pitchFamily="18" charset="0"/>
              </a:rPr>
              <a:t>THINKING LIKE A CHEMIST: </a:t>
            </a:r>
            <a:r>
              <a:rPr lang="en-US" sz="2800" b="1" dirty="0" smtClean="0">
                <a:latin typeface="Castellar" pitchFamily="18" charset="0"/>
                <a:cs typeface="Times New Roman" pitchFamily="18" charset="0"/>
              </a:rPr>
              <a:t>Russian style</a:t>
            </a:r>
            <a:br>
              <a:rPr lang="en-US" sz="2800" b="1" dirty="0" smtClean="0">
                <a:latin typeface="Castellar" pitchFamily="18" charset="0"/>
                <a:cs typeface="Times New Roman" pitchFamily="18" charset="0"/>
              </a:rPr>
            </a:br>
            <a:r>
              <a:rPr lang="en-US" sz="2800" b="1" dirty="0">
                <a:latin typeface="Castellar" pitchFamily="18" charset="0"/>
                <a:cs typeface="Times New Roman" pitchFamily="18" charset="0"/>
              </a:rPr>
              <a:t>	</a:t>
            </a:r>
            <a:r>
              <a:rPr lang="en-US" sz="2800" b="1" dirty="0" err="1">
                <a:latin typeface="Castellar" pitchFamily="18" charset="0"/>
                <a:cs typeface="Times New Roman" pitchFamily="18" charset="0"/>
              </a:rPr>
              <a:t>Dimitri</a:t>
            </a:r>
            <a:r>
              <a:rPr lang="en-US" sz="2800" b="1" dirty="0">
                <a:latin typeface="Castellar" pitchFamily="18" charset="0"/>
                <a:cs typeface="Times New Roman" pitchFamily="18" charset="0"/>
              </a:rPr>
              <a:t> Mendeleev  		~1865</a:t>
            </a:r>
          </a:p>
        </p:txBody>
      </p:sp>
      <p:pic>
        <p:nvPicPr>
          <p:cNvPr id="62467" name="Picture 3" descr="mendeleev_dmitri_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6174"/>
            <a:ext cx="3886200" cy="5650925"/>
          </a:xfrm>
          <a:prstGeom prst="rect">
            <a:avLst/>
          </a:prstGeom>
          <a:noFill/>
        </p:spPr>
      </p:pic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800600" y="1834044"/>
            <a:ext cx="449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At …St Petersburg U Chemistry …the dedicated chemistry </a:t>
            </a:r>
            <a:r>
              <a:rPr lang="en-US" sz="3600" b="1" dirty="0" smtClean="0"/>
              <a:t>teacher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2092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9" name="Picture 5" descr="Mendelee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7818" y="609600"/>
            <a:ext cx="5126182" cy="5638800"/>
          </a:xfrm>
          <a:prstGeom prst="rect">
            <a:avLst/>
          </a:prstGeom>
          <a:noFill/>
        </p:spPr>
      </p:pic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-11373" y="609600"/>
            <a:ext cx="39243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Out </a:t>
            </a:r>
            <a:r>
              <a:rPr lang="en-US" sz="2800" b="1" dirty="0">
                <a:solidFill>
                  <a:srgbClr val="FF0000"/>
                </a:solidFill>
              </a:rPr>
              <a:t>of school…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rgbClr val="FF0000"/>
                </a:solidFill>
              </a:rPr>
              <a:t>Cardplayer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known party </a:t>
            </a:r>
            <a:r>
              <a:rPr lang="en-US" sz="2800" b="1" dirty="0" smtClean="0">
                <a:solidFill>
                  <a:srgbClr val="FF0000"/>
                </a:solidFill>
              </a:rPr>
              <a:t>animal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political </a:t>
            </a:r>
            <a:r>
              <a:rPr lang="en-US" sz="2800" b="1" dirty="0">
                <a:solidFill>
                  <a:srgbClr val="FF0000"/>
                </a:solidFill>
              </a:rPr>
              <a:t>troublemaker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confirmed `tippler’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/>
              <a:t>The mess he deals with…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98310" y="1052015"/>
            <a:ext cx="44958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~ </a:t>
            </a:r>
            <a:r>
              <a:rPr lang="en-US" sz="3200" dirty="0" smtClean="0"/>
              <a:t>60 elements by 1865</a:t>
            </a:r>
            <a:endParaRPr lang="en-US" sz="3200" dirty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81000" y="2197317"/>
            <a:ext cx="8763000" cy="166199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dirty="0" smtClean="0"/>
              <a:t>1      H            </a:t>
            </a:r>
            <a:r>
              <a:rPr lang="en-US" sz="2800" dirty="0"/>
              <a:t>completely reactive; not found except as </a:t>
            </a:r>
            <a:r>
              <a:rPr lang="en-US" sz="2800" dirty="0" smtClean="0"/>
              <a:t>			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gas at room temperature. Found in 			numerous organic  and inorganic compounds</a:t>
            </a:r>
            <a:endParaRPr lang="en-US" sz="2800" baseline="-25000" dirty="0" smtClean="0"/>
          </a:p>
          <a:p>
            <a:pPr marL="457200" indent="-457200">
              <a:spcBef>
                <a:spcPct val="50000"/>
              </a:spcBef>
            </a:pPr>
            <a:endParaRPr lang="en-US" baseline="30000" dirty="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5903893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No apparent rhyme or reason as </a:t>
            </a:r>
            <a:r>
              <a:rPr lang="en-US" sz="2800" dirty="0" smtClean="0">
                <a:solidFill>
                  <a:srgbClr val="FF0000"/>
                </a:solidFill>
              </a:rPr>
              <a:t>element count </a:t>
            </a:r>
            <a:r>
              <a:rPr lang="en-US" sz="2800" dirty="0">
                <a:solidFill>
                  <a:srgbClr val="FF0000"/>
                </a:solidFill>
              </a:rPr>
              <a:t>goes up….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733800"/>
            <a:ext cx="8077200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2"/>
            </a:pPr>
            <a:r>
              <a:rPr lang="en-US" sz="2800" dirty="0" smtClean="0"/>
              <a:t>He        completely unreactive. Gas at room 		        temperature. No known compounds of He.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987498"/>
            <a:ext cx="8991600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       Li	very reactive.  Solid metal at room temperature.</a:t>
            </a:r>
          </a:p>
          <a:p>
            <a:r>
              <a:rPr lang="en-US" sz="2800" dirty="0" smtClean="0"/>
              <a:t>		Found many inorganic compounds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64339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u="sng" dirty="0" smtClean="0">
                <a:solidFill>
                  <a:srgbClr val="FF0000"/>
                </a:solidFill>
              </a:rPr>
              <a:t>#  </a:t>
            </a:r>
            <a:r>
              <a:rPr lang="en-US" sz="2800" u="sng" dirty="0" smtClean="0"/>
              <a:t>  </a:t>
            </a:r>
            <a:r>
              <a:rPr lang="en-US" sz="2800" u="sng" dirty="0" smtClean="0">
                <a:solidFill>
                  <a:srgbClr val="0000CC"/>
                </a:solidFill>
              </a:rPr>
              <a:t>element </a:t>
            </a:r>
            <a:r>
              <a:rPr lang="en-US" sz="2800" u="sng" dirty="0" smtClean="0"/>
              <a:t>    </a:t>
            </a:r>
            <a:r>
              <a:rPr lang="en-US" sz="2800" i="1" u="sng" dirty="0" smtClean="0">
                <a:solidFill>
                  <a:srgbClr val="006666"/>
                </a:solidFill>
              </a:rPr>
              <a:t>some properties</a:t>
            </a:r>
            <a:r>
              <a:rPr lang="en-US" sz="2800" u="sng" dirty="0" smtClean="0"/>
              <a:t>	</a:t>
            </a:r>
            <a:r>
              <a:rPr lang="en-US" u="sng" dirty="0" smtClean="0"/>
              <a:t>			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4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build="allAtOnce" animBg="1"/>
      <p:bldP spid="63493" grpId="0"/>
      <p:bldP spid="6" grpId="0" animBg="1"/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295400" y="1981200"/>
            <a:ext cx="4038600" cy="4648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76600" y="4038600"/>
            <a:ext cx="1524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67000" y="49530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Nucleus</a:t>
            </a:r>
            <a:r>
              <a:rPr lang="en-US" dirty="0" smtClean="0"/>
              <a:t> at center (magnified here ~10,000X)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2819400" y="4572000"/>
            <a:ext cx="609600" cy="304800"/>
          </a:xfrm>
          <a:prstGeom prst="line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238500" y="4457700"/>
            <a:ext cx="609600" cy="533400"/>
          </a:xfrm>
          <a:prstGeom prst="line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971800" y="3581400"/>
            <a:ext cx="838200" cy="8382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457200" y="3200400"/>
            <a:ext cx="3581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505200" y="3352800"/>
            <a:ext cx="3581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62200" y="9906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~ 10</a:t>
            </a:r>
            <a:r>
              <a:rPr lang="en-US" sz="3200" baseline="30000" dirty="0" smtClean="0"/>
              <a:t>-10 </a:t>
            </a:r>
            <a:r>
              <a:rPr lang="en-US" sz="3200" dirty="0" smtClean="0"/>
              <a:t>m</a:t>
            </a:r>
            <a:endParaRPr lang="en-US" sz="3200" dirty="0"/>
          </a:p>
        </p:txBody>
      </p:sp>
      <p:cxnSp>
        <p:nvCxnSpPr>
          <p:cNvPr id="26" name="Straight Connector 25"/>
          <p:cNvCxnSpPr/>
          <p:nvPr/>
        </p:nvCxnSpPr>
        <p:spPr>
          <a:xfrm rot="16200000" flipH="1">
            <a:off x="2384518" y="3330482"/>
            <a:ext cx="1654082" cy="2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371600" y="1676400"/>
            <a:ext cx="3962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2613118" y="3330482"/>
            <a:ext cx="1654082" cy="2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743200" y="1981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~10</a:t>
            </a:r>
            <a:r>
              <a:rPr lang="en-US" sz="2800" baseline="30000" dirty="0" smtClean="0"/>
              <a:t>-15 </a:t>
            </a:r>
            <a:r>
              <a:rPr lang="en-US" sz="2800" dirty="0" smtClean="0"/>
              <a:t>m</a:t>
            </a:r>
            <a:endParaRPr lang="en-US" sz="2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00400" y="31242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5240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Details of </a:t>
            </a:r>
            <a:r>
              <a:rPr lang="en-US" sz="2800" b="1" dirty="0" smtClean="0">
                <a:solidFill>
                  <a:srgbClr val="FF0000"/>
                </a:solidFill>
              </a:rPr>
              <a:t>Rutherford’s  Atom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2400" y="9906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Diffuse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electron</a:t>
            </a:r>
          </a:p>
          <a:p>
            <a:r>
              <a:rPr lang="en-US" sz="2400" i="1" dirty="0" smtClean="0"/>
              <a:t>Cloud out here</a:t>
            </a:r>
            <a:endParaRPr lang="en-US" sz="24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5257800" y="2286000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Nucleus</a:t>
            </a:r>
            <a:r>
              <a:rPr lang="en-US" sz="2800" dirty="0" smtClean="0"/>
              <a:t> is + charged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Electrons</a:t>
            </a:r>
            <a:r>
              <a:rPr lang="en-US" sz="2800" dirty="0" smtClean="0"/>
              <a:t> are - charged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625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/>
      <p:bldP spid="16" grpId="0" animBg="1"/>
      <p:bldP spid="24" grpId="0"/>
      <p:bldP spid="43" grpId="0"/>
      <p:bldP spid="47" grpId="0"/>
      <p:bldP spid="48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52400" y="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Rutherford’s Atom by the numbers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38200" y="1905000"/>
            <a:ext cx="830580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Atomic part    Relative mass    % mass of atom</a:t>
            </a:r>
            <a:endParaRPr lang="en-US" sz="3200" b="1" u="sng" dirty="0"/>
          </a:p>
        </p:txBody>
      </p:sp>
      <p:sp>
        <p:nvSpPr>
          <p:cNvPr id="50" name="TextBox 49"/>
          <p:cNvSpPr txBox="1"/>
          <p:nvPr/>
        </p:nvSpPr>
        <p:spPr>
          <a:xfrm>
            <a:off x="914400" y="2438400"/>
            <a:ext cx="7467600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Nucleus</a:t>
            </a:r>
            <a:r>
              <a:rPr lang="en-US" sz="3200" dirty="0" smtClean="0"/>
              <a:t>	         1			99.5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Electrons</a:t>
            </a:r>
            <a:r>
              <a:rPr lang="en-US" sz="3200" dirty="0" smtClean="0"/>
              <a:t>	         0.005 	             0.5</a:t>
            </a:r>
            <a:endParaRPr lang="en-US" sz="3200" dirty="0"/>
          </a:p>
        </p:txBody>
      </p:sp>
      <p:sp>
        <p:nvSpPr>
          <p:cNvPr id="51" name="TextBox 50"/>
          <p:cNvSpPr txBox="1"/>
          <p:nvPr/>
        </p:nvSpPr>
        <p:spPr>
          <a:xfrm>
            <a:off x="685800" y="3581400"/>
            <a:ext cx="8458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Atomic part     Relative volume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Nucleus </a:t>
            </a:r>
            <a:r>
              <a:rPr lang="en-US" sz="3200" dirty="0" smtClean="0"/>
              <a:t>	    0.00000000000001    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Electrons		       </a:t>
            </a:r>
            <a:r>
              <a:rPr lang="en-US" sz="3200" dirty="0" smtClean="0"/>
              <a:t>1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14400" y="609600"/>
            <a:ext cx="7086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Diameter of </a:t>
            </a:r>
            <a:r>
              <a:rPr lang="en-US" sz="3200" b="1" u="sng" dirty="0" smtClean="0">
                <a:solidFill>
                  <a:srgbClr val="0070C0"/>
                </a:solidFill>
              </a:rPr>
              <a:t>electron cloud</a:t>
            </a:r>
            <a:r>
              <a:rPr lang="en-US" sz="3200" b="1" dirty="0" smtClean="0">
                <a:solidFill>
                  <a:srgbClr val="0070C0"/>
                </a:solidFill>
              </a:rPr>
              <a:t>   </a:t>
            </a:r>
            <a:r>
              <a:rPr lang="en-US" sz="3200" b="1" dirty="0" smtClean="0"/>
              <a:t>= </a:t>
            </a:r>
            <a:r>
              <a:rPr lang="en-US" sz="3200" b="1" u="sng" dirty="0" smtClean="0"/>
              <a:t>100,000</a:t>
            </a:r>
          </a:p>
          <a:p>
            <a:r>
              <a:rPr lang="en-US" sz="3200" b="1" dirty="0" smtClean="0"/>
              <a:t>Diameter of</a:t>
            </a:r>
            <a:r>
              <a:rPr lang="en-US" sz="3200" b="1" dirty="0" smtClean="0">
                <a:solidFill>
                  <a:srgbClr val="FF0000"/>
                </a:solidFill>
              </a:rPr>
              <a:t> nucleus</a:t>
            </a:r>
            <a:r>
              <a:rPr lang="en-US" sz="3200" b="1" dirty="0" smtClean="0"/>
              <a:t>		          1</a:t>
            </a:r>
            <a:endParaRPr 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5181600"/>
            <a:ext cx="8153400" cy="107721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electron cloud </a:t>
            </a:r>
            <a:r>
              <a:rPr lang="en-US" sz="3200" b="1" dirty="0" smtClean="0"/>
              <a:t>is 99.99999999% of   atomic volume but only 0.5% of the mass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068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/>
      <p:bldP spid="2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5841" y="18503"/>
            <a:ext cx="579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Chemical metaphor 4: </a:t>
            </a:r>
          </a:p>
          <a:p>
            <a:r>
              <a:rPr lang="en-US" sz="3200" b="1" dirty="0" smtClean="0"/>
              <a:t>nuclear vs. electron mass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062172"/>
            <a:ext cx="830580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Atomic part    Relative mass    % mass of atom</a:t>
            </a:r>
            <a:endParaRPr lang="en-US" sz="32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70841"/>
            <a:ext cx="7620660" cy="13473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3500" y="2869546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Nucleus mass/electron mass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 =1/0.005 =2000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8431" y="3810000"/>
            <a:ext cx="2497647" cy="15709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73800" y="4155653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if electron mass (</a:t>
            </a:r>
            <a:r>
              <a:rPr lang="en-US" sz="4000" dirty="0" smtClean="0">
                <a:sym typeface="Symbol" panose="05050102010706020507" pitchFamily="18" charset="2"/>
              </a:rPr>
              <a:t></a:t>
            </a:r>
            <a:r>
              <a:rPr lang="en-US" sz="4000" dirty="0" smtClean="0"/>
              <a:t> 3 g=0.0066 </a:t>
            </a:r>
            <a:r>
              <a:rPr lang="en-US" sz="4000" dirty="0" err="1" smtClean="0"/>
              <a:t>lb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366" y="5373466"/>
            <a:ext cx="4496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=&gt;Nuclear mass</a:t>
            </a:r>
            <a:r>
              <a:rPr lang="en-US" sz="4000" dirty="0" smtClean="0">
                <a:sym typeface="Symbol" panose="05050102010706020507" pitchFamily="18" charset="2"/>
              </a:rPr>
              <a:t> 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15224" y="5351989"/>
            <a:ext cx="512877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2000*0.0066 </a:t>
            </a:r>
            <a:r>
              <a:rPr lang="en-US" sz="4000" dirty="0" err="1"/>
              <a:t>lb</a:t>
            </a:r>
            <a:r>
              <a:rPr lang="en-US" sz="4000" dirty="0"/>
              <a:t>=13.2 </a:t>
            </a:r>
            <a:r>
              <a:rPr lang="en-US" sz="4000" dirty="0" err="1" smtClean="0"/>
              <a:t>lb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819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38200"/>
            <a:ext cx="89916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1) In a neutral atom</a:t>
            </a:r>
            <a:r>
              <a:rPr lang="en-US" sz="3600" dirty="0" smtClean="0"/>
              <a:t>:</a:t>
            </a:r>
          </a:p>
          <a:p>
            <a:r>
              <a:rPr lang="en-US" sz="3600" dirty="0" smtClean="0"/>
              <a:t>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positive charge sum = proton count=#p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60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sz="3600" b="1" dirty="0" smtClean="0"/>
              <a:t>      = </a:t>
            </a:r>
            <a:r>
              <a:rPr lang="en-US" sz="3600" b="1" dirty="0" smtClean="0">
                <a:solidFill>
                  <a:srgbClr val="0070C0"/>
                </a:solidFill>
              </a:rPr>
              <a:t>negative charge sum =electron count=#e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-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28194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#p</a:t>
            </a:r>
            <a:r>
              <a:rPr lang="en-US" sz="54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5400" b="1" dirty="0" smtClean="0">
                <a:solidFill>
                  <a:srgbClr val="FF0000"/>
                </a:solidFill>
              </a:rPr>
              <a:t>  </a:t>
            </a:r>
            <a:r>
              <a:rPr lang="en-US" sz="5400" b="1" dirty="0" smtClean="0"/>
              <a:t>= </a:t>
            </a:r>
            <a:r>
              <a:rPr lang="en-US" sz="5400" b="1" dirty="0" smtClean="0">
                <a:solidFill>
                  <a:srgbClr val="0070C0"/>
                </a:solidFill>
              </a:rPr>
              <a:t>#e</a:t>
            </a:r>
            <a:r>
              <a:rPr lang="en-US" sz="5400" b="1" baseline="30000" dirty="0" smtClean="0">
                <a:solidFill>
                  <a:srgbClr val="0070C0"/>
                </a:solidFill>
              </a:rPr>
              <a:t>-</a:t>
            </a:r>
            <a:endParaRPr lang="en-US" sz="5400" b="1" baseline="300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286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more details and language about atoms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3810000"/>
            <a:ext cx="899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Implies the electron `cloud’ is more like a rapidly moving ball of negative charged gnats flying around in an equal number of tiny positive charged lead balls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371600"/>
            <a:ext cx="669653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133600"/>
            <a:ext cx="175381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8458200" y="2895600"/>
            <a:ext cx="4572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9" idx="1"/>
          </p:cNvCxnSpPr>
          <p:nvPr/>
        </p:nvCxnSpPr>
        <p:spPr>
          <a:xfrm flipH="1" flipV="1">
            <a:off x="2133600" y="2133600"/>
            <a:ext cx="6391555" cy="828955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133600" y="3276600"/>
            <a:ext cx="6400800" cy="68580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12192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Atomic #  =#p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143000" y="1828800"/>
            <a:ext cx="0" cy="3048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2) The </a:t>
            </a:r>
            <a:r>
              <a:rPr lang="en-US" sz="3200" b="1" dirty="0" smtClean="0">
                <a:solidFill>
                  <a:srgbClr val="FF0000"/>
                </a:solidFill>
              </a:rPr>
              <a:t>proton count </a:t>
            </a:r>
            <a:r>
              <a:rPr lang="en-US" sz="3200" dirty="0" smtClean="0"/>
              <a:t>is the same as the Periodic Table’s </a:t>
            </a:r>
            <a:r>
              <a:rPr lang="en-US" sz="3200" b="1" dirty="0" smtClean="0">
                <a:solidFill>
                  <a:srgbClr val="FF0000"/>
                </a:solidFill>
              </a:rPr>
              <a:t>Atomic #</a:t>
            </a:r>
            <a:r>
              <a:rPr lang="en-US" sz="3200" dirty="0" smtClean="0"/>
              <a:t> =&gt; </a:t>
            </a:r>
            <a:r>
              <a:rPr lang="en-US" sz="3200" b="1" dirty="0" smtClean="0">
                <a:solidFill>
                  <a:srgbClr val="FF0000"/>
                </a:solidFill>
              </a:rPr>
              <a:t>proton count </a:t>
            </a:r>
            <a:r>
              <a:rPr lang="en-US" sz="3200" dirty="0" smtClean="0"/>
              <a:t>defines the element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many protons in an Aluminum atom ?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26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26.982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27-13=14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varies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914400"/>
            <a:ext cx="1958108" cy="201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175381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 descr="side4_as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609600"/>
            <a:ext cx="2118672" cy="2514600"/>
          </a:xfrm>
          <a:prstGeom prst="rect">
            <a:avLst/>
          </a:prstGeom>
          <a:noFill/>
        </p:spPr>
      </p:pic>
      <p:pic>
        <p:nvPicPr>
          <p:cNvPr id="6" name="Picture 8" descr="fwast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685800"/>
            <a:ext cx="1685528" cy="2362200"/>
          </a:xfrm>
          <a:prstGeom prst="rect">
            <a:avLst/>
          </a:prstGeom>
          <a:noFill/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96000" y="3124200"/>
            <a:ext cx="3276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/>
              <a:t>Francis William Aston</a:t>
            </a:r>
          </a:p>
          <a:p>
            <a:r>
              <a:rPr lang="en-US" b="1" dirty="0"/>
              <a:t>Cambridge University UK</a:t>
            </a:r>
          </a:p>
          <a:p>
            <a:r>
              <a:rPr lang="en-US" b="1" dirty="0"/>
              <a:t>Nobel Prize in Chemistry 1922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19400" y="144780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Aston’s</a:t>
            </a:r>
          </a:p>
          <a:p>
            <a:r>
              <a:rPr lang="en-US" sz="2000" b="1" dirty="0" smtClean="0"/>
              <a:t> Mass Spectrometer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1066800" y="4343400"/>
            <a:ext cx="68580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71800" y="4343400"/>
            <a:ext cx="76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5257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Mass/p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53340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20.0   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838200"/>
            <a:ext cx="762000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1066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=# p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3429000"/>
            <a:ext cx="601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Aston sees in his mass spectrometer when he puts in  pure Ne</a:t>
            </a:r>
            <a:endParaRPr lang="en-US" sz="2800" b="1" dirty="0"/>
          </a:p>
        </p:txBody>
      </p:sp>
      <p:cxnSp>
        <p:nvCxnSpPr>
          <p:cNvPr id="17" name="Straight Connector 16"/>
          <p:cNvCxnSpPr>
            <a:stCxn id="9" idx="0"/>
            <a:endCxn id="9" idx="2"/>
          </p:cNvCxnSpPr>
          <p:nvPr/>
        </p:nvCxnSpPr>
        <p:spPr>
          <a:xfrm>
            <a:off x="4495800" y="4343400"/>
            <a:ext cx="0" cy="8382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14800" y="53340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22.0    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" y="0"/>
            <a:ext cx="8382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</a:t>
            </a:r>
            <a:r>
              <a:rPr lang="en-US" sz="3200" b="1" dirty="0" smtClean="0"/>
              <a:t>) Elements come in several `flavors’= isotopes</a:t>
            </a:r>
            <a:endParaRPr lang="en-US" sz="3200" b="1" dirty="0"/>
          </a:p>
        </p:txBody>
      </p:sp>
      <p:sp>
        <p:nvSpPr>
          <p:cNvPr id="20" name="Rectangle 19"/>
          <p:cNvSpPr/>
          <p:nvPr/>
        </p:nvSpPr>
        <p:spPr>
          <a:xfrm>
            <a:off x="609600" y="2819400"/>
            <a:ext cx="1447800" cy="5334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362200" y="2819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??????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 animBg="1"/>
      <p:bldP spid="14" grpId="0"/>
      <p:bldP spid="20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152400"/>
            <a:ext cx="68580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71800" y="152400"/>
            <a:ext cx="76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990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Mass/p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990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20.0    </a:t>
            </a:r>
            <a:endParaRPr lang="en-US" sz="2800" dirty="0"/>
          </a:p>
        </p:txBody>
      </p:sp>
      <p:cxnSp>
        <p:nvCxnSpPr>
          <p:cNvPr id="8" name="Straight Connector 7"/>
          <p:cNvCxnSpPr>
            <a:stCxn id="3" idx="0"/>
            <a:endCxn id="3" idx="2"/>
          </p:cNvCxnSpPr>
          <p:nvPr/>
        </p:nvCxnSpPr>
        <p:spPr>
          <a:xfrm>
            <a:off x="4572000" y="152400"/>
            <a:ext cx="0" cy="83820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43400" y="914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22.0    </a:t>
            </a:r>
            <a:endParaRPr lang="en-US" sz="2800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419600"/>
            <a:ext cx="175381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7315200" y="4191000"/>
            <a:ext cx="762000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153400" y="4495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=# p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447800"/>
            <a:ext cx="9372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Something else besides protons is in nucleus, but it has no charge.  Dubbed a neutron =n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</a:t>
            </a:r>
            <a:r>
              <a:rPr lang="en-US" sz="2400" b="1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The neutron weighs the same as a proton (Mass/p=whole #)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You can have different numbers of n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in a given element.</a:t>
            </a:r>
          </a:p>
          <a:p>
            <a:r>
              <a:rPr lang="en-US" sz="2800" b="1" dirty="0" smtClean="0"/>
              <a:t>   (A specific # of n</a:t>
            </a:r>
            <a:r>
              <a:rPr lang="en-US" sz="2800" b="1" baseline="30000" dirty="0" smtClean="0"/>
              <a:t>o</a:t>
            </a:r>
            <a:r>
              <a:rPr lang="en-US" sz="2800" b="1" dirty="0" smtClean="0"/>
              <a:t> = a specific isotope)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4724400"/>
            <a:ext cx="472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What Aston ‘s result teach….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7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2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8D9788B6E544D9ABD42077A6FB871A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B43EDE848464273A44A1ED7C9C85A62&lt;/guid&gt;&#10;            &lt;repollguid&gt;F72F6D11F7E94F76963C19C65B4DCEFD&lt;/repollguid&gt;&#10;            &lt;sourceid&gt;AA163520923143FF884A67B6A8992FC3&lt;/sourceid&gt;&#10;            &lt;questiontext&gt;Given the data below, what is the average atomic mass of Cl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9DBBC86EAD41369751B720AB76AE20&lt;/guid&gt;&#10;                    &lt;answertext&gt;(35+37)/2&lt;/answertext&gt;&#10;                    &lt;valuetype&gt;-1&lt;/valuetype&gt;&#10;                &lt;/answer&gt;&#10;                &lt;answer&gt;&#10;                    &lt;guid&gt;1BA6BADED72D4E6EBB16BCDD767DEE46&lt;/guid&gt;&#10;                    &lt;answertext&gt;(35*25 +37*75)/100&lt;/answertext&gt;&#10;                    &lt;valuetype&gt;-1&lt;/valuetype&gt;&#10;                &lt;/answer&gt;&#10;                &lt;answer&gt;&#10;                    &lt;guid&gt;8E81F36FC52449BBA0C373A170C0E472&lt;/guid&gt;&#10;                    &lt;answertext&gt;(35*75+37*25)&lt;/answertext&gt;&#10;                    &lt;valuetype&gt;-1&lt;/valuetype&gt;&#10;                &lt;/answer&gt;&#10;                &lt;answer&gt;&#10;                    &lt;guid&gt;A5F9C4059E7C47A4A8A2C2269111DEA4&lt;/guid&gt;&#10;                    &lt;answertext&gt;(35*75+37*25)/100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35E41D3265742CFB999EE318C354B2E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B8B534FBE034B24AE4B6B0B853E6551&lt;/guid&gt;&#10;            &lt;repollguid&gt;86D82DB312E74B9897F0CECEEE522DAB&lt;/repollguid&gt;&#10;            &lt;sourceid&gt;C22CB601A5514BC39069C652296C9320&lt;/sourceid&gt;&#10;            &lt;questiontext&gt;The Rutherford atom is best described a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5F2AC956144EC0ABAD7CA5F6869AA6&lt;/guid&gt;&#10;                    &lt;answertext&gt;Thin circle of negative electrons around a tiny positive nucleus&lt;/answertext&gt;&#10;                    &lt;valuetype&gt;-1&lt;/valuetype&gt;&#10;                &lt;/answer&gt;&#10;                &lt;answer&gt;&#10;                    &lt;guid&gt;A42301D2766F4A8CBB8943B0A1903992&lt;/guid&gt;&#10;                    &lt;answertext&gt;The ‘chocolate chip cookie’ model (negative electrons as chips; positive charge as dough)&lt;/answertext&gt;&#10;                    &lt;valuetype&gt;-1&lt;/valuetype&gt;&#10;                &lt;/answer&gt;&#10;                &lt;answer&gt;&#10;                    &lt;guid&gt;B72C0AAC169F423184B16FA587FF296C&lt;/guid&gt;&#10;                    &lt;answertext&gt;Diffuse cloud of negative electrons around a tiny positive nucleus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F0FC65EF49D4E008A487A01F94B6342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6471190AEEF44A095E54CF9BC5AB0D5&lt;/guid&gt;&#10;            &lt;repollguid&gt;10E9602A67F240BBB600C857CBF224C1&lt;/repollguid&gt;&#10;            &lt;sourceid&gt;0AD5294F31EF4486A1A69F2E3B653D1A&lt;/sourceid&gt;&#10;            &lt;questiontext&gt;How many protons in an Aluminum atom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F5A1BA993D4E67A2719FB3B13F81FE&lt;/guid&gt;&#10;                    &lt;answertext&gt;26&lt;/answertext&gt;&#10;                    &lt;valuetype&gt;0&lt;/valuetype&gt;&#10;                &lt;/answer&gt;&#10;                &lt;answer&gt;&#10;                    &lt;guid&gt;BB92DCFAA1564AE3B7A3CE0089139594&lt;/guid&gt;&#10;                    &lt;answertext&gt;26.982&lt;/answertext&gt;&#10;                    &lt;valuetype&gt;0&lt;/valuetype&gt;&#10;                &lt;/answer&gt;&#10;                &lt;answer&gt;&#10;                    &lt;guid&gt;3C4A883A26E0435496E72EB4BF3387AE&lt;/guid&gt;&#10;                    &lt;answertext&gt;27-13=14&lt;/answertext&gt;&#10;                    &lt;valuetype&gt;0&lt;/valuetype&gt;&#10;                &lt;/answer&gt;&#10;                &lt;answer&gt;&#10;                    &lt;guid&gt;E42643E2B6FD4275A9EB59651469A85D&lt;/guid&gt;&#10;                    &lt;answertext&gt;varies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78B133F817F947C08D10BD0C95A2F18A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740FF64DF1E4562B91FC394A23F33D8&lt;/guid&gt;&#10;            &lt;repollguid&gt;9BAE21BEEEEB485E9CEACBB2A4C9C0C0&lt;/repollguid&gt;&#10;            &lt;sourceid&gt;8BA8363A65BD4747BC12AF9E934452E2&lt;/sourceid&gt;&#10;            &lt;questiontext&gt;How many electrons (e), protons (p) and neutrons (n) inthe Ne isotope circled below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B763D143F4B43B88F35F7D8C470F546&lt;/guid&gt;&#10;                    &lt;answertext&gt;10 e  20 p    20 n&lt;/answertext&gt;&#10;                    &lt;valuetype&gt;-1&lt;/valuetype&gt;&#10;                &lt;/answer&gt;&#10;                &lt;answer&gt;&#10;                    &lt;guid&gt;92454375BAED4FC4BA3750B6D7BE56AF&lt;/guid&gt;&#10;                    &lt;answertext&gt;10 e   12 p    10 n&lt;/answertext&gt;&#10;                    &lt;valuetype&gt;-1&lt;/valuetype&gt;&#10;                &lt;/answer&gt;&#10;                &lt;answer&gt;&#10;                    &lt;guid&gt;BF38BADD0B594609BA06142DE2F46ED8&lt;/guid&gt;&#10;                    &lt;answertext&gt;10 e    10 p   22 n&lt;/answertext&gt;&#10;                    &lt;valuetype&gt;-1&lt;/valuetype&gt;&#10;                &lt;/answer&gt;&#10;                &lt;answer&gt;&#10;                    &lt;guid&gt;4C5CB954E6DD40AD9845C87B5EA54152&lt;/guid&gt;&#10;                    &lt;answertext&gt;10 e    10 p   12 n  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612</Words>
  <Application>Microsoft Office PowerPoint</Application>
  <PresentationFormat>On-screen Show (4:3)</PresentationFormat>
  <Paragraphs>132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Castellar</vt:lpstr>
      <vt:lpstr>Symbol</vt:lpstr>
      <vt:lpstr>Times New Roman</vt:lpstr>
      <vt:lpstr>Office Theme</vt:lpstr>
      <vt:lpstr>Chart</vt:lpstr>
      <vt:lpstr>The Rutherford atom is best described as: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many protons in an Aluminum atom ?</vt:lpstr>
      <vt:lpstr>PowerPoint Presentation</vt:lpstr>
      <vt:lpstr>PowerPoint Presentation</vt:lpstr>
      <vt:lpstr>How many electrons (e), protons (p) and neutrons (n) in the Ne isotope circled below?</vt:lpstr>
      <vt:lpstr>PowerPoint Presentation</vt:lpstr>
      <vt:lpstr>PowerPoint Presentation</vt:lpstr>
      <vt:lpstr>Given the data below, what is the average atomic mass of Cl ?</vt:lpstr>
      <vt:lpstr>PowerPoint Presentation</vt:lpstr>
      <vt:lpstr>THINKING LIKE A CHEMIST: Russian style  Dimitri Mendeleev    ~1865</vt:lpstr>
      <vt:lpstr>PowerPoint Presentation</vt:lpstr>
      <vt:lpstr>The mess he deals with…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75</cp:revision>
  <dcterms:created xsi:type="dcterms:W3CDTF">2011-08-29T23:32:25Z</dcterms:created>
  <dcterms:modified xsi:type="dcterms:W3CDTF">2015-01-30T16:35:19Z</dcterms:modified>
</cp:coreProperties>
</file>