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08" r:id="rId2"/>
    <p:sldId id="509" r:id="rId3"/>
    <p:sldId id="510" r:id="rId4"/>
    <p:sldId id="511" r:id="rId5"/>
    <p:sldId id="512" r:id="rId6"/>
    <p:sldId id="513" r:id="rId7"/>
    <p:sldId id="514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6" d="100"/>
          <a:sy n="76" d="100"/>
        </p:scale>
        <p:origin x="90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6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Cooking and stoichiometry (continued)</a:t>
            </a:r>
            <a:endParaRPr lang="en-US" sz="2800" b="1" dirty="0"/>
          </a:p>
        </p:txBody>
      </p:sp>
      <p:pic>
        <p:nvPicPr>
          <p:cNvPr id="23556" name="Picture 4" descr="http://www.wisconsinmade.com/assets/item/regular/2712-wisconsin-cheese-block-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928255"/>
            <a:ext cx="1933492" cy="17263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95446" y="1447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pic>
        <p:nvPicPr>
          <p:cNvPr id="8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831273"/>
            <a:ext cx="2365137" cy="18925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764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pic>
        <p:nvPicPr>
          <p:cNvPr id="23560" name="Picture 8" descr="http://image.shutterstock.com/display_pic_with_logo/11733/11733,1214689731,1/stock-photo-half-pint-milk-carton-on-a-table-142952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1746" y="1093908"/>
            <a:ext cx="1984583" cy="141566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021746" y="14374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3537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8546" y="26782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 g/block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57318" y="272386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   500 g/dozen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900518" y="267825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200 g/box</a:t>
            </a:r>
            <a:endParaRPr lang="en-US" sz="3200" b="1" dirty="0"/>
          </a:p>
        </p:txBody>
      </p:sp>
      <p:pic>
        <p:nvPicPr>
          <p:cNvPr id="10242" name="Picture 2" descr="http://www.retroclipart.com/catalog/images/FrenchChef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1447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0" name="Picture 6" descr="http://z.about.com/d/cookingfortwo/1/0/B/2/-/-/souffle-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3036" y="1141053"/>
            <a:ext cx="1910964" cy="1791529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6567055" y="1911421"/>
            <a:ext cx="5334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33755" y="2754637"/>
            <a:ext cx="2366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1900 g/</a:t>
            </a:r>
            <a:r>
              <a:rPr lang="en-US" sz="2800" b="1" dirty="0" err="1" smtClean="0"/>
              <a:t>souffle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5468" y="3252011"/>
            <a:ext cx="861593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eggs needed to combine with 1200 g cream?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-41564" y="4115920"/>
            <a:ext cx="7940094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*900 grams cheese makes what weight of </a:t>
            </a:r>
            <a:r>
              <a:rPr lang="en-US" sz="2800" b="1" dirty="0" err="1" smtClean="0"/>
              <a:t>souffles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795" y="4989046"/>
            <a:ext cx="81117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*1200 eggs combines with how many grams cheese?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795" y="5906685"/>
            <a:ext cx="845212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*How many boxes of cream combine with 600 g cheese 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528918" y="3252011"/>
            <a:ext cx="992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48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00192" y="381000"/>
            <a:ext cx="4048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RECIPE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85157" y="4003387"/>
            <a:ext cx="14306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5700 g</a:t>
            </a:r>
            <a:endParaRPr lang="en-US" sz="35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895295" y="4989046"/>
            <a:ext cx="14306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/>
              <a:t>1500 g</a:t>
            </a:r>
            <a:endParaRPr lang="en-US" sz="3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528918" y="5814352"/>
            <a:ext cx="589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784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5" grpId="0" animBg="1"/>
      <p:bldP spid="13" grpId="0" animBg="1"/>
      <p:bldP spid="15" grpId="0" animBg="1"/>
      <p:bldP spid="17" grpId="0"/>
      <p:bldP spid="19" grpId="0"/>
      <p:bldP spid="20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358" y="1205627"/>
            <a:ext cx="87750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44		32			    44	   18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g/mol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-39029" y="2294098"/>
            <a:ext cx="9144000" cy="4924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Calculate the </a:t>
            </a:r>
            <a:r>
              <a:rPr lang="en-US" sz="2600" b="1" dirty="0" smtClean="0">
                <a:solidFill>
                  <a:srgbClr val="FF0000"/>
                </a:solidFill>
              </a:rPr>
              <a:t>moles of 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smtClean="0"/>
              <a:t>necessary to produce </a:t>
            </a:r>
            <a:r>
              <a:rPr lang="en-US" sz="2600" b="1" dirty="0"/>
              <a:t>6</a:t>
            </a:r>
            <a:r>
              <a:rPr lang="en-US" sz="2600" b="1" dirty="0" smtClean="0"/>
              <a:t> moles of CO</a:t>
            </a:r>
            <a:r>
              <a:rPr lang="en-US" sz="2600" b="1" baseline="-25000" dirty="0" smtClean="0"/>
              <a:t>2</a:t>
            </a:r>
            <a:r>
              <a:rPr lang="en-US" sz="2600" b="1" dirty="0" smtClean="0"/>
              <a:t> </a:t>
            </a:r>
            <a:endParaRPr lang="en-US" sz="2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766932" y="2840673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10 mol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24161" y="3575625"/>
            <a:ext cx="8991600" cy="89255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b="1" dirty="0" smtClean="0"/>
              <a:t>Calculate the </a:t>
            </a:r>
            <a:r>
              <a:rPr lang="en-US" sz="2600" b="1" dirty="0" smtClean="0">
                <a:solidFill>
                  <a:srgbClr val="FF0000"/>
                </a:solidFill>
              </a:rPr>
              <a:t>grams of CO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600" b="1" dirty="0" smtClean="0"/>
              <a:t>created by  burning 0.0757 moles of C</a:t>
            </a:r>
            <a:r>
              <a:rPr lang="en-US" sz="2600" b="1" baseline="-25000" dirty="0" smtClean="0"/>
              <a:t>3</a:t>
            </a:r>
            <a:r>
              <a:rPr lang="en-US" sz="2600" b="1" dirty="0" smtClean="0"/>
              <a:t>H</a:t>
            </a:r>
            <a:r>
              <a:rPr lang="en-US" sz="2600" b="1" baseline="-25000" dirty="0" smtClean="0"/>
              <a:t>8</a:t>
            </a:r>
            <a:r>
              <a:rPr lang="en-US" sz="2600" b="1" dirty="0" smtClean="0"/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71839" y="476853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 10 grams 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3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905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Calculate the </a:t>
            </a:r>
            <a:r>
              <a:rPr lang="en-US" sz="3200" b="1" dirty="0" smtClean="0">
                <a:solidFill>
                  <a:srgbClr val="FF0000"/>
                </a:solidFill>
              </a:rPr>
              <a:t>moles of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 </a:t>
            </a:r>
            <a:r>
              <a:rPr lang="en-US" sz="3200" b="1" dirty="0" smtClean="0"/>
              <a:t>formed by burning 400 grams of O</a:t>
            </a:r>
            <a:r>
              <a:rPr lang="en-US" sz="3200" b="1" baseline="-25000" dirty="0" smtClean="0"/>
              <a:t>2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32004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10 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191000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Calculate the </a:t>
            </a:r>
            <a:r>
              <a:rPr lang="en-US" sz="3200" b="1" dirty="0" smtClean="0">
                <a:solidFill>
                  <a:srgbClr val="FF0000"/>
                </a:solidFill>
              </a:rPr>
              <a:t>grams of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to form 1.506*10</a:t>
            </a:r>
            <a:r>
              <a:rPr lang="en-US" sz="3200" b="1" baseline="30000" dirty="0" smtClean="0"/>
              <a:t>22</a:t>
            </a:r>
            <a:r>
              <a:rPr lang="en-US" sz="3200" b="1" dirty="0" smtClean="0"/>
              <a:t>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 molecules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55626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10 grams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16519" y="936992"/>
            <a:ext cx="87750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44		32			    44	   18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g/mol</a:t>
            </a:r>
          </a:p>
        </p:txBody>
      </p:sp>
    </p:spTree>
    <p:extLst>
      <p:ext uri="{BB962C8B-B14F-4D97-AF65-F5344CB8AC3E}">
        <p14:creationId xmlns:p14="http://schemas.microsoft.com/office/powerpoint/2010/main" val="362232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20895"/>
            <a:ext cx="85344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molecules of CO</a:t>
            </a:r>
            <a:r>
              <a:rPr lang="en-US" sz="3200" b="1" baseline="-25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  if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0.400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results 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4191000"/>
            <a:ext cx="83820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grams of O</a:t>
            </a:r>
            <a:r>
              <a:rPr lang="en-US" sz="3200" b="1" baseline="-25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needed to form  1.50*10</a:t>
            </a:r>
            <a:r>
              <a:rPr lang="en-US" sz="32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molecules of H</a:t>
            </a:r>
            <a:r>
              <a:rPr lang="en-US" sz="3200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? 	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pic>
        <p:nvPicPr>
          <p:cNvPr id="4" name="Picture 3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Given the balanced chemical reaction 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16519" y="936992"/>
            <a:ext cx="87750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--------&gt;  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44		32			    44	   18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g/mol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5800" y="32004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=1*10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22</a:t>
            </a:r>
            <a:r>
              <a:rPr lang="en-US" sz="3200" b="1" dirty="0" smtClean="0">
                <a:solidFill>
                  <a:srgbClr val="FF0000"/>
                </a:solidFill>
              </a:rPr>
              <a:t> molecules 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54864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=1.0 g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3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220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Given the balanced chemical reaction </a:t>
            </a:r>
          </a:p>
          <a:p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6HCl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+ 2Al -----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2AlCl</a:t>
            </a:r>
            <a:r>
              <a:rPr lang="en-US" sz="3200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 </a:t>
            </a: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3H</a:t>
            </a:r>
            <a:r>
              <a:rPr lang="en-US" sz="3200" b="1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36       27            123       </a:t>
            </a:r>
            <a:r>
              <a:rPr lang="en-US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 g/</a:t>
            </a:r>
            <a:r>
              <a:rPr lang="en-US" sz="32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8077200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moles to weight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How many grams  of H</a:t>
            </a:r>
            <a:r>
              <a:rPr lang="en-US" sz="28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are created by reacting 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20 moles of </a:t>
            </a:r>
            <a:r>
              <a:rPr lang="en-US" sz="2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733" y="2290703"/>
            <a:ext cx="8115300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moles to moles	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How many moles of Al must be added to 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produce 30 moles of H</a:t>
            </a:r>
            <a:r>
              <a:rPr lang="en-US" sz="2800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endParaRPr lang="en-US" sz="1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090922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20 </a:t>
            </a:r>
            <a:r>
              <a:rPr lang="en-US" sz="3600" b="1" dirty="0" err="1" smtClean="0">
                <a:solidFill>
                  <a:srgbClr val="FF0000"/>
                </a:solidFill>
              </a:rPr>
              <a:t>mol</a:t>
            </a:r>
            <a:r>
              <a:rPr lang="en-US" sz="3600" b="1" dirty="0" smtClean="0">
                <a:solidFill>
                  <a:srgbClr val="FF0000"/>
                </a:solidFill>
              </a:rPr>
              <a:t> Al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4776" y="5185658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20 g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Given the balanced chemical reaction </a:t>
            </a:r>
          </a:p>
          <a:p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6HCl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+ 2Al -----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2AlCl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36       27            123         2	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g/</a:t>
            </a:r>
            <a:r>
              <a:rPr lang="en-US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546" y="3899987"/>
            <a:ext cx="8966454" cy="12311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weight to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</a:p>
          <a:p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How </a:t>
            </a:r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many grams of Al must react to form </a:t>
            </a:r>
            <a:r>
              <a:rPr lang="en-US" sz="28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11.111 g </a:t>
            </a:r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290703"/>
            <a:ext cx="89916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moles    </a:t>
            </a:r>
          </a:p>
          <a:p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How 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moles of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combine with  </a:t>
            </a:r>
            <a:r>
              <a:rPr lang="en-US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270 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of Al ?</a:t>
            </a:r>
            <a:endParaRPr lang="en-US" sz="2800" b="1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324481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30 </a:t>
            </a:r>
            <a:r>
              <a:rPr lang="en-US" sz="3200" b="1" dirty="0" err="1" smtClean="0">
                <a:solidFill>
                  <a:srgbClr val="FF0000"/>
                </a:solidFill>
              </a:rPr>
              <a:t>mol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493882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100 g Al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2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/>
              <a:t>Given the balanced chemical reaction </a:t>
            </a:r>
          </a:p>
          <a:p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6HCl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+ 2Al -----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2AlCl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36       27            123         2	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g/</a:t>
            </a:r>
            <a:r>
              <a:rPr lang="en-US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892" y="0"/>
            <a:ext cx="864108" cy="160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76200"/>
            <a:ext cx="7162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BLACKBOARD EXERCISES (continued)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6900" y="4343905"/>
            <a:ext cx="8534400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count to </a:t>
            </a:r>
            <a:r>
              <a:rPr lang="en-US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how many grams of Al produce 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6.6666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800" b="1" baseline="30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molecules of H</a:t>
            </a:r>
            <a:r>
              <a:rPr lang="en-US" sz="2800" b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3700" y="2222718"/>
            <a:ext cx="876300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weight to count</a:t>
            </a:r>
          </a:p>
          <a:p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How many molecules of </a:t>
            </a:r>
            <a:r>
              <a:rPr lang="en-US" sz="28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are needed to 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</a:p>
          <a:p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   34.165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g AlCl</a:t>
            </a:r>
            <a:r>
              <a:rPr lang="en-US" sz="2800" b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6500" y="3560058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5*10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r>
              <a:rPr lang="en-US" sz="3200" b="1" dirty="0" smtClean="0">
                <a:solidFill>
                  <a:srgbClr val="FF0000"/>
                </a:solidFill>
              </a:rPr>
              <a:t>  molecules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4892" y="6066471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g Al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17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C95A5C0957D4C5EB1502E814C79E04E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2454</TotalTime>
  <Words>372</Words>
  <Application>Microsoft Office PowerPoint</Application>
  <PresentationFormat>On-screen Show (4:3)</PresentationFormat>
  <Paragraphs>84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228</cp:revision>
  <dcterms:created xsi:type="dcterms:W3CDTF">2011-08-29T23:32:25Z</dcterms:created>
  <dcterms:modified xsi:type="dcterms:W3CDTF">2015-03-25T20:29:49Z</dcterms:modified>
</cp:coreProperties>
</file>