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99" r:id="rId2"/>
    <p:sldId id="500" r:id="rId3"/>
    <p:sldId id="504" r:id="rId4"/>
    <p:sldId id="505" r:id="rId5"/>
    <p:sldId id="506" r:id="rId6"/>
    <p:sldId id="507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86" d="100"/>
          <a:sy n="86" d="100"/>
        </p:scale>
        <p:origin x="11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8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53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4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0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Reaction </a:t>
            </a:r>
            <a:r>
              <a:rPr lang="en-US" sz="36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3600" b="1" dirty="0" smtClean="0">
                <a:solidFill>
                  <a:srgbClr val="FF0000"/>
                </a:solidFill>
              </a:rPr>
              <a:t> Problems part 1</a:t>
            </a:r>
            <a:r>
              <a:rPr lang="en-US" sz="3600" b="1" dirty="0" smtClean="0"/>
              <a:t>:</a:t>
            </a:r>
          </a:p>
          <a:p>
            <a:pPr algn="ctr"/>
            <a:r>
              <a:rPr lang="en-US" sz="3600" b="1" dirty="0" smtClean="0"/>
              <a:t>Class Practice Balancing Reactions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810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____Al + ___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                   __AlCl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+ ___H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</a:t>
            </a:r>
            <a:r>
              <a:rPr lang="en-US" sz="3200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098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 __CO   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524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 </a:t>
            </a:r>
            <a:r>
              <a:rPr lang="en-US" sz="3200" b="1" dirty="0" smtClean="0"/>
              <a:t>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__CO</a:t>
            </a:r>
            <a:r>
              <a:rPr lang="en-US" sz="3200" b="1" baseline="-25000" dirty="0" smtClean="0"/>
              <a:t>2  </a:t>
            </a:r>
            <a:r>
              <a:rPr lang="en-US" sz="3200" b="1" dirty="0" smtClean="0"/>
              <a:t>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9050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25908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038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29718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__AgNO</a:t>
            </a:r>
            <a:r>
              <a:rPr lang="en-US" sz="3200" b="1" baseline="-25000" dirty="0" smtClean="0"/>
              <a:t>3 </a:t>
            </a:r>
            <a:r>
              <a:rPr lang="en-US" sz="3200" b="1" dirty="0" smtClean="0"/>
              <a:t>+ ___Na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                </a:t>
            </a:r>
            <a:r>
              <a:rPr lang="en-US" sz="3200" b="1" dirty="0" smtClean="0"/>
              <a:t>__Ag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+___NaNO</a:t>
            </a:r>
            <a:r>
              <a:rPr lang="en-US" sz="3200" b="1" baseline="-25000" dirty="0" smtClean="0"/>
              <a:t>3</a:t>
            </a:r>
            <a:endParaRPr lang="en-US" sz="32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3276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5638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__C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18</a:t>
            </a:r>
            <a:r>
              <a:rPr lang="en-US" sz="3200" b="1" dirty="0" smtClean="0"/>
              <a:t>   +  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                    __CO</a:t>
            </a:r>
            <a:r>
              <a:rPr lang="en-US" sz="3200" b="1" baseline="-25000" dirty="0" smtClean="0"/>
              <a:t>2 </a:t>
            </a:r>
            <a:r>
              <a:rPr lang="en-US" sz="3200" b="1" dirty="0" smtClean="0"/>
              <a:t> +  __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81400" y="5943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1371601"/>
            <a:ext cx="45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1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" y="5486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30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94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0" y="5486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4648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Gasoline combustion reaction</a:t>
            </a:r>
            <a:endParaRPr lang="en-US" sz="4000" b="1" dirty="0"/>
          </a:p>
        </p:txBody>
      </p:sp>
      <p:pic>
        <p:nvPicPr>
          <p:cNvPr id="36" name="Picture 35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487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342900" y="228600"/>
            <a:ext cx="9753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haroni" pitchFamily="2" charset="-79"/>
                <a:cs typeface="Aharoni" pitchFamily="2" charset="-79"/>
              </a:rPr>
              <a:t>“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So…why give an </a:t>
            </a:r>
            <a:r>
              <a:rPr lang="en-US" sz="3600" b="1" dirty="0">
                <a:latin typeface="Aharoni" pitchFamily="2" charset="-79"/>
                <a:cs typeface="Aharoni" pitchFamily="2" charset="-79"/>
              </a:rPr>
              <a:t>excremental ejection 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36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about </a:t>
            </a:r>
            <a:r>
              <a:rPr lang="en-US" sz="3600" b="1" dirty="0" err="1" smtClean="0">
                <a:latin typeface="Aharoni" pitchFamily="2" charset="-79"/>
                <a:cs typeface="Aharoni" pitchFamily="2" charset="-79"/>
              </a:rPr>
              <a:t>stoichiometric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 coefficients and </a:t>
            </a:r>
            <a:r>
              <a:rPr lang="en-US" sz="3600" b="1" dirty="0">
                <a:latin typeface="Aharoni" pitchFamily="2" charset="-79"/>
                <a:cs typeface="Aharoni" pitchFamily="2" charset="-79"/>
              </a:rPr>
              <a:t>equation 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36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  balancing </a:t>
            </a:r>
            <a:r>
              <a:rPr lang="en-US" sz="3600" b="1" dirty="0">
                <a:latin typeface="Aharoni" pitchFamily="2" charset="-79"/>
                <a:cs typeface="Aharoni" pitchFamily="2" charset="-79"/>
              </a:rPr>
              <a:t>???”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76400"/>
            <a:ext cx="6172200" cy="462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12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ars-bikes.info/d/1467-2/2008-ford-taurus-eng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276600"/>
            <a:ext cx="4998720" cy="3124200"/>
          </a:xfrm>
          <a:prstGeom prst="rect">
            <a:avLst/>
          </a:prstGeom>
          <a:noFill/>
        </p:spPr>
      </p:pic>
      <p:pic>
        <p:nvPicPr>
          <p:cNvPr id="24580" name="Picture 4" descr="http://www.fleetmag.com/images/article/1228510016244__AlliantPower_HEUIRFuelInjector_FMS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81000"/>
            <a:ext cx="2209800" cy="2857500"/>
          </a:xfrm>
          <a:prstGeom prst="rect">
            <a:avLst/>
          </a:prstGeom>
          <a:noFill/>
        </p:spPr>
      </p:pic>
      <p:pic>
        <p:nvPicPr>
          <p:cNvPr id="24582" name="Picture 6" descr="http://www.racecarwarehouse.co.uk/images_parts/parts/engines&amp;ancillaries/V8%20ki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429000"/>
            <a:ext cx="3124200" cy="23431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971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V-8 fuel injection module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4876800"/>
            <a:ext cx="35052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381000" y="2133600"/>
            <a:ext cx="687977" cy="1558834"/>
          </a:xfrm>
          <a:custGeom>
            <a:avLst/>
            <a:gdLst>
              <a:gd name="connsiteX0" fmla="*/ 548640 w 687977"/>
              <a:gd name="connsiteY0" fmla="*/ 1558834 h 1558834"/>
              <a:gd name="connsiteX1" fmla="*/ 60960 w 687977"/>
              <a:gd name="connsiteY1" fmla="*/ 418011 h 1558834"/>
              <a:gd name="connsiteX2" fmla="*/ 182880 w 687977"/>
              <a:gd name="connsiteY2" fmla="*/ 78377 h 1558834"/>
              <a:gd name="connsiteX3" fmla="*/ 687977 w 687977"/>
              <a:gd name="connsiteY3" fmla="*/ 0 h 155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7977" h="1558834">
                <a:moveTo>
                  <a:pt x="548640" y="1558834"/>
                </a:moveTo>
                <a:cubicBezTo>
                  <a:pt x="335280" y="1111794"/>
                  <a:pt x="121920" y="664754"/>
                  <a:pt x="60960" y="418011"/>
                </a:cubicBezTo>
                <a:cubicBezTo>
                  <a:pt x="0" y="171268"/>
                  <a:pt x="78377" y="148045"/>
                  <a:pt x="182880" y="78377"/>
                </a:cubicBezTo>
                <a:cubicBezTo>
                  <a:pt x="287383" y="8709"/>
                  <a:pt x="687977" y="0"/>
                  <a:pt x="687977" y="0"/>
                </a:cubicBezTo>
              </a:path>
            </a:pathLst>
          </a:custGeom>
          <a:ln w="349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Individual fuel injectors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4267200"/>
            <a:ext cx="1828800" cy="707886"/>
          </a:xfrm>
          <a:prstGeom prst="rect">
            <a:avLst/>
          </a:prstGeom>
          <a:gradFill>
            <a:gsLst>
              <a:gs pos="0">
                <a:srgbClr val="DDEBCF">
                  <a:alpha val="400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Goes under here*</a:t>
            </a:r>
            <a:endParaRPr lang="en-US" sz="2000" b="1" dirty="0"/>
          </a:p>
        </p:txBody>
      </p:sp>
      <p:pic>
        <p:nvPicPr>
          <p:cNvPr id="24584" name="Picture 8" descr="http://image.hondatuningmagazine.com/f/9323356+w750+st0/0506_ht_31_z+ecu_tuning+jumper_wir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457200"/>
            <a:ext cx="2743200" cy="2057400"/>
          </a:xfrm>
          <a:prstGeom prst="rect">
            <a:avLst/>
          </a:prstGeom>
          <a:noFill/>
        </p:spPr>
      </p:pic>
      <p:cxnSp>
        <p:nvCxnSpPr>
          <p:cNvPr id="15" name="Straight Arrow Connector 14"/>
          <p:cNvCxnSpPr/>
          <p:nvPr/>
        </p:nvCxnSpPr>
        <p:spPr>
          <a:xfrm rot="10800000">
            <a:off x="3124200" y="2057400"/>
            <a:ext cx="6096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81400" y="533400"/>
            <a:ext cx="1600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Gas/O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 ratio and flow rate  to each fuel injector controlled by engine block microchip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124200" y="1"/>
            <a:ext cx="6019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Stoichiometric</a:t>
            </a:r>
            <a:r>
              <a:rPr lang="en-US" sz="2800" b="1" dirty="0" smtClean="0"/>
              <a:t> control in the real world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10200" y="24384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Microchip controlling engine operation</a:t>
            </a:r>
            <a:endParaRPr lang="en-US" sz="2400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5562600" y="1143000"/>
            <a:ext cx="1143000" cy="1371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21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/>
      <p:bldP spid="12" grpId="0" animBg="1"/>
      <p:bldP spid="16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sightline.org/sightlineuid/f28757be7f94bef9ae75f4c90354fa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49276"/>
            <a:ext cx="6553200" cy="464185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2476500" y="4686300"/>
            <a:ext cx="1752600" cy="1588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54864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1975 US Congressional mandate for 23.5 mpg fleet average enacted</a:t>
            </a:r>
            <a:endParaRPr lang="en-US" sz="28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5143500" y="4838700"/>
            <a:ext cx="9906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55626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8 bit PROM chips become reasonably cheap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Variation of mpg and hp </a:t>
            </a:r>
            <a:r>
              <a:rPr lang="en-US" sz="2800" b="1" dirty="0" err="1" smtClean="0"/>
              <a:t>vs</a:t>
            </a:r>
            <a:r>
              <a:rPr lang="en-US" sz="2800" b="1" dirty="0" smtClean="0"/>
              <a:t> time for light-duty trucks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8702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Stoichiometry is cooking:</a:t>
            </a:r>
            <a:r>
              <a:rPr lang="en-US" sz="3200" b="1" dirty="0" smtClean="0"/>
              <a:t>   </a:t>
            </a:r>
            <a:r>
              <a:rPr lang="en-US" sz="2800" b="1" dirty="0" smtClean="0"/>
              <a:t>Recipe for egg and cheese 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14400"/>
            <a:ext cx="2133600" cy="1905000"/>
          </a:xfrm>
          <a:prstGeom prst="rect">
            <a:avLst/>
          </a:prstGeom>
          <a:noFill/>
        </p:spPr>
      </p:pic>
      <p:pic>
        <p:nvPicPr>
          <p:cNvPr id="23558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657600"/>
            <a:ext cx="2663687" cy="24972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09800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762000"/>
            <a:ext cx="2666327" cy="2133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57600" y="4648200"/>
            <a:ext cx="1828800" cy="1588"/>
          </a:xfrm>
          <a:prstGeom prst="straightConnector1">
            <a:avLst/>
          </a:prstGeom>
          <a:ln w="1111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838200"/>
            <a:ext cx="2305050" cy="16442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791200" y="14478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28600" y="2895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438400" y="2895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943600" y="23622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791200" y="6019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=1900 g/</a:t>
            </a:r>
            <a:r>
              <a:rPr lang="en-US" sz="3200" b="1" dirty="0" err="1" smtClean="0">
                <a:solidFill>
                  <a:srgbClr val="FF0000"/>
                </a:solidFill>
              </a:rPr>
              <a:t>souffle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7200" y="533400"/>
            <a:ext cx="1066800" cy="10668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0" y="533400"/>
            <a:ext cx="83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</a:t>
            </a:r>
            <a:endParaRPr lang="en-US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19800" y="2971800"/>
            <a:ext cx="121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OUT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38862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Mass of 1 output </a:t>
            </a:r>
            <a:r>
              <a:rPr lang="en-US" sz="4000" b="1" dirty="0" err="1" smtClean="0"/>
              <a:t>souffle</a:t>
            </a:r>
            <a:r>
              <a:rPr lang="en-US" sz="4000" b="1" dirty="0" smtClean="0"/>
              <a:t> ?</a:t>
            </a:r>
            <a:endParaRPr lang="en-US" sz="4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52400" y="4953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 *300 g  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52400" y="5486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cheese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905000" y="48768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86000" y="548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eggs</a:t>
            </a:r>
            <a:endParaRPr lang="en-US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286000" y="4953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2* 500 g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733800" y="55626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condensed milk</a:t>
            </a:r>
            <a:endParaRPr lang="en-US" sz="3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886200" y="4953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343400" y="4953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3*200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0493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6" grpId="0"/>
      <p:bldP spid="31" grpId="0"/>
      <p:bldP spid="32" grpId="0"/>
      <p:bldP spid="33" grpId="0"/>
      <p:bldP spid="34" grpId="0"/>
      <p:bldP spid="26" grpId="0" animBg="1"/>
      <p:bldP spid="27" grpId="0" animBg="1"/>
      <p:bldP spid="29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Cooking and stoichiometry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928255"/>
            <a:ext cx="1933492" cy="17263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95446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831273"/>
            <a:ext cx="2365137" cy="18925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746" y="1093908"/>
            <a:ext cx="1984583" cy="14156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021746" y="14374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3537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46" y="26782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57318" y="272386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00518" y="267825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0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3036" y="1141053"/>
            <a:ext cx="1910964" cy="1791529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6567055" y="1911421"/>
            <a:ext cx="5334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3755" y="2754637"/>
            <a:ext cx="2366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1900 g/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4962" y="3146424"/>
            <a:ext cx="8991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How many….to make whole # of </a:t>
            </a:r>
            <a:r>
              <a:rPr lang="en-US" sz="3200" b="1" dirty="0" err="1" smtClean="0">
                <a:solidFill>
                  <a:srgbClr val="FF0000"/>
                </a:solidFill>
              </a:rPr>
              <a:t>souffles</a:t>
            </a:r>
            <a:r>
              <a:rPr lang="en-US" sz="3200" b="1" dirty="0" smtClean="0">
                <a:solidFill>
                  <a:srgbClr val="FF0000"/>
                </a:solidFill>
              </a:rPr>
              <a:t> ?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546" y="3795638"/>
            <a:ext cx="769262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How many boxes of cream to make 4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6796" y="4416630"/>
            <a:ext cx="769262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600 grams cheese makes how many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796" y="4989046"/>
            <a:ext cx="776941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How many grams of eggs combine with 9 boxes of cream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796" y="5999018"/>
            <a:ext cx="830520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48 eggs combine with how many blocks of cheese 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46214" y="3733800"/>
            <a:ext cx="99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12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0192" y="381000"/>
            <a:ext cx="40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RECIPE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16890" y="4318858"/>
            <a:ext cx="66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769417" y="5105400"/>
            <a:ext cx="14306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3000 g</a:t>
            </a:r>
            <a:endParaRPr lang="en-US" sz="3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0" y="5943153"/>
            <a:ext cx="804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2115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35" grpId="0" animBg="1"/>
      <p:bldP spid="13" grpId="0" animBg="1"/>
      <p:bldP spid="15" grpId="0" animBg="1"/>
      <p:bldP spid="17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C95A5C0957D4C5EB1502E814C79E04E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266</Words>
  <Application>Microsoft Office PowerPoint</Application>
  <PresentationFormat>On-screen Show (4:3)</PresentationFormat>
  <Paragraphs>83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Wingdings</vt:lpstr>
      <vt:lpstr>Office Theme</vt:lpstr>
      <vt:lpstr>PowerPoint Presentation</vt:lpstr>
      <vt:lpstr>“So…why give an excremental ejection  about stoichiometric coefficients and equation    balancing ???”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225</cp:revision>
  <dcterms:created xsi:type="dcterms:W3CDTF">2011-08-29T23:32:25Z</dcterms:created>
  <dcterms:modified xsi:type="dcterms:W3CDTF">2015-03-25T19:59:17Z</dcterms:modified>
</cp:coreProperties>
</file>