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493" r:id="rId2"/>
    <p:sldId id="494" r:id="rId3"/>
    <p:sldId id="495" r:id="rId4"/>
    <p:sldId id="496" r:id="rId5"/>
    <p:sldId id="497" r:id="rId6"/>
    <p:sldId id="498" r:id="rId7"/>
    <p:sldId id="499" r:id="rId8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88" autoAdjust="0"/>
    <p:restoredTop sz="94075" autoAdjust="0"/>
  </p:normalViewPr>
  <p:slideViewPr>
    <p:cSldViewPr>
      <p:cViewPr varScale="1">
        <p:scale>
          <a:sx n="86" d="100"/>
          <a:sy n="86" d="100"/>
        </p:scale>
        <p:origin x="48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30F28-1B77-4358-A8A9-9B53864EEE54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77A21-261D-47CC-9456-D9A59F6E86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7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482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A837E-6F57-41C1-9C06-14CFD901AC4E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2" name="Text Box 4"/>
          <p:cNvSpPr txBox="1">
            <a:spLocks noChangeArrowheads="1"/>
          </p:cNvSpPr>
          <p:nvPr/>
        </p:nvSpPr>
        <p:spPr bwMode="auto">
          <a:xfrm>
            <a:off x="152400" y="762000"/>
            <a:ext cx="89916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 dirty="0"/>
              <a:t>3</a:t>
            </a:r>
            <a:r>
              <a:rPr lang="en-US" sz="3600" b="1" dirty="0" smtClean="0"/>
              <a:t>.5</a:t>
            </a:r>
            <a:r>
              <a:rPr lang="en-US" sz="3600" b="1" dirty="0"/>
              <a:t>) moles to molecules </a:t>
            </a:r>
            <a:endParaRPr lang="en-US" sz="3600" b="1" dirty="0" smtClean="0"/>
          </a:p>
          <a:p>
            <a:r>
              <a:rPr lang="en-US" sz="3600" dirty="0" smtClean="0"/>
              <a:t>how </a:t>
            </a:r>
            <a:r>
              <a:rPr lang="en-US" sz="3600" dirty="0"/>
              <a:t>many </a:t>
            </a:r>
            <a:r>
              <a:rPr lang="en-US" sz="3600" b="1" dirty="0">
                <a:solidFill>
                  <a:srgbClr val="E22B00"/>
                </a:solidFill>
              </a:rPr>
              <a:t>molecules of O</a:t>
            </a:r>
            <a:r>
              <a:rPr lang="en-US" sz="3600" dirty="0"/>
              <a:t> are present in 0.8333 </a:t>
            </a:r>
            <a:r>
              <a:rPr lang="en-US" sz="3600" dirty="0" err="1"/>
              <a:t>mol</a:t>
            </a:r>
            <a:r>
              <a:rPr lang="en-US" sz="3600" dirty="0"/>
              <a:t> of C</a:t>
            </a:r>
            <a:r>
              <a:rPr lang="en-US" sz="3600" baseline="-25000" dirty="0"/>
              <a:t>6 </a:t>
            </a:r>
            <a:r>
              <a:rPr lang="en-US" sz="3600" dirty="0"/>
              <a:t>H</a:t>
            </a:r>
            <a:r>
              <a:rPr lang="en-US" sz="3600" baseline="-25000" dirty="0"/>
              <a:t>12</a:t>
            </a:r>
            <a:r>
              <a:rPr lang="en-US" sz="3600" dirty="0"/>
              <a:t>O</a:t>
            </a:r>
            <a:r>
              <a:rPr lang="en-US" sz="3600" baseline="-25000" dirty="0"/>
              <a:t>6</a:t>
            </a:r>
            <a:r>
              <a:rPr lang="en-US" sz="3600" dirty="0"/>
              <a:t>?	</a:t>
            </a:r>
          </a:p>
        </p:txBody>
      </p:sp>
      <p:sp>
        <p:nvSpPr>
          <p:cNvPr id="135174" name="Text Box 6"/>
          <p:cNvSpPr txBox="1">
            <a:spLocks noChangeArrowheads="1"/>
          </p:cNvSpPr>
          <p:nvPr/>
        </p:nvSpPr>
        <p:spPr bwMode="auto">
          <a:xfrm>
            <a:off x="5064369" y="2522188"/>
            <a:ext cx="3429000" cy="707886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000" b="1" dirty="0" smtClean="0"/>
              <a:t>=</a:t>
            </a:r>
            <a:r>
              <a:rPr lang="en-US" sz="4000" b="1" dirty="0">
                <a:solidFill>
                  <a:srgbClr val="E22B00"/>
                </a:solidFill>
              </a:rPr>
              <a:t>3</a:t>
            </a:r>
            <a:r>
              <a:rPr lang="en-US" sz="4000" b="1" dirty="0" smtClean="0">
                <a:solidFill>
                  <a:srgbClr val="E22B00"/>
                </a:solidFill>
              </a:rPr>
              <a:t>*10</a:t>
            </a:r>
            <a:r>
              <a:rPr lang="en-US" sz="4000" b="1" baseline="30000" dirty="0" smtClean="0">
                <a:solidFill>
                  <a:srgbClr val="E22B00"/>
                </a:solidFill>
              </a:rPr>
              <a:t>24</a:t>
            </a:r>
            <a:endParaRPr lang="en-US" sz="4000" b="1" dirty="0">
              <a:solidFill>
                <a:srgbClr val="E22B00"/>
              </a:solidFill>
            </a:endParaRPr>
          </a:p>
        </p:txBody>
      </p:sp>
      <p:sp>
        <p:nvSpPr>
          <p:cNvPr id="135175" name="Text Box 7"/>
          <p:cNvSpPr txBox="1">
            <a:spLocks noChangeArrowheads="1"/>
          </p:cNvSpPr>
          <p:nvPr/>
        </p:nvSpPr>
        <p:spPr bwMode="auto">
          <a:xfrm>
            <a:off x="169985" y="3505200"/>
            <a:ext cx="8991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b="1" dirty="0"/>
              <a:t>   </a:t>
            </a:r>
            <a:r>
              <a:rPr lang="en-US" sz="3200" b="1" dirty="0" smtClean="0"/>
              <a:t>3.6</a:t>
            </a:r>
            <a:r>
              <a:rPr lang="en-US" sz="3200" b="1" dirty="0"/>
              <a:t>) molecules to </a:t>
            </a:r>
            <a:r>
              <a:rPr lang="en-US" sz="3200" b="1" dirty="0" smtClean="0"/>
              <a:t>moles</a:t>
            </a:r>
          </a:p>
          <a:p>
            <a:r>
              <a:rPr lang="en-US" sz="3200" dirty="0" smtClean="0"/>
              <a:t>how </a:t>
            </a:r>
            <a:r>
              <a:rPr lang="en-US" sz="3200" dirty="0"/>
              <a:t>many </a:t>
            </a:r>
            <a:r>
              <a:rPr lang="en-US" sz="3200" b="1" dirty="0">
                <a:solidFill>
                  <a:srgbClr val="E22B00"/>
                </a:solidFill>
              </a:rPr>
              <a:t>moles of C</a:t>
            </a:r>
            <a:r>
              <a:rPr lang="en-US" sz="3200" b="1" baseline="-25000" dirty="0">
                <a:solidFill>
                  <a:srgbClr val="E22B00"/>
                </a:solidFill>
              </a:rPr>
              <a:t>6 </a:t>
            </a:r>
            <a:r>
              <a:rPr lang="en-US" sz="3200" b="1" dirty="0">
                <a:solidFill>
                  <a:srgbClr val="E22B00"/>
                </a:solidFill>
              </a:rPr>
              <a:t>H</a:t>
            </a:r>
            <a:r>
              <a:rPr lang="en-US" sz="3200" b="1" baseline="-25000" dirty="0">
                <a:solidFill>
                  <a:srgbClr val="E22B00"/>
                </a:solidFill>
              </a:rPr>
              <a:t>12</a:t>
            </a:r>
            <a:r>
              <a:rPr lang="en-US" sz="3200" b="1" dirty="0">
                <a:solidFill>
                  <a:srgbClr val="E22B00"/>
                </a:solidFill>
              </a:rPr>
              <a:t>O</a:t>
            </a:r>
            <a:r>
              <a:rPr lang="en-US" sz="3200" b="1" baseline="-25000" dirty="0">
                <a:solidFill>
                  <a:srgbClr val="E22B00"/>
                </a:solidFill>
              </a:rPr>
              <a:t>6</a:t>
            </a:r>
            <a:r>
              <a:rPr lang="en-US" sz="3200" dirty="0"/>
              <a:t> are formed from  5.04*10</a:t>
            </a:r>
            <a:r>
              <a:rPr lang="en-US" sz="3200" baseline="30000" dirty="0"/>
              <a:t>25</a:t>
            </a:r>
            <a:r>
              <a:rPr lang="en-US" sz="3200" dirty="0"/>
              <a:t> atoms </a:t>
            </a:r>
            <a:r>
              <a:rPr lang="en-US" sz="3200" dirty="0" smtClean="0"/>
              <a:t>of </a:t>
            </a:r>
            <a:r>
              <a:rPr lang="en-US" sz="3200" dirty="0"/>
              <a:t>H ?</a:t>
            </a:r>
          </a:p>
        </p:txBody>
      </p:sp>
      <p:sp>
        <p:nvSpPr>
          <p:cNvPr id="135179" name="Text Box 11"/>
          <p:cNvSpPr txBox="1">
            <a:spLocks noChangeArrowheads="1"/>
          </p:cNvSpPr>
          <p:nvPr/>
        </p:nvSpPr>
        <p:spPr bwMode="auto">
          <a:xfrm>
            <a:off x="1447800" y="5410200"/>
            <a:ext cx="2971800" cy="707886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000" b="1" dirty="0" smtClean="0">
                <a:solidFill>
                  <a:srgbClr val="E22B00"/>
                </a:solidFill>
              </a:rPr>
              <a:t>7 moles</a:t>
            </a:r>
            <a:r>
              <a:rPr lang="en-US" sz="4000" b="1" dirty="0" smtClean="0"/>
              <a:t>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624403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5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5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5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4" grpId="0" animBg="1"/>
      <p:bldP spid="135175" grpId="0"/>
      <p:bldP spid="13517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533400"/>
            <a:ext cx="8839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3</a:t>
            </a:r>
            <a:r>
              <a:rPr lang="en-US" sz="3600" dirty="0" smtClean="0"/>
              <a:t>.7 </a:t>
            </a:r>
            <a:r>
              <a:rPr lang="en-US" sz="3600" b="1" dirty="0" smtClean="0"/>
              <a:t>mass to molecules</a:t>
            </a:r>
            <a:r>
              <a:rPr lang="en-US" sz="3600" dirty="0" smtClean="0"/>
              <a:t>: </a:t>
            </a:r>
          </a:p>
          <a:p>
            <a:r>
              <a:rPr lang="en-US" sz="3600" dirty="0" smtClean="0"/>
              <a:t>how many </a:t>
            </a:r>
            <a:r>
              <a:rPr lang="en-US" sz="3600" dirty="0" smtClean="0">
                <a:solidFill>
                  <a:srgbClr val="FF0000"/>
                </a:solidFill>
              </a:rPr>
              <a:t>molecules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rgbClr val="FF0000"/>
                </a:solidFill>
              </a:rPr>
              <a:t>of  C</a:t>
            </a:r>
            <a:r>
              <a:rPr lang="en-US" sz="3600" baseline="-25000" dirty="0" smtClean="0">
                <a:solidFill>
                  <a:srgbClr val="FF0000"/>
                </a:solidFill>
              </a:rPr>
              <a:t>6 </a:t>
            </a:r>
            <a:r>
              <a:rPr lang="en-US" sz="3600" dirty="0" smtClean="0">
                <a:solidFill>
                  <a:srgbClr val="FF0000"/>
                </a:solidFill>
              </a:rPr>
              <a:t>H</a:t>
            </a:r>
            <a:r>
              <a:rPr lang="en-US" sz="3600" baseline="-25000" dirty="0" smtClean="0">
                <a:solidFill>
                  <a:srgbClr val="FF0000"/>
                </a:solidFill>
              </a:rPr>
              <a:t>12</a:t>
            </a:r>
            <a:r>
              <a:rPr lang="en-US" sz="3600" dirty="0" smtClean="0">
                <a:solidFill>
                  <a:srgbClr val="FF0000"/>
                </a:solidFill>
              </a:rPr>
              <a:t>O</a:t>
            </a:r>
            <a:r>
              <a:rPr lang="en-US" sz="3600" baseline="-25000" dirty="0" smtClean="0">
                <a:solidFill>
                  <a:srgbClr val="FF0000"/>
                </a:solidFill>
              </a:rPr>
              <a:t>6</a:t>
            </a:r>
            <a:r>
              <a:rPr lang="en-US" sz="3600" dirty="0" smtClean="0">
                <a:solidFill>
                  <a:srgbClr val="FF0000"/>
                </a:solidFill>
              </a:rPr>
              <a:t>  </a:t>
            </a:r>
            <a:r>
              <a:rPr lang="en-US" sz="3600" dirty="0" smtClean="0"/>
              <a:t>form from 96 g of C ? </a:t>
            </a:r>
            <a:endParaRPr lang="en-US" sz="3600" baseline="30000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2438400"/>
            <a:ext cx="7772400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8 *10</a:t>
            </a:r>
            <a:r>
              <a:rPr lang="en-US" sz="4400" b="1" baseline="30000" dirty="0" smtClean="0">
                <a:solidFill>
                  <a:srgbClr val="FF0000"/>
                </a:solidFill>
              </a:rPr>
              <a:t>23 </a:t>
            </a:r>
            <a:r>
              <a:rPr lang="en-US" sz="4400" b="1" dirty="0" smtClean="0">
                <a:solidFill>
                  <a:srgbClr val="FF0000"/>
                </a:solidFill>
              </a:rPr>
              <a:t> molecules </a:t>
            </a:r>
            <a:r>
              <a:rPr lang="en-US" sz="4400" dirty="0" smtClean="0">
                <a:solidFill>
                  <a:srgbClr val="FF0000"/>
                </a:solidFill>
              </a:rPr>
              <a:t>of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dirty="0" smtClean="0">
                <a:solidFill>
                  <a:srgbClr val="FF0000"/>
                </a:solidFill>
              </a:rPr>
              <a:t>C</a:t>
            </a:r>
            <a:r>
              <a:rPr lang="en-US" sz="4400" baseline="-25000" dirty="0" smtClean="0">
                <a:solidFill>
                  <a:srgbClr val="FF0000"/>
                </a:solidFill>
              </a:rPr>
              <a:t>6</a:t>
            </a:r>
            <a:r>
              <a:rPr lang="en-US" sz="4400" dirty="0" smtClean="0">
                <a:solidFill>
                  <a:srgbClr val="FF0000"/>
                </a:solidFill>
              </a:rPr>
              <a:t>H</a:t>
            </a:r>
            <a:r>
              <a:rPr lang="en-US" sz="4400" baseline="-25000" dirty="0" smtClean="0">
                <a:solidFill>
                  <a:srgbClr val="FF0000"/>
                </a:solidFill>
              </a:rPr>
              <a:t>12</a:t>
            </a:r>
            <a:r>
              <a:rPr lang="en-US" sz="4400" dirty="0" smtClean="0">
                <a:solidFill>
                  <a:srgbClr val="FF0000"/>
                </a:solidFill>
              </a:rPr>
              <a:t>O</a:t>
            </a:r>
            <a:r>
              <a:rPr lang="en-US" sz="4400" baseline="-25000" dirty="0" smtClean="0">
                <a:solidFill>
                  <a:srgbClr val="FF0000"/>
                </a:solidFill>
              </a:rPr>
              <a:t>6</a:t>
            </a:r>
            <a:r>
              <a:rPr lang="en-US" sz="4400" dirty="0" smtClean="0">
                <a:solidFill>
                  <a:srgbClr val="FF0000"/>
                </a:solidFill>
              </a:rPr>
              <a:t>    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3581400"/>
            <a:ext cx="8534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3</a:t>
            </a:r>
            <a:r>
              <a:rPr lang="en-US" sz="3600" dirty="0" smtClean="0"/>
              <a:t>.8 </a:t>
            </a:r>
            <a:r>
              <a:rPr lang="en-US" sz="3600" b="1" dirty="0" smtClean="0"/>
              <a:t>atoms to mass: </a:t>
            </a:r>
          </a:p>
          <a:p>
            <a:r>
              <a:rPr lang="en-US" sz="3600" dirty="0" smtClean="0"/>
              <a:t>how many </a:t>
            </a:r>
            <a:r>
              <a:rPr lang="en-US" sz="3600" dirty="0" smtClean="0">
                <a:solidFill>
                  <a:srgbClr val="FF0000"/>
                </a:solidFill>
              </a:rPr>
              <a:t>grams of H </a:t>
            </a:r>
            <a:r>
              <a:rPr lang="en-US" sz="3600" dirty="0" smtClean="0"/>
              <a:t>are combined with 2.7*10</a:t>
            </a:r>
            <a:r>
              <a:rPr lang="en-US" sz="3600" baseline="30000" dirty="0" smtClean="0"/>
              <a:t>24 </a:t>
            </a:r>
            <a:r>
              <a:rPr lang="en-US" sz="3600" dirty="0" smtClean="0"/>
              <a:t> atoms of O in  C</a:t>
            </a:r>
            <a:r>
              <a:rPr lang="en-US" sz="3600" baseline="-25000" dirty="0" smtClean="0"/>
              <a:t>6</a:t>
            </a:r>
            <a:r>
              <a:rPr lang="en-US" sz="3600" dirty="0" smtClean="0"/>
              <a:t>H</a:t>
            </a:r>
            <a:r>
              <a:rPr lang="en-US" sz="3600" baseline="-25000" dirty="0" smtClean="0"/>
              <a:t>12</a:t>
            </a:r>
            <a:r>
              <a:rPr lang="en-US" sz="3600" dirty="0" smtClean="0"/>
              <a:t>O</a:t>
            </a:r>
            <a:r>
              <a:rPr lang="en-US" sz="3600" baseline="-25000" dirty="0" smtClean="0"/>
              <a:t> 6</a:t>
            </a:r>
            <a:r>
              <a:rPr lang="en-US" sz="3600" dirty="0" smtClean="0"/>
              <a:t> ? 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1905000" y="5410200"/>
            <a:ext cx="27432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9 grams H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435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636" y="215325"/>
            <a:ext cx="76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Body parts calculations across a reaction: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990600"/>
            <a:ext cx="861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Reaction `</a:t>
            </a:r>
            <a:r>
              <a:rPr lang="en-US" sz="4000" b="1" dirty="0" err="1" smtClean="0">
                <a:solidFill>
                  <a:srgbClr val="FF0000"/>
                </a:solidFill>
              </a:rPr>
              <a:t>stoichiometry</a:t>
            </a:r>
            <a:r>
              <a:rPr lang="en-US" sz="4000" b="1" dirty="0" smtClean="0">
                <a:solidFill>
                  <a:srgbClr val="FF0000"/>
                </a:solidFill>
              </a:rPr>
              <a:t>’ problems</a:t>
            </a:r>
            <a:endParaRPr lang="en-US" sz="4000" b="1" dirty="0">
              <a:solidFill>
                <a:srgbClr val="FF0000"/>
              </a:solidFill>
            </a:endParaRPr>
          </a:p>
        </p:txBody>
      </p:sp>
      <p:pic>
        <p:nvPicPr>
          <p:cNvPr id="8" name="Picture 7" descr="chemical mo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9892" y="0"/>
            <a:ext cx="864108" cy="16002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304800" y="1676400"/>
            <a:ext cx="716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Some Examples of the  problem `form’:</a:t>
            </a:r>
            <a:endParaRPr lang="en-US" sz="28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143000" y="2819400"/>
            <a:ext cx="6477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pt-BR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pt-BR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+ 5O</a:t>
            </a:r>
            <a:r>
              <a:rPr kumimoji="0" lang="pt-BR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--------&gt;  </a:t>
            </a: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3CO</a:t>
            </a:r>
            <a:r>
              <a:rPr kumimoji="0" lang="pt-BR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+ 4H</a:t>
            </a:r>
            <a:r>
              <a:rPr kumimoji="0" lang="pt-BR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O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38200" y="2360023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Given the balanced chemical reaction 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3429000"/>
            <a:ext cx="9144000" cy="267765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Calculate the moles of O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 necessary to produce 0.6 moles of CO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 .</a:t>
            </a:r>
          </a:p>
          <a:p>
            <a:endParaRPr lang="en-US" sz="2400" b="1" dirty="0" smtClean="0"/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Calculate the grams of CO</a:t>
            </a:r>
            <a:r>
              <a:rPr lang="en-US" sz="2400" b="1" baseline="-25000" dirty="0" smtClean="0"/>
              <a:t>2 </a:t>
            </a:r>
            <a:r>
              <a:rPr lang="en-US" sz="2400" b="1" dirty="0" smtClean="0"/>
              <a:t>created by  burning 0.00757 moles of C</a:t>
            </a:r>
            <a:r>
              <a:rPr lang="en-US" sz="2400" b="1" baseline="-25000" dirty="0" smtClean="0"/>
              <a:t>3</a:t>
            </a:r>
            <a:r>
              <a:rPr lang="en-US" sz="2400" b="1" dirty="0" smtClean="0"/>
              <a:t>H</a:t>
            </a:r>
            <a:r>
              <a:rPr lang="en-US" sz="2400" b="1" baseline="-25000" dirty="0" smtClean="0"/>
              <a:t>8</a:t>
            </a:r>
            <a:r>
              <a:rPr lang="en-US" sz="2400" b="1" dirty="0" smtClean="0"/>
              <a:t> </a:t>
            </a:r>
          </a:p>
          <a:p>
            <a:endParaRPr lang="en-US" sz="2400" b="1" dirty="0" smtClean="0"/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Calculate the moles of H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O formed by burning 40 grams of O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.</a:t>
            </a:r>
          </a:p>
          <a:p>
            <a:endParaRPr lang="en-US" sz="2400" b="1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b="1" dirty="0" smtClean="0"/>
              <a:t>Calculate the grams of O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 to form  1.50*10</a:t>
            </a:r>
            <a:r>
              <a:rPr lang="en-US" sz="2400" b="1" baseline="30000" dirty="0" smtClean="0"/>
              <a:t>22</a:t>
            </a:r>
            <a:r>
              <a:rPr lang="en-US" sz="2400" b="1" dirty="0" smtClean="0"/>
              <a:t> molecules of H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O 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38326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-81607" y="388441"/>
            <a:ext cx="861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Reaction `</a:t>
            </a:r>
            <a:r>
              <a:rPr lang="en-US" sz="4000" b="1" dirty="0" err="1" smtClean="0">
                <a:solidFill>
                  <a:srgbClr val="FF0000"/>
                </a:solidFill>
              </a:rPr>
              <a:t>stoichiometry</a:t>
            </a:r>
            <a:r>
              <a:rPr lang="en-US" sz="4000" b="1" dirty="0" smtClean="0">
                <a:solidFill>
                  <a:srgbClr val="FF0000"/>
                </a:solidFill>
              </a:rPr>
              <a:t>’ problems</a:t>
            </a:r>
            <a:endParaRPr lang="en-US" sz="4000" b="1" dirty="0">
              <a:solidFill>
                <a:srgbClr val="FF0000"/>
              </a:solidFill>
            </a:endParaRPr>
          </a:p>
        </p:txBody>
      </p:sp>
      <p:pic>
        <p:nvPicPr>
          <p:cNvPr id="8" name="Picture 7" descr="chemical mo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06691" y="353943"/>
            <a:ext cx="685800" cy="1270000"/>
          </a:xfrm>
          <a:prstGeom prst="rect">
            <a:avLst/>
          </a:prstGeom>
          <a:noFill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81000" y="2057400"/>
            <a:ext cx="8382000" cy="76944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pt-BR" sz="4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pt-BR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pt-BR" sz="4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kumimoji="0" lang="pt-BR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+ O</a:t>
            </a:r>
            <a:r>
              <a:rPr kumimoji="0" lang="pt-BR" sz="4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		</a:t>
            </a:r>
            <a:r>
              <a:rPr kumimoji="0" lang="pt-BR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pt-BR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CO</a:t>
            </a:r>
            <a:r>
              <a:rPr kumimoji="0" lang="pt-BR" sz="4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+ H</a:t>
            </a:r>
            <a:r>
              <a:rPr kumimoji="0" lang="pt-BR" sz="4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O 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429000" y="2438400"/>
            <a:ext cx="10668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://pad1.whstatic.com/images/thumb/1/12/Heat!.jpg/251px-Heat!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19825" y="2955217"/>
            <a:ext cx="2924175" cy="3902783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533400" y="3048000"/>
            <a:ext cx="533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First concern: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95400" y="5410200"/>
            <a:ext cx="304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…no</a:t>
            </a:r>
            <a:endParaRPr lang="en-US" sz="6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57200" y="1371600"/>
            <a:ext cx="77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A sample reaction</a:t>
            </a:r>
            <a:endParaRPr lang="en-US" sz="4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0" y="3810000"/>
            <a:ext cx="6248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Is the reaction as written balanced???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864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28600" y="1371600"/>
            <a:ext cx="8915400" cy="76944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_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pt-BR" sz="4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pt-BR" sz="4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+ _O</a:t>
            </a:r>
            <a:r>
              <a:rPr kumimoji="0" lang="pt-BR" sz="4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kumimoji="0" lang="pt-BR" sz="4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_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CO</a:t>
            </a:r>
            <a:r>
              <a:rPr kumimoji="0" lang="pt-BR" sz="4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+_H</a:t>
            </a:r>
            <a:r>
              <a:rPr kumimoji="0" lang="pt-BR" sz="4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O 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3733800" y="1828800"/>
            <a:ext cx="10668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0" y="0"/>
            <a:ext cx="617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Balancing a reaction </a:t>
            </a:r>
            <a:endParaRPr lang="en-US" sz="4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590800" y="609600"/>
            <a:ext cx="464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smtClean="0"/>
              <a:t>Unbalanced</a:t>
            </a:r>
            <a:endParaRPr lang="en-US" sz="3200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" y="22860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/>
              <a:t>After blackboard balancing exercise</a:t>
            </a:r>
            <a:endParaRPr lang="en-US" sz="3600" u="sng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28600" y="2895600"/>
            <a:ext cx="8915400" cy="76944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44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pt-BR" sz="4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pt-BR" sz="4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pt-BR" sz="4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+</a:t>
            </a:r>
            <a:r>
              <a:rPr kumimoji="0" lang="pt-BR" sz="4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pt-BR" sz="4000" b="1" i="0" u="sng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5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O</a:t>
            </a:r>
            <a:r>
              <a:rPr kumimoji="0" lang="pt-BR" sz="4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lang="pt-BR" sz="40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pt-BR" sz="4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CO</a:t>
            </a:r>
            <a:r>
              <a:rPr kumimoji="0" lang="pt-BR" sz="4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+</a:t>
            </a:r>
            <a:r>
              <a:rPr kumimoji="0" lang="pt-BR" sz="4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4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H</a:t>
            </a:r>
            <a:r>
              <a:rPr kumimoji="0" lang="pt-BR" sz="4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O 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962400" y="3276600"/>
            <a:ext cx="10668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28600" y="4419600"/>
            <a:ext cx="76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C</a:t>
            </a:r>
          </a:p>
          <a:p>
            <a:r>
              <a:rPr lang="en-US" sz="4800" b="1" dirty="0" smtClean="0"/>
              <a:t>H</a:t>
            </a:r>
          </a:p>
          <a:p>
            <a:r>
              <a:rPr lang="en-US" sz="4800" b="1" dirty="0" smtClean="0"/>
              <a:t>O</a:t>
            </a:r>
            <a:endParaRPr lang="en-US" sz="4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371600" y="4419600"/>
            <a:ext cx="1143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  3</a:t>
            </a:r>
          </a:p>
          <a:p>
            <a:r>
              <a:rPr lang="en-US" sz="4800" b="1" dirty="0" smtClean="0"/>
              <a:t>  8</a:t>
            </a:r>
          </a:p>
          <a:p>
            <a:r>
              <a:rPr lang="en-US" sz="4800" b="1" dirty="0" smtClean="0"/>
              <a:t>10</a:t>
            </a:r>
            <a:endParaRPr lang="en-US" sz="4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562600" y="4419600"/>
            <a:ext cx="1143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  3</a:t>
            </a:r>
          </a:p>
          <a:p>
            <a:r>
              <a:rPr lang="en-US" sz="4800" b="1" dirty="0" smtClean="0"/>
              <a:t>  8</a:t>
            </a:r>
          </a:p>
          <a:p>
            <a:r>
              <a:rPr lang="en-US" sz="4800" b="1" dirty="0" smtClean="0"/>
              <a:t>10</a:t>
            </a:r>
            <a:endParaRPr lang="en-US" sz="4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914400" y="373380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Stoichiometric</a:t>
            </a:r>
            <a:r>
              <a:rPr lang="en-US" sz="3600" b="1" dirty="0" smtClean="0">
                <a:solidFill>
                  <a:srgbClr val="FF0000"/>
                </a:solidFill>
              </a:rPr>
              <a:t> coefficients</a:t>
            </a:r>
            <a:endParaRPr lang="en-US" sz="3600" b="1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rot="10800000">
            <a:off x="762000" y="3581400"/>
            <a:ext cx="381000" cy="30480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 flipH="1" flipV="1">
            <a:off x="2590800" y="3657600"/>
            <a:ext cx="381000" cy="22860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4114800" y="3581400"/>
            <a:ext cx="1066800" cy="38100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 flipH="1" flipV="1">
            <a:off x="6743700" y="3619500"/>
            <a:ext cx="381000" cy="30480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7825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/>
      <p:bldP spid="12" grpId="0" animBg="1"/>
      <p:bldP spid="14" grpId="0"/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steaks cook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2228850"/>
            <a:ext cx="2971800" cy="2228850"/>
          </a:xfrm>
          <a:prstGeom prst="rect">
            <a:avLst/>
          </a:prstGeom>
          <a:noFill/>
        </p:spPr>
      </p:pic>
      <p:pic>
        <p:nvPicPr>
          <p:cNvPr id="33795" name="Picture 3" descr="b urned stea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4495800"/>
            <a:ext cx="3657600" cy="2184400"/>
          </a:xfrm>
          <a:prstGeom prst="rect">
            <a:avLst/>
          </a:prstGeom>
          <a:noFill/>
        </p:spPr>
      </p:pic>
      <p:pic>
        <p:nvPicPr>
          <p:cNvPr id="33796" name="Picture 4" descr="2304369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4491038"/>
            <a:ext cx="2914650" cy="2366962"/>
          </a:xfrm>
          <a:prstGeom prst="rect">
            <a:avLst/>
          </a:prstGeom>
          <a:noFill/>
        </p:spPr>
      </p:pic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7391400" y="1905000"/>
            <a:ext cx="1600200" cy="249299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Low </a:t>
            </a:r>
            <a:r>
              <a:rPr lang="en-US" b="1" dirty="0">
                <a:solidFill>
                  <a:srgbClr val="FF0000"/>
                </a:solidFill>
              </a:rPr>
              <a:t>O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ym typeface="Wingdings" pitchFamily="2" charset="2"/>
              </a:rPr>
              <a:t></a:t>
            </a:r>
            <a:r>
              <a:rPr lang="en-US" b="1" dirty="0"/>
              <a:t>Low CO</a:t>
            </a:r>
            <a:r>
              <a:rPr lang="en-US" b="1" baseline="-25000" dirty="0"/>
              <a:t>2</a:t>
            </a:r>
          </a:p>
          <a:p>
            <a:pPr>
              <a:spcBef>
                <a:spcPct val="50000"/>
              </a:spcBef>
            </a:pPr>
            <a:r>
              <a:rPr lang="en-US" b="1" baseline="-25000" dirty="0">
                <a:sym typeface="Wingdings" pitchFamily="2" charset="2"/>
              </a:rPr>
              <a:t>-</a:t>
            </a:r>
            <a:r>
              <a:rPr lang="en-US" b="1" dirty="0">
                <a:sym typeface="Wingdings" pitchFamily="2" charset="2"/>
              </a:rPr>
              <a:t> High C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ym typeface="Wingdings" pitchFamily="2" charset="2"/>
              </a:rPr>
              <a:t>(charred)</a:t>
            </a:r>
            <a:endParaRPr lang="en-US" b="1" dirty="0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304800" y="2133600"/>
            <a:ext cx="2057400" cy="249299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Hi </a:t>
            </a:r>
            <a:r>
              <a:rPr lang="en-US" b="1" dirty="0">
                <a:solidFill>
                  <a:srgbClr val="FF0000"/>
                </a:solidFill>
              </a:rPr>
              <a:t>O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ym typeface="Wingdings" pitchFamily="2" charset="2"/>
              </a:rPr>
              <a:t></a:t>
            </a:r>
            <a:r>
              <a:rPr lang="en-US" b="1" dirty="0"/>
              <a:t>Hi CO</a:t>
            </a:r>
            <a:r>
              <a:rPr lang="en-US" b="1" baseline="-25000" dirty="0"/>
              <a:t>2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ym typeface="Wingdings" pitchFamily="2" charset="2"/>
              </a:rPr>
              <a:t>Low C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ym typeface="Wingdings" pitchFamily="2" charset="2"/>
              </a:rPr>
              <a:t>(no `char’)</a:t>
            </a:r>
            <a:endParaRPr lang="en-US" b="1" dirty="0"/>
          </a:p>
          <a:p>
            <a:pPr>
              <a:spcBef>
                <a:spcPct val="50000"/>
              </a:spcBef>
            </a:pPr>
            <a:endParaRPr lang="en-US" b="1" baseline="-25000" dirty="0"/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0" y="0"/>
            <a:ext cx="5638800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/>
              <a:t>Sometimes several answers possible</a:t>
            </a:r>
            <a:endParaRPr lang="en-US" sz="2400" b="1" dirty="0"/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5638800" y="0"/>
            <a:ext cx="3505200" cy="457200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Barbecuing steaks…</a:t>
            </a:r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 flipH="1">
            <a:off x="2438400" y="39624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>
            <a:off x="6705600" y="3581400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1676400" y="457200"/>
            <a:ext cx="3924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accent2"/>
                </a:solidFill>
              </a:rPr>
              <a:t>C</a:t>
            </a:r>
            <a:r>
              <a:rPr lang="en-US" sz="2400" b="1" baseline="-25000" dirty="0">
                <a:solidFill>
                  <a:schemeClr val="accent2"/>
                </a:solidFill>
              </a:rPr>
              <a:t>3</a:t>
            </a:r>
            <a:r>
              <a:rPr lang="en-US" sz="2400" b="1" dirty="0">
                <a:solidFill>
                  <a:schemeClr val="accent2"/>
                </a:solidFill>
              </a:rPr>
              <a:t>H</a:t>
            </a:r>
            <a:r>
              <a:rPr lang="en-US" sz="2400" b="1" baseline="-25000" dirty="0">
                <a:solidFill>
                  <a:schemeClr val="accent2"/>
                </a:solidFill>
              </a:rPr>
              <a:t>8</a:t>
            </a:r>
            <a:r>
              <a:rPr lang="en-US" sz="2400" b="1" dirty="0"/>
              <a:t> + </a:t>
            </a:r>
            <a:r>
              <a:rPr lang="en-US" sz="2400" b="1" dirty="0">
                <a:solidFill>
                  <a:srgbClr val="FF0000"/>
                </a:solidFill>
              </a:rPr>
              <a:t>5O</a:t>
            </a:r>
            <a:r>
              <a:rPr lang="en-US" sz="2400" b="1" baseline="-25000" dirty="0">
                <a:solidFill>
                  <a:srgbClr val="FF0000"/>
                </a:solidFill>
              </a:rPr>
              <a:t>2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>
                <a:sym typeface="Wingdings" pitchFamily="2" charset="2"/>
              </a:rPr>
              <a:t>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4H</a:t>
            </a:r>
            <a:r>
              <a:rPr lang="en-US" sz="2400" b="1" baseline="-25000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2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O</a:t>
            </a:r>
            <a:r>
              <a:rPr lang="en-US" sz="2400" b="1" dirty="0">
                <a:solidFill>
                  <a:schemeClr val="hlink"/>
                </a:solidFill>
                <a:sym typeface="Wingdings" pitchFamily="2" charset="2"/>
              </a:rPr>
              <a:t> +</a:t>
            </a:r>
            <a:r>
              <a:rPr lang="en-US" sz="2400" b="1" dirty="0">
                <a:solidFill>
                  <a:srgbClr val="00B050"/>
                </a:solidFill>
                <a:sym typeface="Wingdings" pitchFamily="2" charset="2"/>
              </a:rPr>
              <a:t>3CO</a:t>
            </a:r>
            <a:r>
              <a:rPr lang="en-US" sz="2400" b="1" baseline="-25000" dirty="0">
                <a:solidFill>
                  <a:srgbClr val="00B050"/>
                </a:solidFill>
                <a:sym typeface="Wingdings" pitchFamily="2" charset="2"/>
              </a:rPr>
              <a:t>2</a:t>
            </a:r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1676400" y="8382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/>
              <a:t>C</a:t>
            </a:r>
            <a:r>
              <a:rPr lang="en-US" sz="2400" b="1" baseline="-25000" dirty="0"/>
              <a:t>3</a:t>
            </a:r>
            <a:r>
              <a:rPr lang="en-US" sz="2400" b="1" dirty="0"/>
              <a:t>H</a:t>
            </a:r>
            <a:r>
              <a:rPr lang="en-US" sz="2400" b="1" baseline="-25000" dirty="0"/>
              <a:t>8</a:t>
            </a:r>
            <a:r>
              <a:rPr lang="en-US" sz="2400" b="1" dirty="0"/>
              <a:t> + </a:t>
            </a:r>
            <a:r>
              <a:rPr lang="en-US" sz="2400" b="1" dirty="0">
                <a:solidFill>
                  <a:srgbClr val="FF0000"/>
                </a:solidFill>
              </a:rPr>
              <a:t>4O</a:t>
            </a:r>
            <a:r>
              <a:rPr lang="en-US" sz="2400" b="1" baseline="-25000" dirty="0">
                <a:solidFill>
                  <a:srgbClr val="FF0000"/>
                </a:solidFill>
              </a:rPr>
              <a:t>2</a:t>
            </a:r>
            <a:r>
              <a:rPr lang="en-US" sz="2400" b="1" dirty="0"/>
              <a:t> </a:t>
            </a:r>
            <a:r>
              <a:rPr lang="en-US" sz="2400" b="1" dirty="0">
                <a:sym typeface="Wingdings" pitchFamily="2" charset="2"/>
              </a:rPr>
              <a:t>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4H</a:t>
            </a:r>
            <a:r>
              <a:rPr lang="en-US" sz="2400" b="1" baseline="-25000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2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O</a:t>
            </a:r>
            <a:r>
              <a:rPr lang="en-US" sz="2400" b="1" dirty="0">
                <a:solidFill>
                  <a:schemeClr val="hlink"/>
                </a:solidFill>
                <a:sym typeface="Wingdings" pitchFamily="2" charset="2"/>
              </a:rPr>
              <a:t> </a:t>
            </a:r>
            <a:r>
              <a:rPr lang="en-US" sz="2400" b="1" dirty="0">
                <a:solidFill>
                  <a:srgbClr val="00B050"/>
                </a:solidFill>
                <a:sym typeface="Wingdings" pitchFamily="2" charset="2"/>
              </a:rPr>
              <a:t>+2CO</a:t>
            </a:r>
            <a:r>
              <a:rPr lang="en-US" sz="2400" b="1" baseline="-25000" dirty="0">
                <a:solidFill>
                  <a:srgbClr val="00B050"/>
                </a:solidFill>
                <a:sym typeface="Wingdings" pitchFamily="2" charset="2"/>
              </a:rPr>
              <a:t>2 </a:t>
            </a:r>
            <a:r>
              <a:rPr lang="en-US" sz="2400" b="1" dirty="0">
                <a:sym typeface="Wingdings" pitchFamily="2" charset="2"/>
              </a:rPr>
              <a:t>+ C</a:t>
            </a:r>
            <a:endParaRPr lang="en-US" sz="2400" b="1" baseline="-25000" dirty="0">
              <a:sym typeface="Wingdings" pitchFamily="2" charset="2"/>
            </a:endParaRP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1676400" y="12192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/>
              <a:t>C</a:t>
            </a:r>
            <a:r>
              <a:rPr lang="en-US" sz="2400" b="1" baseline="-25000" dirty="0"/>
              <a:t>3</a:t>
            </a:r>
            <a:r>
              <a:rPr lang="en-US" sz="2400" b="1" dirty="0"/>
              <a:t>H</a:t>
            </a:r>
            <a:r>
              <a:rPr lang="en-US" sz="2400" b="1" baseline="-25000" dirty="0"/>
              <a:t>8</a:t>
            </a:r>
            <a:r>
              <a:rPr lang="en-US" sz="2400" b="1" dirty="0"/>
              <a:t> + </a:t>
            </a:r>
            <a:r>
              <a:rPr lang="en-US" sz="2400" b="1" dirty="0">
                <a:solidFill>
                  <a:srgbClr val="FF0000"/>
                </a:solidFill>
              </a:rPr>
              <a:t>3O</a:t>
            </a:r>
            <a:r>
              <a:rPr lang="en-US" sz="2400" b="1" baseline="-25000" dirty="0">
                <a:solidFill>
                  <a:srgbClr val="FF0000"/>
                </a:solidFill>
              </a:rPr>
              <a:t>2</a:t>
            </a:r>
            <a:r>
              <a:rPr lang="en-US" sz="2400" b="1" dirty="0"/>
              <a:t> </a:t>
            </a:r>
            <a:r>
              <a:rPr lang="en-US" sz="2400" b="1" dirty="0">
                <a:sym typeface="Wingdings" pitchFamily="2" charset="2"/>
              </a:rPr>
              <a:t>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 4H</a:t>
            </a:r>
            <a:r>
              <a:rPr lang="en-US" sz="2400" b="1" baseline="-25000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2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O </a:t>
            </a:r>
            <a:r>
              <a:rPr lang="en-US" sz="2400" b="1" dirty="0">
                <a:solidFill>
                  <a:schemeClr val="hlink"/>
                </a:solidFill>
                <a:sym typeface="Wingdings" pitchFamily="2" charset="2"/>
              </a:rPr>
              <a:t>+  </a:t>
            </a:r>
            <a:r>
              <a:rPr lang="en-US" sz="2400" b="1" dirty="0">
                <a:solidFill>
                  <a:srgbClr val="00B050"/>
                </a:solidFill>
                <a:sym typeface="Wingdings" pitchFamily="2" charset="2"/>
              </a:rPr>
              <a:t>CO</a:t>
            </a:r>
            <a:r>
              <a:rPr lang="en-US" sz="2400" b="1" baseline="-25000" dirty="0">
                <a:solidFill>
                  <a:srgbClr val="00B050"/>
                </a:solidFill>
                <a:sym typeface="Wingdings" pitchFamily="2" charset="2"/>
              </a:rPr>
              <a:t>2</a:t>
            </a:r>
            <a:r>
              <a:rPr lang="en-US" sz="2400" b="1" baseline="-25000" dirty="0">
                <a:sym typeface="Wingdings" pitchFamily="2" charset="2"/>
              </a:rPr>
              <a:t> </a:t>
            </a:r>
            <a:r>
              <a:rPr lang="en-US" sz="2400" b="1" dirty="0">
                <a:sym typeface="Wingdings" pitchFamily="2" charset="2"/>
              </a:rPr>
              <a:t>+ 2C</a:t>
            </a:r>
            <a:endParaRPr lang="en-US" sz="2400" b="1" baseline="-25000" dirty="0">
              <a:sym typeface="Wingdings" pitchFamily="2" charset="2"/>
            </a:endParaRPr>
          </a:p>
        </p:txBody>
      </p:sp>
      <p:sp>
        <p:nvSpPr>
          <p:cNvPr id="33811" name="Rectangle 19"/>
          <p:cNvSpPr>
            <a:spLocks noChangeArrowheads="1"/>
          </p:cNvSpPr>
          <p:nvPr/>
        </p:nvSpPr>
        <p:spPr bwMode="auto">
          <a:xfrm>
            <a:off x="1676400" y="16002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/>
              <a:t>C</a:t>
            </a:r>
            <a:r>
              <a:rPr lang="en-US" sz="2400" b="1" baseline="-25000" dirty="0"/>
              <a:t>3</a:t>
            </a:r>
            <a:r>
              <a:rPr lang="en-US" sz="2400" b="1" dirty="0"/>
              <a:t>H</a:t>
            </a:r>
            <a:r>
              <a:rPr lang="en-US" sz="2400" b="1" baseline="-25000" dirty="0"/>
              <a:t>8</a:t>
            </a:r>
            <a:r>
              <a:rPr lang="en-US" sz="2400" b="1" dirty="0"/>
              <a:t> + </a:t>
            </a:r>
            <a:r>
              <a:rPr lang="en-US" sz="2400" b="1" dirty="0">
                <a:solidFill>
                  <a:srgbClr val="FF0000"/>
                </a:solidFill>
              </a:rPr>
              <a:t>2O</a:t>
            </a:r>
            <a:r>
              <a:rPr lang="en-US" sz="2400" b="1" baseline="-25000" dirty="0">
                <a:solidFill>
                  <a:srgbClr val="FF0000"/>
                </a:solidFill>
              </a:rPr>
              <a:t>2</a:t>
            </a:r>
            <a:r>
              <a:rPr lang="en-US" sz="2400" b="1" dirty="0"/>
              <a:t> </a:t>
            </a:r>
            <a:r>
              <a:rPr lang="en-US" sz="2400" b="1" dirty="0">
                <a:sym typeface="Wingdings" pitchFamily="2" charset="2"/>
              </a:rPr>
              <a:t>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4H</a:t>
            </a:r>
            <a:r>
              <a:rPr lang="en-US" sz="2400" b="1" baseline="-25000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2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O</a:t>
            </a:r>
            <a:r>
              <a:rPr lang="en-US" sz="2400" b="1" dirty="0">
                <a:solidFill>
                  <a:schemeClr val="hlink"/>
                </a:solidFill>
                <a:sym typeface="Wingdings" pitchFamily="2" charset="2"/>
              </a:rPr>
              <a:t> 	  </a:t>
            </a:r>
            <a:r>
              <a:rPr lang="en-US" sz="2400" b="1" dirty="0">
                <a:sym typeface="Wingdings" pitchFamily="2" charset="2"/>
              </a:rPr>
              <a:t>+ 3C</a:t>
            </a:r>
            <a:endParaRPr lang="en-US" sz="2400" b="1" baseline="-25000" dirty="0">
              <a:sym typeface="Wingdings" pitchFamily="2" charset="2"/>
            </a:endParaRPr>
          </a:p>
        </p:txBody>
      </p:sp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6019800" y="457200"/>
            <a:ext cx="2819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Complete combustion</a:t>
            </a:r>
          </a:p>
        </p:txBody>
      </p:sp>
      <p:sp>
        <p:nvSpPr>
          <p:cNvPr id="33815" name="Line 23"/>
          <p:cNvSpPr>
            <a:spLocks noChangeShapeType="1"/>
          </p:cNvSpPr>
          <p:nvPr/>
        </p:nvSpPr>
        <p:spPr bwMode="auto">
          <a:xfrm>
            <a:off x="1676400" y="990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6" name="Line 24"/>
          <p:cNvSpPr>
            <a:spLocks noChangeShapeType="1"/>
          </p:cNvSpPr>
          <p:nvPr/>
        </p:nvSpPr>
        <p:spPr bwMode="auto">
          <a:xfrm>
            <a:off x="1676400" y="9906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7" name="Line 25"/>
          <p:cNvSpPr>
            <a:spLocks noChangeShapeType="1"/>
          </p:cNvSpPr>
          <p:nvPr/>
        </p:nvSpPr>
        <p:spPr bwMode="auto">
          <a:xfrm>
            <a:off x="1676400" y="19812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8" name="Text Box 26"/>
          <p:cNvSpPr txBox="1">
            <a:spLocks noChangeArrowheads="1"/>
          </p:cNvSpPr>
          <p:nvPr/>
        </p:nvSpPr>
        <p:spPr bwMode="auto">
          <a:xfrm>
            <a:off x="0" y="1066800"/>
            <a:ext cx="1828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Incomplete combustion</a:t>
            </a:r>
          </a:p>
        </p:txBody>
      </p:sp>
      <p:sp>
        <p:nvSpPr>
          <p:cNvPr id="33820" name="Line 28"/>
          <p:cNvSpPr>
            <a:spLocks noChangeShapeType="1"/>
          </p:cNvSpPr>
          <p:nvPr/>
        </p:nvSpPr>
        <p:spPr bwMode="auto">
          <a:xfrm flipH="1">
            <a:off x="5791200" y="685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318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3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3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3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3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3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3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3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3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5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7" grpId="0" animBg="1"/>
      <p:bldP spid="33798" grpId="0" animBg="1"/>
      <p:bldP spid="33800" grpId="0" animBg="1"/>
      <p:bldP spid="33801" grpId="0" animBg="1"/>
      <p:bldP spid="33802" grpId="0" animBg="1"/>
      <p:bldP spid="33804" grpId="0"/>
      <p:bldP spid="33808" grpId="0"/>
      <p:bldP spid="33810" grpId="0"/>
      <p:bldP spid="33811" grpId="0"/>
      <p:bldP spid="33814" grpId="0"/>
      <p:bldP spid="33815" grpId="0" animBg="1"/>
      <p:bldP spid="33816" grpId="0" animBg="1"/>
      <p:bldP spid="33817" grpId="0" animBg="1"/>
      <p:bldP spid="33818" grpId="0"/>
      <p:bldP spid="338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2400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Reaction </a:t>
            </a:r>
            <a:r>
              <a:rPr lang="en-US" sz="3600" b="1" dirty="0" err="1" smtClean="0">
                <a:solidFill>
                  <a:srgbClr val="FF0000"/>
                </a:solidFill>
              </a:rPr>
              <a:t>Stoichiometry</a:t>
            </a:r>
            <a:r>
              <a:rPr lang="en-US" sz="3600" b="1" dirty="0" smtClean="0">
                <a:solidFill>
                  <a:srgbClr val="FF0000"/>
                </a:solidFill>
              </a:rPr>
              <a:t> Problems part 1</a:t>
            </a:r>
            <a:r>
              <a:rPr lang="en-US" sz="3600" b="1" dirty="0" smtClean="0"/>
              <a:t>:</a:t>
            </a:r>
          </a:p>
          <a:p>
            <a:pPr algn="ctr"/>
            <a:r>
              <a:rPr lang="en-US" sz="3600" b="1" dirty="0" smtClean="0"/>
              <a:t>Class Practice Balancing Reactions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3810000"/>
            <a:ext cx="7924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____Al + ___</a:t>
            </a:r>
            <a:r>
              <a:rPr lang="en-US" sz="3200" b="1" dirty="0" err="1" smtClean="0"/>
              <a:t>HCl</a:t>
            </a:r>
            <a:r>
              <a:rPr lang="en-US" sz="3200" b="1" dirty="0" smtClean="0"/>
              <a:t>                   __AlCl</a:t>
            </a:r>
            <a:r>
              <a:rPr lang="en-US" sz="3200" b="1" baseline="-25000" dirty="0" smtClean="0"/>
              <a:t>3</a:t>
            </a:r>
            <a:r>
              <a:rPr lang="en-US" sz="3200" b="1" dirty="0" smtClean="0"/>
              <a:t> + ___H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 	</a:t>
            </a:r>
            <a:r>
              <a:rPr lang="en-US" sz="3200" dirty="0" smtClean="0">
                <a:sym typeface="Wingdings" pitchFamily="2" charset="2"/>
              </a:rPr>
              <a:t>	</a:t>
            </a:r>
            <a:r>
              <a:rPr lang="en-US" dirty="0" smtClean="0">
                <a:sym typeface="Wingdings" pitchFamily="2" charset="2"/>
              </a:rPr>
              <a:t>		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2209800"/>
            <a:ext cx="76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___CH</a:t>
            </a:r>
            <a:r>
              <a:rPr lang="en-US" sz="3200" b="1" baseline="-25000" dirty="0" smtClean="0"/>
              <a:t>4</a:t>
            </a:r>
            <a:r>
              <a:rPr lang="en-US" sz="3200" b="1" dirty="0" smtClean="0"/>
              <a:t> + ___O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 			 __CO    + __H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O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1524000"/>
            <a:ext cx="830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___CH</a:t>
            </a:r>
            <a:r>
              <a:rPr lang="en-US" sz="3200" b="1" baseline="-25000" dirty="0" smtClean="0"/>
              <a:t>4 </a:t>
            </a:r>
            <a:r>
              <a:rPr lang="en-US" sz="3200" b="1" dirty="0" smtClean="0"/>
              <a:t>+ ___O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 			__CO</a:t>
            </a:r>
            <a:r>
              <a:rPr lang="en-US" sz="3200" b="1" baseline="-25000" dirty="0" smtClean="0"/>
              <a:t>2  </a:t>
            </a:r>
            <a:r>
              <a:rPr lang="en-US" sz="3200" b="1" dirty="0" smtClean="0"/>
              <a:t> + __H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O</a:t>
            </a:r>
            <a:endParaRPr lang="en-US" sz="3200" b="1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038600" y="1905000"/>
            <a:ext cx="914400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038600" y="2590800"/>
            <a:ext cx="914400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038600" y="4038600"/>
            <a:ext cx="914400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81000" y="2971800"/>
            <a:ext cx="861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__AgNO</a:t>
            </a:r>
            <a:r>
              <a:rPr lang="en-US" sz="3200" b="1" baseline="-25000" dirty="0" smtClean="0"/>
              <a:t>3 </a:t>
            </a:r>
            <a:r>
              <a:rPr lang="en-US" sz="3200" b="1" dirty="0" smtClean="0"/>
              <a:t>+ ___Na</a:t>
            </a:r>
            <a:r>
              <a:rPr lang="en-US" sz="3200" b="1" baseline="-25000" dirty="0" smtClean="0"/>
              <a:t>3</a:t>
            </a:r>
            <a:r>
              <a:rPr lang="en-US" sz="3200" b="1" dirty="0" smtClean="0"/>
              <a:t>PO</a:t>
            </a:r>
            <a:r>
              <a:rPr lang="en-US" sz="3200" b="1" baseline="-25000" dirty="0" smtClean="0"/>
              <a:t>4                </a:t>
            </a:r>
            <a:r>
              <a:rPr lang="en-US" sz="3200" b="1" dirty="0" smtClean="0"/>
              <a:t>__Ag</a:t>
            </a:r>
            <a:r>
              <a:rPr lang="en-US" sz="3200" b="1" baseline="-25000" dirty="0" smtClean="0"/>
              <a:t>3</a:t>
            </a:r>
            <a:r>
              <a:rPr lang="en-US" sz="3200" b="1" dirty="0" smtClean="0"/>
              <a:t>PO</a:t>
            </a:r>
            <a:r>
              <a:rPr lang="en-US" sz="3200" b="1" baseline="-25000" dirty="0" smtClean="0"/>
              <a:t>4</a:t>
            </a:r>
            <a:r>
              <a:rPr lang="en-US" sz="3200" b="1" dirty="0" smtClean="0"/>
              <a:t> +___NaNO</a:t>
            </a:r>
            <a:r>
              <a:rPr lang="en-US" sz="3200" b="1" baseline="-25000" dirty="0" smtClean="0"/>
              <a:t>3</a:t>
            </a:r>
            <a:endParaRPr lang="en-US" sz="3200" b="1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114800" y="3276600"/>
            <a:ext cx="914400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57200" y="5638800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__C</a:t>
            </a:r>
            <a:r>
              <a:rPr lang="en-US" sz="3200" b="1" baseline="-25000" dirty="0" smtClean="0"/>
              <a:t>8</a:t>
            </a:r>
            <a:r>
              <a:rPr lang="en-US" sz="3200" b="1" dirty="0" smtClean="0"/>
              <a:t>H</a:t>
            </a:r>
            <a:r>
              <a:rPr lang="en-US" sz="3200" b="1" baseline="-25000" dirty="0" smtClean="0"/>
              <a:t>18</a:t>
            </a:r>
            <a:r>
              <a:rPr lang="en-US" sz="3200" b="1" dirty="0" smtClean="0"/>
              <a:t>   +  __O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                     __CO</a:t>
            </a:r>
            <a:r>
              <a:rPr lang="en-US" sz="3200" b="1" baseline="-25000" dirty="0" smtClean="0"/>
              <a:t>2 </a:t>
            </a:r>
            <a:r>
              <a:rPr lang="en-US" sz="3200" b="1" dirty="0" smtClean="0"/>
              <a:t> +  __ H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O</a:t>
            </a:r>
            <a:endParaRPr lang="en-US" sz="3200" b="1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581400" y="5943600"/>
            <a:ext cx="914400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14400" y="13716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14600" y="13716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34000" y="13716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010400" y="1371601"/>
            <a:ext cx="4572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14600" y="20574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3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62000" y="20574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34000" y="20574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934200" y="20574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4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4800" y="28194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3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086600" y="28194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3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362200" y="28194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029200" y="28194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781800" y="36576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3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209800" y="36576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6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62000" y="36576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029200" y="36576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81000" y="54864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53000" y="5486400"/>
            <a:ext cx="685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16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629400" y="5486400"/>
            <a:ext cx="685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18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286000" y="5486400"/>
            <a:ext cx="609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25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33400" y="4648200"/>
            <a:ext cx="8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Gasoline combustion reaction</a:t>
            </a:r>
            <a:endParaRPr lang="en-US" sz="4000" b="1" dirty="0"/>
          </a:p>
        </p:txBody>
      </p:sp>
      <p:pic>
        <p:nvPicPr>
          <p:cNvPr id="36" name="Picture 35" descr="chemical mo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9892" y="0"/>
            <a:ext cx="864108" cy="1600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54876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0" grpId="0"/>
      <p:bldP spid="12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DC95A5C0957D4C5EB1502E814C79E04E"/>
  <p:tag name="TPVERSION" val="5"/>
  <p:tag name="TPFULLVERSION" val="5.0.0.2212"/>
  <p:tag name="PPTVERSION" val="15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2410</TotalTime>
  <Words>375</Words>
  <Application>Microsoft Office PowerPoint</Application>
  <PresentationFormat>On-screen Show (4:3)</PresentationFormat>
  <Paragraphs>90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Comic Sans MS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222</cp:revision>
  <dcterms:created xsi:type="dcterms:W3CDTF">2011-08-29T23:32:25Z</dcterms:created>
  <dcterms:modified xsi:type="dcterms:W3CDTF">2015-03-23T15:52:58Z</dcterms:modified>
</cp:coreProperties>
</file>