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11" r:id="rId2"/>
    <p:sldId id="512" r:id="rId3"/>
    <p:sldId id="492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075" autoAdjust="0"/>
  </p:normalViewPr>
  <p:slideViewPr>
    <p:cSldViewPr>
      <p:cViewPr varScale="1">
        <p:scale>
          <a:sx n="86" d="100"/>
          <a:sy n="86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30F28-1B77-4358-A8A9-9B53864EEE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77A21-261D-47CC-9456-D9A59F6E8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3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4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1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837E-6F57-41C1-9C06-14CFD901AC4E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2CD7-0B0C-4E79-AB79-F4766C1878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20162" y="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smtClean="0"/>
              <a:t>Mole calculations level 3</a:t>
            </a:r>
            <a:r>
              <a:rPr lang="en-US" sz="2400" smtClean="0"/>
              <a:t> </a:t>
            </a:r>
            <a:endParaRPr lang="en-US" sz="2400" dirty="0"/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85800" y="848582"/>
            <a:ext cx="845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.1)mole </a:t>
            </a:r>
            <a:r>
              <a:rPr lang="en-US" sz="3600" b="1" dirty="0"/>
              <a:t>to </a:t>
            </a:r>
            <a:r>
              <a:rPr lang="en-US" sz="3600" b="1" dirty="0" smtClean="0"/>
              <a:t>mole:</a:t>
            </a:r>
          </a:p>
          <a:p>
            <a:r>
              <a:rPr lang="en-US" sz="3200" b="1" dirty="0" smtClean="0"/>
              <a:t>  </a:t>
            </a:r>
            <a:r>
              <a:rPr lang="en-US" sz="3200" dirty="0"/>
              <a:t>how many </a:t>
            </a:r>
            <a:r>
              <a:rPr lang="en-US" sz="3200" b="1" dirty="0">
                <a:solidFill>
                  <a:srgbClr val="FF3300"/>
                </a:solidFill>
              </a:rPr>
              <a:t>moles of O</a:t>
            </a:r>
            <a:r>
              <a:rPr lang="en-US" sz="3200" dirty="0"/>
              <a:t> are present in 0.1666 mole of C</a:t>
            </a:r>
            <a:r>
              <a:rPr lang="en-US" sz="3200" baseline="-25000" dirty="0"/>
              <a:t>6 </a:t>
            </a:r>
            <a:r>
              <a:rPr lang="en-US" sz="3200" dirty="0"/>
              <a:t>H</a:t>
            </a:r>
            <a:r>
              <a:rPr lang="en-US" sz="3200" baseline="-25000" dirty="0"/>
              <a:t>12</a:t>
            </a:r>
            <a:r>
              <a:rPr lang="en-US" sz="3200" dirty="0"/>
              <a:t>O</a:t>
            </a:r>
            <a:r>
              <a:rPr lang="en-US" sz="3200" baseline="-25000" dirty="0"/>
              <a:t>6</a:t>
            </a:r>
            <a:r>
              <a:rPr lang="en-US" sz="3200" dirty="0"/>
              <a:t>?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644769" y="3200400"/>
            <a:ext cx="815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.2</a:t>
            </a:r>
            <a:r>
              <a:rPr lang="en-US" sz="3600" dirty="0"/>
              <a:t>) </a:t>
            </a:r>
            <a:r>
              <a:rPr lang="en-US" sz="3600" b="1" dirty="0"/>
              <a:t>mole to </a:t>
            </a:r>
            <a:r>
              <a:rPr lang="en-US" sz="3600" b="1" dirty="0" smtClean="0"/>
              <a:t>mole</a:t>
            </a:r>
          </a:p>
          <a:p>
            <a:r>
              <a:rPr lang="en-US" sz="4000" dirty="0" smtClean="0"/>
              <a:t> </a:t>
            </a:r>
            <a:r>
              <a:rPr lang="en-US" sz="4000" dirty="0"/>
              <a:t>how many </a:t>
            </a:r>
            <a:r>
              <a:rPr lang="en-US" sz="4000" b="1" dirty="0">
                <a:solidFill>
                  <a:srgbClr val="FF3300"/>
                </a:solidFill>
              </a:rPr>
              <a:t>moles of C</a:t>
            </a:r>
            <a:r>
              <a:rPr lang="en-US" sz="4000" b="1" baseline="-25000" dirty="0">
                <a:solidFill>
                  <a:srgbClr val="FF3300"/>
                </a:solidFill>
              </a:rPr>
              <a:t>6</a:t>
            </a:r>
            <a:r>
              <a:rPr lang="en-US" sz="4000" b="1" dirty="0">
                <a:solidFill>
                  <a:srgbClr val="FF3300"/>
                </a:solidFill>
              </a:rPr>
              <a:t>H</a:t>
            </a:r>
            <a:r>
              <a:rPr lang="en-US" sz="4000" b="1" baseline="-25000" dirty="0">
                <a:solidFill>
                  <a:srgbClr val="FF3300"/>
                </a:solidFill>
              </a:rPr>
              <a:t>12</a:t>
            </a:r>
            <a:r>
              <a:rPr lang="en-US" sz="4000" b="1" dirty="0">
                <a:solidFill>
                  <a:srgbClr val="FF3300"/>
                </a:solidFill>
              </a:rPr>
              <a:t>O</a:t>
            </a:r>
            <a:r>
              <a:rPr lang="en-US" sz="4000" b="1" baseline="-25000" dirty="0">
                <a:solidFill>
                  <a:srgbClr val="FF3300"/>
                </a:solidFill>
              </a:rPr>
              <a:t>6</a:t>
            </a:r>
            <a:r>
              <a:rPr lang="en-US" sz="4000" dirty="0"/>
              <a:t> can be made with 12 mole of O ? 	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4648200" y="2554069"/>
            <a:ext cx="25908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3300"/>
                </a:solidFill>
              </a:rPr>
              <a:t>1 </a:t>
            </a:r>
            <a:r>
              <a:rPr lang="en-US" sz="3600" b="1" dirty="0" err="1">
                <a:solidFill>
                  <a:srgbClr val="FF3300"/>
                </a:solidFill>
              </a:rPr>
              <a:t>mol</a:t>
            </a:r>
            <a:r>
              <a:rPr lang="en-US" sz="3600" b="1" dirty="0">
                <a:solidFill>
                  <a:srgbClr val="FF3300"/>
                </a:solidFill>
              </a:rPr>
              <a:t> O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3933092" y="5029200"/>
            <a:ext cx="4337538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4000" b="1" dirty="0" smtClean="0">
                <a:solidFill>
                  <a:srgbClr val="FF3300"/>
                </a:solidFill>
              </a:rPr>
              <a:t>2moles C</a:t>
            </a:r>
            <a:r>
              <a:rPr lang="en-US" sz="4000" b="1" baseline="-25000" dirty="0" smtClean="0">
                <a:solidFill>
                  <a:srgbClr val="FF3300"/>
                </a:solidFill>
              </a:rPr>
              <a:t>6</a:t>
            </a:r>
            <a:r>
              <a:rPr lang="en-US" sz="4000" b="1" dirty="0" smtClean="0">
                <a:solidFill>
                  <a:srgbClr val="FF3300"/>
                </a:solidFill>
              </a:rPr>
              <a:t>H</a:t>
            </a:r>
            <a:r>
              <a:rPr lang="en-US" sz="4000" b="1" baseline="-25000" dirty="0" smtClean="0">
                <a:solidFill>
                  <a:srgbClr val="FF3300"/>
                </a:solidFill>
              </a:rPr>
              <a:t>12</a:t>
            </a:r>
            <a:r>
              <a:rPr lang="en-US" sz="4000" b="1" dirty="0" smtClean="0">
                <a:solidFill>
                  <a:srgbClr val="FF33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3300"/>
                </a:solidFill>
              </a:rPr>
              <a:t>6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054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2" grpId="0"/>
      <p:bldP spid="134155" grpId="0" animBg="1"/>
      <p:bldP spid="1341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Reaction </a:t>
            </a:r>
            <a:r>
              <a:rPr lang="en-US" sz="3600" b="1" dirty="0" err="1" smtClean="0">
                <a:solidFill>
                  <a:srgbClr val="FF0000"/>
                </a:solidFill>
              </a:rPr>
              <a:t>Stoichiometry</a:t>
            </a:r>
            <a:r>
              <a:rPr lang="en-US" sz="3600" b="1" dirty="0" smtClean="0">
                <a:solidFill>
                  <a:srgbClr val="FF0000"/>
                </a:solidFill>
              </a:rPr>
              <a:t> Problems part 1</a:t>
            </a:r>
            <a:r>
              <a:rPr lang="en-US" sz="3600" b="1" dirty="0" smtClean="0"/>
              <a:t>:</a:t>
            </a:r>
          </a:p>
          <a:p>
            <a:pPr algn="ctr"/>
            <a:r>
              <a:rPr lang="en-US" sz="3600" b="1" dirty="0" smtClean="0"/>
              <a:t>Class Practice Balancing Reactions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810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____Al + ___</a:t>
            </a:r>
            <a:r>
              <a:rPr lang="en-US" sz="3200" b="1" dirty="0" err="1" smtClean="0"/>
              <a:t>HCl</a:t>
            </a:r>
            <a:r>
              <a:rPr lang="en-US" sz="3200" b="1" dirty="0" smtClean="0"/>
              <a:t>                   __AlCl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+ ___H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	</a:t>
            </a:r>
            <a:r>
              <a:rPr lang="en-US" sz="3200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___CH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 ___O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			 __CO    + __H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___CH</a:t>
            </a:r>
            <a:r>
              <a:rPr lang="en-US" sz="3200" b="1" baseline="-25000" dirty="0" smtClean="0"/>
              <a:t>4 </a:t>
            </a:r>
            <a:r>
              <a:rPr lang="en-US" sz="3200" b="1" dirty="0" smtClean="0"/>
              <a:t>+ ___O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			__CO</a:t>
            </a:r>
            <a:r>
              <a:rPr lang="en-US" sz="3200" b="1" baseline="-25000" dirty="0" smtClean="0"/>
              <a:t>2  </a:t>
            </a:r>
            <a:r>
              <a:rPr lang="en-US" sz="3200" b="1" dirty="0" smtClean="0"/>
              <a:t> + __H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8600" y="19050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38600" y="25908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38600" y="40386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2971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__AgNO</a:t>
            </a:r>
            <a:r>
              <a:rPr lang="en-US" sz="3200" b="1" baseline="-25000" dirty="0" smtClean="0"/>
              <a:t>3 </a:t>
            </a:r>
            <a:r>
              <a:rPr lang="en-US" sz="3200" b="1" dirty="0" smtClean="0"/>
              <a:t>+ ___Na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                </a:t>
            </a:r>
            <a:r>
              <a:rPr lang="en-US" sz="3200" b="1" dirty="0" smtClean="0"/>
              <a:t>__Ag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PO</a:t>
            </a:r>
            <a:r>
              <a:rPr lang="en-US" sz="3200" b="1" baseline="-25000" dirty="0" smtClean="0"/>
              <a:t>4</a:t>
            </a:r>
            <a:r>
              <a:rPr lang="en-US" sz="3200" b="1" dirty="0" smtClean="0"/>
              <a:t> +___NaNO</a:t>
            </a:r>
            <a:r>
              <a:rPr lang="en-US" sz="3200" b="1" baseline="-25000" dirty="0" smtClean="0"/>
              <a:t>3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4800" y="32766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56388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__C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18</a:t>
            </a:r>
            <a:r>
              <a:rPr lang="en-US" sz="3200" b="1" dirty="0" smtClean="0"/>
              <a:t>   +  __O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                    __CO</a:t>
            </a:r>
            <a:r>
              <a:rPr lang="en-US" sz="3200" b="1" baseline="-25000" dirty="0" smtClean="0"/>
              <a:t>2 </a:t>
            </a:r>
            <a:r>
              <a:rPr lang="en-US" sz="3200" b="1" dirty="0" smtClean="0"/>
              <a:t> +  __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81400" y="5943600"/>
            <a:ext cx="914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1371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371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1371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1371601"/>
            <a:ext cx="457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2057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057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2057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4200" y="2057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2819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2819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2819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819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3657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3657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657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36576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5486400"/>
            <a:ext cx="533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5486400"/>
            <a:ext cx="685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5486400"/>
            <a:ext cx="685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5486400"/>
            <a:ext cx="609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4648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Gasoline combustion reaction</a:t>
            </a:r>
            <a:endParaRPr lang="en-US" sz="4000" b="1" dirty="0"/>
          </a:p>
        </p:txBody>
      </p:sp>
      <p:pic>
        <p:nvPicPr>
          <p:cNvPr id="36" name="Picture 35" descr="chemical m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892" y="0"/>
            <a:ext cx="864108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8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42900" y="228600"/>
            <a:ext cx="9753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Aharoni" pitchFamily="2" charset="-79"/>
                <a:cs typeface="Aharoni" pitchFamily="2" charset="-79"/>
              </a:rPr>
              <a:t>“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So…why give an 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excremental ejection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about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stoichiometric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coefficients and 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equation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36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balancing </a:t>
            </a:r>
            <a:r>
              <a:rPr lang="en-US" sz="3600" b="1" dirty="0">
                <a:latin typeface="Aharoni" pitchFamily="2" charset="-79"/>
                <a:cs typeface="Aharoni" pitchFamily="2" charset="-79"/>
              </a:rPr>
              <a:t>???”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6172200" cy="46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mical m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892" y="0"/>
            <a:ext cx="864108" cy="16002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2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+ 5O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--------&gt; 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3CO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+ 4H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 why care ???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096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In-class  demonstration of the importance of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stoichiometry</a:t>
            </a:r>
            <a:r>
              <a:rPr lang="en-US" sz="2800" b="1" dirty="0" smtClean="0">
                <a:solidFill>
                  <a:srgbClr val="FF0000"/>
                </a:solidFill>
              </a:rPr>
              <a:t>…..using a modest modification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 of the story of Goldilocks and the 3 Bears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10" descr="Goldilock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10434"/>
            <a:ext cx="4191000" cy="4947566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4057233"/>
            <a:ext cx="4495800" cy="2800767"/>
          </a:xfrm>
          <a:prstGeom prst="rect">
            <a:avLst/>
          </a:prstGeom>
          <a:gradFill flip="none" rotWithShape="1">
            <a:gsLst>
              <a:gs pos="0">
                <a:srgbClr val="DDEBCF">
                  <a:alpha val="16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Goldilocks: </a:t>
            </a:r>
            <a:r>
              <a:rPr lang="en-US" sz="4400" b="1" dirty="0" smtClean="0"/>
              <a:t>known </a:t>
            </a:r>
            <a:r>
              <a:rPr lang="en-US" sz="4400" b="1" dirty="0"/>
              <a:t>breaking and entering </a:t>
            </a:r>
            <a:r>
              <a:rPr lang="en-US" sz="4400" b="1" dirty="0" smtClean="0"/>
              <a:t>felon</a:t>
            </a:r>
            <a:endParaRPr lang="en-US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23622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The unrepentant bad girl…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018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emical m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892" y="0"/>
            <a:ext cx="864108" cy="1600200"/>
          </a:xfrm>
          <a:prstGeom prst="rect">
            <a:avLst/>
          </a:prstGeom>
          <a:noFill/>
        </p:spPr>
      </p:pic>
      <p:pic>
        <p:nvPicPr>
          <p:cNvPr id="11" name="Picture 5" descr="three be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219200"/>
            <a:ext cx="4038600" cy="5638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352800" y="1447800"/>
            <a:ext cx="14478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Mama Bear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1524000"/>
            <a:ext cx="1371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Papa Bear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5410200"/>
            <a:ext cx="19812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5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Baby Bear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267200"/>
            <a:ext cx="2895600" cy="1077218"/>
          </a:xfrm>
          <a:prstGeom prst="rect">
            <a:avLst/>
          </a:prstGeom>
          <a:gradFill>
            <a:gsLst>
              <a:gs pos="0">
                <a:srgbClr val="FBEAC7">
                  <a:alpha val="20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molested porridge</a:t>
            </a:r>
            <a:endParaRPr lang="en-US" sz="32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48000" y="4572000"/>
            <a:ext cx="7620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outraged victims….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2590800"/>
            <a:ext cx="1981200" cy="1077218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O</a:t>
            </a:r>
            <a:r>
              <a:rPr lang="en-US" sz="3200" b="1" u="sng" baseline="-25000" dirty="0" smtClean="0"/>
              <a:t>2</a:t>
            </a:r>
            <a:r>
              <a:rPr lang="en-US" sz="3200" b="1" u="sng" dirty="0" smtClean="0"/>
              <a:t>  </a:t>
            </a:r>
            <a:r>
              <a:rPr lang="en-US" sz="3200" b="1" dirty="0" smtClean="0"/>
              <a:t> &lt;&lt; 5</a:t>
            </a:r>
          </a:p>
          <a:p>
            <a:r>
              <a:rPr lang="en-US" sz="3200" b="1" dirty="0" smtClean="0"/>
              <a:t>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endParaRPr lang="en-US" sz="32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514600"/>
            <a:ext cx="2514600" cy="1077218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O</a:t>
            </a:r>
            <a:r>
              <a:rPr lang="en-US" sz="3200" b="1" u="sng" baseline="-25000" dirty="0" smtClean="0"/>
              <a:t>2</a:t>
            </a:r>
            <a:r>
              <a:rPr lang="en-US" sz="3200" b="1" u="sng" dirty="0" smtClean="0"/>
              <a:t>__</a:t>
            </a:r>
            <a:r>
              <a:rPr lang="en-US" sz="3200" b="1" dirty="0" smtClean="0"/>
              <a:t> &gt;&gt; 5</a:t>
            </a:r>
          </a:p>
          <a:p>
            <a:r>
              <a:rPr lang="en-US" sz="3200" b="1" dirty="0" smtClean="0"/>
              <a:t>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endParaRPr lang="en-US" sz="3200" b="1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52400" y="5486400"/>
            <a:ext cx="3810000" cy="1077218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O</a:t>
            </a:r>
            <a:r>
              <a:rPr lang="en-US" sz="3200" b="1" u="sng" baseline="-25000" dirty="0" smtClean="0"/>
              <a:t>2</a:t>
            </a:r>
            <a:r>
              <a:rPr lang="en-US" sz="3200" b="1" dirty="0" smtClean="0"/>
              <a:t> = 5..</a:t>
            </a:r>
            <a:r>
              <a:rPr lang="en-US" sz="3200" b="1" dirty="0" smtClean="0">
                <a:solidFill>
                  <a:srgbClr val="FF0000"/>
                </a:solidFill>
              </a:rPr>
              <a:t>Just right</a:t>
            </a:r>
          </a:p>
          <a:p>
            <a:r>
              <a:rPr lang="en-US" sz="3200" b="1" dirty="0" smtClean="0"/>
              <a:t>C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endParaRPr lang="en-US" sz="3200" b="1" baseline="-25000" dirty="0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+ 5O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--------&gt; 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3CO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+ 4H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 why care ??? </a:t>
            </a:r>
          </a:p>
        </p:txBody>
      </p:sp>
    </p:spTree>
    <p:extLst>
      <p:ext uri="{BB962C8B-B14F-4D97-AF65-F5344CB8AC3E}">
        <p14:creationId xmlns:p14="http://schemas.microsoft.com/office/powerpoint/2010/main" val="21285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/>
      <p:bldP spid="19" grpId="0" animBg="1"/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Take home message: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Good `cooking’-whether it be steaks or bombs, starts with controlling the </a:t>
            </a:r>
            <a:r>
              <a:rPr lang="en-US" sz="6000" b="1" dirty="0" err="1" smtClean="0"/>
              <a:t>stoichiometry</a:t>
            </a:r>
            <a:r>
              <a:rPr lang="en-US" sz="6000" b="1" dirty="0" smtClean="0"/>
              <a:t>…=&gt; </a:t>
            </a:r>
            <a:r>
              <a:rPr lang="en-US" sz="6000" b="1" dirty="0" smtClean="0">
                <a:solidFill>
                  <a:srgbClr val="FF0000"/>
                </a:solidFill>
              </a:rPr>
              <a:t>the porridge is just right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rs-bikes.info/d/1467-2/2008-ford-taurus-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4998720" cy="3124200"/>
          </a:xfrm>
          <a:prstGeom prst="rect">
            <a:avLst/>
          </a:prstGeom>
          <a:noFill/>
        </p:spPr>
      </p:pic>
      <p:pic>
        <p:nvPicPr>
          <p:cNvPr id="24580" name="Picture 4" descr="http://www.fleetmag.com/images/article/1228510016244__AlliantPower_HEUIRFuelInjector_FMS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2209800" cy="2857500"/>
          </a:xfrm>
          <a:prstGeom prst="rect">
            <a:avLst/>
          </a:prstGeom>
          <a:noFill/>
        </p:spPr>
      </p:pic>
      <p:pic>
        <p:nvPicPr>
          <p:cNvPr id="24582" name="Picture 6" descr="http://www.racecarwarehouse.co.uk/images_parts/parts/engines&amp;ancillaries/V8%20k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3124200" cy="2343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V-8 fuel injection module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4876800"/>
            <a:ext cx="3505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81000" y="2133600"/>
            <a:ext cx="687977" cy="1558834"/>
          </a:xfrm>
          <a:custGeom>
            <a:avLst/>
            <a:gdLst>
              <a:gd name="connsiteX0" fmla="*/ 548640 w 687977"/>
              <a:gd name="connsiteY0" fmla="*/ 1558834 h 1558834"/>
              <a:gd name="connsiteX1" fmla="*/ 60960 w 687977"/>
              <a:gd name="connsiteY1" fmla="*/ 418011 h 1558834"/>
              <a:gd name="connsiteX2" fmla="*/ 182880 w 687977"/>
              <a:gd name="connsiteY2" fmla="*/ 78377 h 1558834"/>
              <a:gd name="connsiteX3" fmla="*/ 687977 w 687977"/>
              <a:gd name="connsiteY3" fmla="*/ 0 h 15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7" h="1558834">
                <a:moveTo>
                  <a:pt x="548640" y="1558834"/>
                </a:moveTo>
                <a:cubicBezTo>
                  <a:pt x="335280" y="1111794"/>
                  <a:pt x="121920" y="664754"/>
                  <a:pt x="60960" y="418011"/>
                </a:cubicBezTo>
                <a:cubicBezTo>
                  <a:pt x="0" y="171268"/>
                  <a:pt x="78377" y="148045"/>
                  <a:pt x="182880" y="78377"/>
                </a:cubicBezTo>
                <a:cubicBezTo>
                  <a:pt x="287383" y="8709"/>
                  <a:pt x="687977" y="0"/>
                  <a:pt x="687977" y="0"/>
                </a:cubicBezTo>
              </a:path>
            </a:pathLst>
          </a:custGeom>
          <a:ln w="349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Individual fuel injectors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267200"/>
            <a:ext cx="1828800" cy="707886"/>
          </a:xfrm>
          <a:prstGeom prst="rect">
            <a:avLst/>
          </a:prstGeom>
          <a:gradFill>
            <a:gsLst>
              <a:gs pos="0">
                <a:srgbClr val="DDEBCF">
                  <a:alpha val="4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Goes under here*</a:t>
            </a:r>
            <a:endParaRPr lang="en-US" sz="2000" b="1" dirty="0"/>
          </a:p>
        </p:txBody>
      </p:sp>
      <p:pic>
        <p:nvPicPr>
          <p:cNvPr id="24584" name="Picture 8" descr="http://image.hondatuningmagazine.com/f/9323356+w750+st0/0506_ht_31_z+ecu_tuning+jumper_wi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57200"/>
            <a:ext cx="2743200" cy="20574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0800000">
            <a:off x="3124200" y="20574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533400"/>
            <a:ext cx="16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Gas/O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ratio and flow rate  to each fuel injector controlled by engine block microchip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1"/>
            <a:ext cx="601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Stoichiometric</a:t>
            </a:r>
            <a:r>
              <a:rPr lang="en-US" sz="2800" b="1" dirty="0" smtClean="0"/>
              <a:t> control in the real world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438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Microchip controlling engine operation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562600" y="1143000"/>
            <a:ext cx="11430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2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 animBg="1"/>
      <p:bldP spid="16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ightline.org/sightlineuid/f28757be7f94bef9ae75f4c90354fa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49276"/>
            <a:ext cx="6553200" cy="46418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2476500" y="4686300"/>
            <a:ext cx="1752600" cy="158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1975 US Congressional mandate for 23.5 mpg fleet average enacted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143500" y="4838700"/>
            <a:ext cx="990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5562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 bit PROM chips become reasonably cheap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Variation of mpg and hp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time for light-duty trucks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70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Stoichiometry is cooking:</a:t>
            </a:r>
            <a:r>
              <a:rPr lang="en-US" sz="3200" b="1" dirty="0" smtClean="0"/>
              <a:t>   </a:t>
            </a:r>
            <a:r>
              <a:rPr lang="en-US" sz="2800" b="1" dirty="0" smtClean="0"/>
              <a:t>Recipe for egg and cheese </a:t>
            </a:r>
            <a:r>
              <a:rPr lang="en-US" sz="2800" b="1" dirty="0" err="1" smtClean="0"/>
              <a:t>souffle</a:t>
            </a:r>
            <a:endParaRPr lang="en-US" sz="2800" b="1" dirty="0"/>
          </a:p>
        </p:txBody>
      </p:sp>
      <p:pic>
        <p:nvPicPr>
          <p:cNvPr id="23556" name="Picture 4" descr="http://www.wisconsinmade.com/assets/item/regular/2712-wisconsin-cheese-block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2133600" cy="1905000"/>
          </a:xfrm>
          <a:prstGeom prst="rect">
            <a:avLst/>
          </a:prstGeom>
          <a:noFill/>
        </p:spPr>
      </p:pic>
      <p:pic>
        <p:nvPicPr>
          <p:cNvPr id="23558" name="Picture 6" descr="http://z.about.com/d/cookingfortwo/1/0/B/2/-/-/souffle-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2663687" cy="249720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1447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pic>
        <p:nvPicPr>
          <p:cNvPr id="8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762000"/>
            <a:ext cx="2666327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57600" y="4648200"/>
            <a:ext cx="1828800" cy="1588"/>
          </a:xfrm>
          <a:prstGeom prst="straightConnector1">
            <a:avLst/>
          </a:prstGeom>
          <a:ln w="1111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8" descr="http://image.shutterstock.com/display_pic_with_logo/11733/11733,1214689731,1/stock-photo-half-pint-milk-carton-on-a-table-142952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838200"/>
            <a:ext cx="2305050" cy="16442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91200" y="1447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2895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300 g/block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38400" y="2895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500 g/dozen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2362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200 g/box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1200" y="6019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=1900 g/</a:t>
            </a:r>
            <a:r>
              <a:rPr lang="en-US" sz="3200" b="1" dirty="0" err="1" smtClean="0">
                <a:solidFill>
                  <a:srgbClr val="FF0000"/>
                </a:solidFill>
              </a:rPr>
              <a:t>souffle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retroclipart.com/catalog/images/FrenchChe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533400"/>
            <a:ext cx="1066800" cy="10668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533400"/>
            <a:ext cx="83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</a:t>
            </a:r>
            <a:endParaRPr lang="en-US" sz="3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2971800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OUT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86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Mass of 1 output </a:t>
            </a:r>
            <a:r>
              <a:rPr lang="en-US" sz="4000" b="1" dirty="0" err="1" smtClean="0"/>
              <a:t>souffle</a:t>
            </a:r>
            <a:r>
              <a:rPr lang="en-US" sz="4000" b="1" dirty="0" smtClean="0"/>
              <a:t> ?</a:t>
            </a:r>
            <a:endParaRPr lang="en-US" sz="4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" y="495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*300 g  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5486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cheese</a:t>
            </a:r>
            <a:endParaRPr 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905000" y="4876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0" y="54864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eggs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286000" y="495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2* 500 g</a:t>
            </a:r>
            <a:endParaRPr 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733800" y="5562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condensed milk</a:t>
            </a:r>
            <a:endParaRPr lang="en-US" sz="3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86200" y="4953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43400" y="4953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3*200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049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6" grpId="0"/>
      <p:bldP spid="31" grpId="0"/>
      <p:bldP spid="32" grpId="0"/>
      <p:bldP spid="33" grpId="0"/>
      <p:bldP spid="34" grpId="0"/>
      <p:bldP spid="26" grpId="0" animBg="1"/>
      <p:bldP spid="27" grpId="0" animBg="1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Cooking and stoichiometry</a:t>
            </a:r>
            <a:endParaRPr lang="en-US" sz="2800" b="1" dirty="0"/>
          </a:p>
        </p:txBody>
      </p:sp>
      <p:pic>
        <p:nvPicPr>
          <p:cNvPr id="23556" name="Picture 4" descr="http://www.wisconsinmade.com/assets/item/regular/2712-wisconsin-cheese-block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928255"/>
            <a:ext cx="1933492" cy="17263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95446" y="1447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pic>
        <p:nvPicPr>
          <p:cNvPr id="8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831273"/>
            <a:ext cx="2365137" cy="18925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pic>
        <p:nvPicPr>
          <p:cNvPr id="23560" name="Picture 8" descr="http://image.shutterstock.com/display_pic_with_logo/11733/11733,1214689731,1/stock-photo-half-pint-milk-carton-on-a-table-14295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746" y="1093908"/>
            <a:ext cx="1984583" cy="14156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21746" y="143747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3537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8546" y="267825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300 g/block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57318" y="272386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500 g/dozen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00518" y="267825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200 g/box</a:t>
            </a:r>
            <a:endParaRPr lang="en-US" sz="3200" b="1" dirty="0"/>
          </a:p>
        </p:txBody>
      </p:sp>
      <p:pic>
        <p:nvPicPr>
          <p:cNvPr id="10242" name="Picture 2" descr="http://www.retroclipart.com/catalog/images/FrenchCh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0" name="Picture 6" descr="http://z.about.com/d/cookingfortwo/1/0/B/2/-/-/souffle-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3036" y="1141053"/>
            <a:ext cx="1910964" cy="1791529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6567055" y="1911421"/>
            <a:ext cx="533400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3755" y="2754637"/>
            <a:ext cx="236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1900 g/</a:t>
            </a:r>
            <a:r>
              <a:rPr lang="en-US" sz="2800" b="1" dirty="0" err="1" smtClean="0"/>
              <a:t>souffle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4962" y="3146424"/>
            <a:ext cx="899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How many….to make whole # of </a:t>
            </a:r>
            <a:r>
              <a:rPr lang="en-US" sz="3200" b="1" dirty="0" err="1" smtClean="0">
                <a:solidFill>
                  <a:srgbClr val="FF0000"/>
                </a:solidFill>
              </a:rPr>
              <a:t>souffles</a:t>
            </a:r>
            <a:r>
              <a:rPr lang="en-US" sz="3200" b="1" dirty="0" smtClean="0">
                <a:solidFill>
                  <a:srgbClr val="FF0000"/>
                </a:solidFill>
              </a:rPr>
              <a:t> 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46" y="3795638"/>
            <a:ext cx="76926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How many boxes of cream to make 4 </a:t>
            </a:r>
            <a:r>
              <a:rPr lang="en-US" sz="2800" b="1" dirty="0" err="1" smtClean="0"/>
              <a:t>souffles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6796" y="4416630"/>
            <a:ext cx="769262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600 grams cheese makes how many </a:t>
            </a:r>
            <a:r>
              <a:rPr lang="en-US" sz="2800" b="1" dirty="0" err="1" smtClean="0"/>
              <a:t>souffles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796" y="4989046"/>
            <a:ext cx="776941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How many grams of eggs combine with 9 boxes of cream ?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796" y="5999018"/>
            <a:ext cx="830520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48 eggs combine with how many blocks of cheese  ?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846214" y="3733800"/>
            <a:ext cx="9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12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0192" y="381000"/>
            <a:ext cx="404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RECIPE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16890" y="4318858"/>
            <a:ext cx="66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69417" y="5105400"/>
            <a:ext cx="14306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3000 g</a:t>
            </a:r>
            <a:endParaRPr lang="en-US" sz="3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0" y="5943153"/>
            <a:ext cx="80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211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35" grpId="0" animBg="1"/>
      <p:bldP spid="13" grpId="0" animBg="1"/>
      <p:bldP spid="15" grpId="0" animBg="1"/>
      <p:bldP spid="17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Cooking and stoichiometry (continued)</a:t>
            </a:r>
            <a:endParaRPr lang="en-US" sz="2800" b="1" dirty="0"/>
          </a:p>
        </p:txBody>
      </p:sp>
      <p:pic>
        <p:nvPicPr>
          <p:cNvPr id="23556" name="Picture 4" descr="http://www.wisconsinmade.com/assets/item/regular/2712-wisconsin-cheese-block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928255"/>
            <a:ext cx="1933492" cy="17263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95446" y="1447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pic>
        <p:nvPicPr>
          <p:cNvPr id="8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831273"/>
            <a:ext cx="2365137" cy="18925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pic>
        <p:nvPicPr>
          <p:cNvPr id="23560" name="Picture 8" descr="http://image.shutterstock.com/display_pic_with_logo/11733/11733,1214689731,1/stock-photo-half-pint-milk-carton-on-a-table-14295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746" y="1093908"/>
            <a:ext cx="1984583" cy="141566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021746" y="1437478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3537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128546" y="267825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300 g/block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57318" y="272386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500 g/dozen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900518" y="267825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200 g/box</a:t>
            </a:r>
            <a:endParaRPr lang="en-US" sz="3200" b="1" dirty="0"/>
          </a:p>
        </p:txBody>
      </p:sp>
      <p:pic>
        <p:nvPicPr>
          <p:cNvPr id="10242" name="Picture 2" descr="http://www.retroclipart.com/catalog/images/FrenchCh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1447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30" name="Picture 6" descr="http://z.about.com/d/cookingfortwo/1/0/B/2/-/-/souffle-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3036" y="1141053"/>
            <a:ext cx="1910964" cy="1791529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6567055" y="1911421"/>
            <a:ext cx="533400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33755" y="2754637"/>
            <a:ext cx="236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1900 g/</a:t>
            </a:r>
            <a:r>
              <a:rPr lang="en-US" sz="2800" b="1" dirty="0" err="1" smtClean="0"/>
              <a:t>souffle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15468" y="3252011"/>
            <a:ext cx="86159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*How many eggs needed to combine with 1200 g cream?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-41564" y="4115920"/>
            <a:ext cx="794009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*900 grams cheese makes what weight of </a:t>
            </a:r>
            <a:r>
              <a:rPr lang="en-US" sz="2800" b="1" dirty="0" err="1" smtClean="0"/>
              <a:t>souffles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795" y="4989046"/>
            <a:ext cx="81117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*1200 eggs combines with how many grams cheese?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795" y="5906685"/>
            <a:ext cx="845212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*How many boxes of cream combine with 600 g cheese  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28918" y="3252011"/>
            <a:ext cx="99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48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0192" y="381000"/>
            <a:ext cx="404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RECIPE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5157" y="4003387"/>
            <a:ext cx="14306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5700 g</a:t>
            </a:r>
            <a:endParaRPr lang="en-US" sz="3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95295" y="4989046"/>
            <a:ext cx="14306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1500 g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28918" y="5814352"/>
            <a:ext cx="589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8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 animBg="1"/>
      <p:bldP spid="13" grpId="0" animBg="1"/>
      <p:bldP spid="15" grpId="0" animBg="1"/>
      <p:bldP spid="17" grpId="0"/>
      <p:bldP spid="19" grpId="0"/>
      <p:bldP spid="20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In-class exercise #7b: chem 1114	</a:t>
            </a:r>
            <a:r>
              <a:rPr lang="en-US" b="1"/>
              <a:t> </a:t>
            </a:r>
            <a:r>
              <a:rPr lang="en-US" sz="1800" i="1"/>
              <a:t>Mole</a:t>
            </a:r>
            <a:r>
              <a:rPr lang="en-US" sz="1800" b="1"/>
              <a:t> Calculations: part 2</a:t>
            </a:r>
            <a:r>
              <a:rPr lang="en-US" sz="1800"/>
              <a:t>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98585" y="11430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/>
              <a:t>3.3</a:t>
            </a:r>
            <a:r>
              <a:rPr lang="en-US" sz="3600" dirty="0"/>
              <a:t>) </a:t>
            </a:r>
            <a:r>
              <a:rPr lang="en-US" sz="3600" b="1" dirty="0"/>
              <a:t>weight to moles </a:t>
            </a:r>
            <a:endParaRPr lang="en-US" sz="3600" b="1" dirty="0" smtClean="0"/>
          </a:p>
          <a:p>
            <a:r>
              <a:rPr lang="en-US" sz="3600" dirty="0" smtClean="0"/>
              <a:t>how </a:t>
            </a:r>
            <a:r>
              <a:rPr lang="en-US" sz="3600" dirty="0"/>
              <a:t>many </a:t>
            </a:r>
            <a:r>
              <a:rPr lang="en-US" sz="3600" b="1" dirty="0">
                <a:solidFill>
                  <a:srgbClr val="FF3300"/>
                </a:solidFill>
              </a:rPr>
              <a:t>moles of C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b="1" dirty="0">
                <a:solidFill>
                  <a:srgbClr val="FF3300"/>
                </a:solidFill>
              </a:rPr>
              <a:t>H</a:t>
            </a:r>
            <a:r>
              <a:rPr lang="en-US" sz="3600" b="1" baseline="-25000" dirty="0">
                <a:solidFill>
                  <a:srgbClr val="FF3300"/>
                </a:solidFill>
              </a:rPr>
              <a:t>12</a:t>
            </a:r>
            <a:r>
              <a:rPr lang="en-US" sz="3600" b="1" dirty="0">
                <a:solidFill>
                  <a:srgbClr val="FF3300"/>
                </a:solidFill>
              </a:rPr>
              <a:t>O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dirty="0"/>
              <a:t> in a sample containing 216 g C ?</a:t>
            </a: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5486400" y="2590800"/>
            <a:ext cx="1600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3300"/>
                </a:solidFill>
              </a:rPr>
              <a:t>mol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375139" y="34290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smtClean="0"/>
              <a:t>3.4</a:t>
            </a:r>
            <a:r>
              <a:rPr lang="en-US" sz="3600" b="1" dirty="0"/>
              <a:t>)</a:t>
            </a:r>
            <a:r>
              <a:rPr lang="en-US" sz="3600" dirty="0"/>
              <a:t>  </a:t>
            </a:r>
            <a:r>
              <a:rPr lang="en-US" sz="3600" b="1" dirty="0"/>
              <a:t>moles to weight </a:t>
            </a:r>
            <a:endParaRPr lang="en-US" sz="3600" b="1" dirty="0" smtClean="0"/>
          </a:p>
          <a:p>
            <a:r>
              <a:rPr lang="en-US" sz="3600" dirty="0" smtClean="0"/>
              <a:t>how </a:t>
            </a:r>
            <a:r>
              <a:rPr lang="en-US" sz="3600" dirty="0"/>
              <a:t>many </a:t>
            </a:r>
            <a:r>
              <a:rPr lang="en-US" sz="3600" b="1" dirty="0">
                <a:solidFill>
                  <a:srgbClr val="FF3300"/>
                </a:solidFill>
              </a:rPr>
              <a:t>grams of C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b="1" dirty="0">
                <a:solidFill>
                  <a:srgbClr val="FF3300"/>
                </a:solidFill>
              </a:rPr>
              <a:t>H</a:t>
            </a:r>
            <a:r>
              <a:rPr lang="en-US" sz="3600" b="1" baseline="-25000" dirty="0">
                <a:solidFill>
                  <a:srgbClr val="FF3300"/>
                </a:solidFill>
              </a:rPr>
              <a:t>12</a:t>
            </a:r>
            <a:r>
              <a:rPr lang="en-US" sz="3600" b="1" dirty="0">
                <a:solidFill>
                  <a:srgbClr val="FF3300"/>
                </a:solidFill>
              </a:rPr>
              <a:t>O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dirty="0"/>
              <a:t>  are formed with 0.2666 </a:t>
            </a:r>
            <a:r>
              <a:rPr lang="en-US" sz="3600" dirty="0" err="1"/>
              <a:t>mol</a:t>
            </a:r>
            <a:r>
              <a:rPr lang="en-US" sz="3600" dirty="0"/>
              <a:t> H?</a:t>
            </a: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5509846" y="4675873"/>
            <a:ext cx="1752600" cy="11387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3300"/>
                </a:solidFill>
              </a:rPr>
              <a:t>= </a:t>
            </a:r>
            <a:r>
              <a:rPr lang="en-US" sz="4800" b="1" dirty="0">
                <a:solidFill>
                  <a:srgbClr val="FF3300"/>
                </a:solidFill>
              </a:rPr>
              <a:t>4 g</a:t>
            </a:r>
            <a:r>
              <a:rPr lang="en-US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39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 animBg="1"/>
      <p:bldP spid="134163" grpId="0"/>
      <p:bldP spid="1341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9892" y="0"/>
            <a:ext cx="864108" cy="16002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+ 5O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--------&gt;  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3CO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+ 4H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balanced chemical reaction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752600"/>
            <a:ext cx="9144000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Calculate the </a:t>
            </a:r>
            <a:r>
              <a:rPr lang="en-US" sz="2600" b="1" dirty="0" smtClean="0">
                <a:solidFill>
                  <a:srgbClr val="FF0000"/>
                </a:solidFill>
              </a:rPr>
              <a:t>moles of O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/>
              <a:t>necessary to produce </a:t>
            </a:r>
            <a:r>
              <a:rPr lang="en-US" sz="2600" b="1" dirty="0"/>
              <a:t>6</a:t>
            </a:r>
            <a:r>
              <a:rPr lang="en-US" sz="2600" b="1" dirty="0" smtClean="0"/>
              <a:t> moles of CO</a:t>
            </a:r>
            <a:r>
              <a:rPr lang="en-US" sz="2600" b="1" baseline="-25000" dirty="0" smtClean="0"/>
              <a:t>2</a:t>
            </a:r>
            <a:r>
              <a:rPr lang="en-US" sz="2600" b="1" dirty="0" smtClean="0"/>
              <a:t> </a:t>
            </a:r>
            <a:endParaRPr lang="en-US" sz="2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2362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10 mol 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105835"/>
            <a:ext cx="8991600" cy="8925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Calculate the </a:t>
            </a:r>
            <a:r>
              <a:rPr lang="en-US" sz="2600" b="1" dirty="0" smtClean="0">
                <a:solidFill>
                  <a:srgbClr val="FF0000"/>
                </a:solidFill>
              </a:rPr>
              <a:t>grams of CO</a:t>
            </a:r>
            <a:r>
              <a:rPr lang="en-US" sz="2600" b="1" baseline="-25000" dirty="0" smtClean="0">
                <a:solidFill>
                  <a:srgbClr val="FF0000"/>
                </a:solidFill>
              </a:rPr>
              <a:t>2 </a:t>
            </a:r>
            <a:r>
              <a:rPr lang="en-US" sz="2600" b="1" dirty="0" smtClean="0"/>
              <a:t>created by  burning 0.0757 moles of C</a:t>
            </a:r>
            <a:r>
              <a:rPr lang="en-US" sz="2600" b="1" baseline="-25000" dirty="0" smtClean="0"/>
              <a:t>3</a:t>
            </a:r>
            <a:r>
              <a:rPr lang="en-US" sz="2600" b="1" dirty="0" smtClean="0"/>
              <a:t>H</a:t>
            </a:r>
            <a:r>
              <a:rPr lang="en-US" sz="2600" b="1" baseline="-25000" dirty="0" smtClean="0"/>
              <a:t>8</a:t>
            </a:r>
            <a:r>
              <a:rPr lang="en-US" sz="2600" b="1" dirty="0" smtClean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4267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 10 grams CO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76200"/>
            <a:ext cx="7162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BLACKBOARD EXERCISES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4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emical m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892" y="0"/>
            <a:ext cx="864108" cy="16002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990600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+ 5O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--------&gt;  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3CO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+ 4H</a:t>
            </a:r>
            <a:r>
              <a:rPr kumimoji="0" lang="pt-BR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09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balanced chemical reaction 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76200"/>
            <a:ext cx="7162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BLACKBOARD EXERCISES (continued)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905000"/>
            <a:ext cx="88392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Calculate the moles of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formed by burning 400 grams of O</a:t>
            </a:r>
            <a:r>
              <a:rPr lang="en-US" sz="3200" b="1" baseline="-25000" dirty="0" smtClean="0"/>
              <a:t>2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200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</a:rPr>
              <a:t>10 mol 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91000"/>
            <a:ext cx="91440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Calculate the grams of 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to form 1.506*10</a:t>
            </a:r>
            <a:r>
              <a:rPr lang="en-US" sz="3200" b="1" baseline="30000" dirty="0" smtClean="0"/>
              <a:t>22</a:t>
            </a:r>
            <a:r>
              <a:rPr lang="en-US" sz="3200" b="1" dirty="0" smtClean="0"/>
              <a:t>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 molecules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5562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FF0000"/>
                </a:solidFill>
              </a:rPr>
              <a:t>10.0 gram 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2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In-class exercise </a:t>
            </a:r>
            <a:r>
              <a:rPr lang="en-US" dirty="0" smtClean="0"/>
              <a:t>: </a:t>
            </a:r>
            <a:r>
              <a:rPr lang="en-US" dirty="0" err="1"/>
              <a:t>chem</a:t>
            </a:r>
            <a:r>
              <a:rPr lang="en-US" dirty="0"/>
              <a:t> 1114	</a:t>
            </a:r>
            <a:r>
              <a:rPr lang="en-US" b="1" dirty="0" smtClean="0"/>
              <a:t>Body parts calculations (continued)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98585" y="11430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/>
              <a:t>3.3</a:t>
            </a:r>
            <a:r>
              <a:rPr lang="en-US" sz="3600" dirty="0"/>
              <a:t>) </a:t>
            </a:r>
            <a:r>
              <a:rPr lang="en-US" sz="3600" b="1" dirty="0"/>
              <a:t>weight to moles </a:t>
            </a:r>
            <a:endParaRPr lang="en-US" sz="3600" b="1" dirty="0" smtClean="0"/>
          </a:p>
          <a:p>
            <a:r>
              <a:rPr lang="en-US" sz="3600" dirty="0" smtClean="0"/>
              <a:t>how </a:t>
            </a:r>
            <a:r>
              <a:rPr lang="en-US" sz="3600" dirty="0"/>
              <a:t>many </a:t>
            </a:r>
            <a:r>
              <a:rPr lang="en-US" sz="3600" b="1" dirty="0">
                <a:solidFill>
                  <a:srgbClr val="FF3300"/>
                </a:solidFill>
              </a:rPr>
              <a:t>moles of C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b="1" dirty="0">
                <a:solidFill>
                  <a:srgbClr val="FF3300"/>
                </a:solidFill>
              </a:rPr>
              <a:t>H</a:t>
            </a:r>
            <a:r>
              <a:rPr lang="en-US" sz="3600" b="1" baseline="-25000" dirty="0">
                <a:solidFill>
                  <a:srgbClr val="FF3300"/>
                </a:solidFill>
              </a:rPr>
              <a:t>12</a:t>
            </a:r>
            <a:r>
              <a:rPr lang="en-US" sz="3600" b="1" dirty="0">
                <a:solidFill>
                  <a:srgbClr val="FF3300"/>
                </a:solidFill>
              </a:rPr>
              <a:t>O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dirty="0"/>
              <a:t> in a sample containing 216 g C ?</a:t>
            </a: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5486400" y="2590800"/>
            <a:ext cx="16002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3300"/>
                </a:solidFill>
              </a:rPr>
              <a:t>mol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375139" y="34290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 smtClean="0"/>
              <a:t>3.4</a:t>
            </a:r>
            <a:r>
              <a:rPr lang="en-US" sz="3600" b="1" dirty="0"/>
              <a:t>)</a:t>
            </a:r>
            <a:r>
              <a:rPr lang="en-US" sz="3600" dirty="0"/>
              <a:t>  </a:t>
            </a:r>
            <a:r>
              <a:rPr lang="en-US" sz="3600" b="1" dirty="0"/>
              <a:t>moles to weight </a:t>
            </a:r>
            <a:endParaRPr lang="en-US" sz="3600" b="1" dirty="0" smtClean="0"/>
          </a:p>
          <a:p>
            <a:r>
              <a:rPr lang="en-US" sz="3600" dirty="0" smtClean="0"/>
              <a:t>how </a:t>
            </a:r>
            <a:r>
              <a:rPr lang="en-US" sz="3600" dirty="0"/>
              <a:t>many </a:t>
            </a:r>
            <a:r>
              <a:rPr lang="en-US" sz="3600" b="1" dirty="0">
                <a:solidFill>
                  <a:srgbClr val="FF3300"/>
                </a:solidFill>
              </a:rPr>
              <a:t>grams of C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b="1" dirty="0">
                <a:solidFill>
                  <a:srgbClr val="FF3300"/>
                </a:solidFill>
              </a:rPr>
              <a:t>H</a:t>
            </a:r>
            <a:r>
              <a:rPr lang="en-US" sz="3600" b="1" baseline="-25000" dirty="0">
                <a:solidFill>
                  <a:srgbClr val="FF3300"/>
                </a:solidFill>
              </a:rPr>
              <a:t>12</a:t>
            </a:r>
            <a:r>
              <a:rPr lang="en-US" sz="3600" b="1" dirty="0">
                <a:solidFill>
                  <a:srgbClr val="FF3300"/>
                </a:solidFill>
              </a:rPr>
              <a:t>O</a:t>
            </a:r>
            <a:r>
              <a:rPr lang="en-US" sz="3600" b="1" baseline="-25000" dirty="0">
                <a:solidFill>
                  <a:srgbClr val="FF3300"/>
                </a:solidFill>
              </a:rPr>
              <a:t>6</a:t>
            </a:r>
            <a:r>
              <a:rPr lang="en-US" sz="3600" dirty="0"/>
              <a:t>  are formed with 0.2666 </a:t>
            </a:r>
            <a:r>
              <a:rPr lang="en-US" sz="3600" dirty="0" err="1"/>
              <a:t>mol</a:t>
            </a:r>
            <a:r>
              <a:rPr lang="en-US" sz="3600" dirty="0"/>
              <a:t> H?</a:t>
            </a: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5509846" y="4675873"/>
            <a:ext cx="1752600" cy="113877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3300"/>
                </a:solidFill>
              </a:rPr>
              <a:t>= </a:t>
            </a:r>
            <a:r>
              <a:rPr lang="en-US" sz="4800" b="1" dirty="0">
                <a:solidFill>
                  <a:srgbClr val="FF3300"/>
                </a:solidFill>
              </a:rPr>
              <a:t>4 g</a:t>
            </a:r>
            <a:r>
              <a:rPr lang="en-US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544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 animBg="1"/>
      <p:bldP spid="134163" grpId="0"/>
      <p:bldP spid="1341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.5</a:t>
            </a:r>
            <a:r>
              <a:rPr lang="en-US" sz="3600" b="1" dirty="0"/>
              <a:t>) moles to molecules </a:t>
            </a:r>
            <a:endParaRPr lang="en-US" sz="3600" b="1" dirty="0" smtClean="0"/>
          </a:p>
          <a:p>
            <a:r>
              <a:rPr lang="en-US" sz="3600" dirty="0" smtClean="0"/>
              <a:t>how </a:t>
            </a:r>
            <a:r>
              <a:rPr lang="en-US" sz="3600" dirty="0"/>
              <a:t>many </a:t>
            </a:r>
            <a:r>
              <a:rPr lang="en-US" sz="3600" b="1" dirty="0">
                <a:solidFill>
                  <a:srgbClr val="E22B00"/>
                </a:solidFill>
              </a:rPr>
              <a:t>molecules of O</a:t>
            </a:r>
            <a:r>
              <a:rPr lang="en-US" sz="3600" dirty="0"/>
              <a:t> are present in 0.8333 </a:t>
            </a:r>
            <a:r>
              <a:rPr lang="en-US" sz="3600" dirty="0" err="1"/>
              <a:t>mol</a:t>
            </a:r>
            <a:r>
              <a:rPr lang="en-US" sz="3600" dirty="0"/>
              <a:t> of C</a:t>
            </a:r>
            <a:r>
              <a:rPr lang="en-US" sz="3600" baseline="-25000" dirty="0"/>
              <a:t>6 </a:t>
            </a:r>
            <a:r>
              <a:rPr lang="en-US" sz="3600" dirty="0"/>
              <a:t>H</a:t>
            </a:r>
            <a:r>
              <a:rPr lang="en-US" sz="3600" baseline="-25000" dirty="0"/>
              <a:t>12</a:t>
            </a:r>
            <a:r>
              <a:rPr lang="en-US" sz="3600" dirty="0"/>
              <a:t>O</a:t>
            </a:r>
            <a:r>
              <a:rPr lang="en-US" sz="3600" baseline="-25000" dirty="0"/>
              <a:t>6</a:t>
            </a:r>
            <a:r>
              <a:rPr lang="en-US" sz="3600" dirty="0"/>
              <a:t>?	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5064369" y="2522188"/>
            <a:ext cx="3429000" cy="70788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/>
              <a:t>=</a:t>
            </a:r>
            <a:r>
              <a:rPr lang="en-US" sz="4000" b="1" dirty="0">
                <a:solidFill>
                  <a:srgbClr val="E22B00"/>
                </a:solidFill>
              </a:rPr>
              <a:t>5*10</a:t>
            </a:r>
            <a:r>
              <a:rPr lang="en-US" sz="4000" b="1" baseline="30000" dirty="0">
                <a:solidFill>
                  <a:srgbClr val="E22B00"/>
                </a:solidFill>
              </a:rPr>
              <a:t>23</a:t>
            </a:r>
            <a:endParaRPr lang="en-US" sz="4000" b="1" dirty="0">
              <a:solidFill>
                <a:srgbClr val="E22B00"/>
              </a:solidFill>
            </a:endParaRP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69985" y="3505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/>
              <a:t>   </a:t>
            </a:r>
            <a:r>
              <a:rPr lang="en-US" sz="3200" b="1" dirty="0" smtClean="0"/>
              <a:t>3.6</a:t>
            </a:r>
            <a:r>
              <a:rPr lang="en-US" sz="3200" b="1" dirty="0"/>
              <a:t>) molecules to </a:t>
            </a:r>
            <a:r>
              <a:rPr lang="en-US" sz="3200" b="1" dirty="0" smtClean="0"/>
              <a:t>moles</a:t>
            </a:r>
          </a:p>
          <a:p>
            <a:r>
              <a:rPr lang="en-US" sz="3200" dirty="0" smtClean="0"/>
              <a:t>how </a:t>
            </a:r>
            <a:r>
              <a:rPr lang="en-US" sz="3200" dirty="0"/>
              <a:t>many </a:t>
            </a:r>
            <a:r>
              <a:rPr lang="en-US" sz="3200" b="1" dirty="0">
                <a:solidFill>
                  <a:srgbClr val="E22B00"/>
                </a:solidFill>
              </a:rPr>
              <a:t>moles of C</a:t>
            </a:r>
            <a:r>
              <a:rPr lang="en-US" sz="3200" b="1" baseline="-25000" dirty="0">
                <a:solidFill>
                  <a:srgbClr val="E22B00"/>
                </a:solidFill>
              </a:rPr>
              <a:t>6 </a:t>
            </a:r>
            <a:r>
              <a:rPr lang="en-US" sz="3200" b="1" dirty="0">
                <a:solidFill>
                  <a:srgbClr val="E22B00"/>
                </a:solidFill>
              </a:rPr>
              <a:t>H</a:t>
            </a:r>
            <a:r>
              <a:rPr lang="en-US" sz="3200" b="1" baseline="-25000" dirty="0">
                <a:solidFill>
                  <a:srgbClr val="E22B00"/>
                </a:solidFill>
              </a:rPr>
              <a:t>12</a:t>
            </a:r>
            <a:r>
              <a:rPr lang="en-US" sz="3200" b="1" dirty="0">
                <a:solidFill>
                  <a:srgbClr val="E22B00"/>
                </a:solidFill>
              </a:rPr>
              <a:t>O</a:t>
            </a:r>
            <a:r>
              <a:rPr lang="en-US" sz="3200" b="1" baseline="-25000" dirty="0">
                <a:solidFill>
                  <a:srgbClr val="E22B00"/>
                </a:solidFill>
              </a:rPr>
              <a:t>6</a:t>
            </a:r>
            <a:r>
              <a:rPr lang="en-US" sz="3200" dirty="0"/>
              <a:t> are formed from  5.04*10</a:t>
            </a:r>
            <a:r>
              <a:rPr lang="en-US" sz="3200" baseline="30000" dirty="0"/>
              <a:t>25</a:t>
            </a:r>
            <a:r>
              <a:rPr lang="en-US" sz="3200" dirty="0"/>
              <a:t> atoms </a:t>
            </a:r>
            <a:r>
              <a:rPr lang="en-US" sz="3200" dirty="0" smtClean="0"/>
              <a:t>of </a:t>
            </a:r>
            <a:r>
              <a:rPr lang="en-US" sz="3200" dirty="0"/>
              <a:t>H ?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1447800" y="5410200"/>
            <a:ext cx="2971800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rgbClr val="E22B00"/>
                </a:solidFill>
              </a:rPr>
              <a:t>7 moles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2440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  <p:bldP spid="135175" grpId="0"/>
      <p:bldP spid="1351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.7 </a:t>
            </a:r>
            <a:r>
              <a:rPr lang="en-US" sz="3600" b="1" dirty="0" smtClean="0"/>
              <a:t>mass to molecules</a:t>
            </a:r>
            <a:r>
              <a:rPr lang="en-US" sz="3600" dirty="0" smtClean="0"/>
              <a:t>: </a:t>
            </a:r>
          </a:p>
          <a:p>
            <a:r>
              <a:rPr lang="en-US" sz="3600" dirty="0" smtClean="0"/>
              <a:t>how many </a:t>
            </a:r>
            <a:r>
              <a:rPr lang="en-US" sz="3600" dirty="0" smtClean="0">
                <a:solidFill>
                  <a:srgbClr val="FF0000"/>
                </a:solidFill>
              </a:rPr>
              <a:t>molecules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of  C</a:t>
            </a:r>
            <a:r>
              <a:rPr lang="en-US" sz="3600" baseline="-25000" dirty="0" smtClean="0">
                <a:solidFill>
                  <a:srgbClr val="FF0000"/>
                </a:solidFill>
              </a:rPr>
              <a:t>6 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3600" baseline="-25000" dirty="0" smtClean="0">
                <a:solidFill>
                  <a:srgbClr val="FF0000"/>
                </a:solidFill>
              </a:rPr>
              <a:t>12</a:t>
            </a:r>
            <a:r>
              <a:rPr lang="en-US" sz="3600" dirty="0" smtClean="0">
                <a:solidFill>
                  <a:srgbClr val="FF0000"/>
                </a:solidFill>
              </a:rPr>
              <a:t>O</a:t>
            </a:r>
            <a:r>
              <a:rPr lang="en-US" sz="3600" baseline="-25000" dirty="0" smtClean="0">
                <a:solidFill>
                  <a:srgbClr val="FF0000"/>
                </a:solidFill>
              </a:rPr>
              <a:t>6</a:t>
            </a:r>
            <a:r>
              <a:rPr lang="en-US" sz="3600" dirty="0" smtClean="0">
                <a:solidFill>
                  <a:srgbClr val="FF0000"/>
                </a:solidFill>
              </a:rPr>
              <a:t>  </a:t>
            </a:r>
            <a:r>
              <a:rPr lang="en-US" sz="3600" dirty="0" smtClean="0"/>
              <a:t>form from 96 g of C ? </a:t>
            </a:r>
            <a:endParaRPr lang="en-US" sz="3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438400"/>
            <a:ext cx="7772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 *10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23 </a:t>
            </a:r>
            <a:r>
              <a:rPr lang="en-US" sz="4400" b="1" dirty="0" smtClean="0">
                <a:solidFill>
                  <a:srgbClr val="FF0000"/>
                </a:solidFill>
              </a:rPr>
              <a:t> molecules </a:t>
            </a:r>
            <a:r>
              <a:rPr lang="en-US" sz="4400" dirty="0" smtClean="0">
                <a:solidFill>
                  <a:srgbClr val="FF0000"/>
                </a:solidFill>
              </a:rPr>
              <a:t>of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C</a:t>
            </a:r>
            <a:r>
              <a:rPr lang="en-US" sz="4400" baseline="-25000" dirty="0" smtClean="0">
                <a:solidFill>
                  <a:srgbClr val="FF0000"/>
                </a:solidFill>
              </a:rPr>
              <a:t>6</a:t>
            </a:r>
            <a:r>
              <a:rPr lang="en-US" sz="4400" dirty="0" smtClean="0">
                <a:solidFill>
                  <a:srgbClr val="FF0000"/>
                </a:solidFill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</a:rPr>
              <a:t>12</a:t>
            </a:r>
            <a:r>
              <a:rPr lang="en-US" sz="4400" dirty="0" smtClean="0">
                <a:solidFill>
                  <a:srgbClr val="FF0000"/>
                </a:solidFill>
              </a:rPr>
              <a:t>O</a:t>
            </a:r>
            <a:r>
              <a:rPr lang="en-US" sz="4400" baseline="-25000" dirty="0" smtClean="0">
                <a:solidFill>
                  <a:srgbClr val="FF0000"/>
                </a:solidFill>
              </a:rPr>
              <a:t>6</a:t>
            </a:r>
            <a:r>
              <a:rPr lang="en-US" sz="4400" dirty="0" smtClean="0">
                <a:solidFill>
                  <a:srgbClr val="FF0000"/>
                </a:solidFill>
              </a:rPr>
              <a:t>  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5814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.8 </a:t>
            </a:r>
            <a:r>
              <a:rPr lang="en-US" sz="3600" b="1" dirty="0" smtClean="0"/>
              <a:t>atoms to mass: </a:t>
            </a:r>
          </a:p>
          <a:p>
            <a:r>
              <a:rPr lang="en-US" sz="3600" dirty="0" smtClean="0"/>
              <a:t>how many </a:t>
            </a:r>
            <a:r>
              <a:rPr lang="en-US" sz="3600" dirty="0" smtClean="0">
                <a:solidFill>
                  <a:srgbClr val="FF0000"/>
                </a:solidFill>
              </a:rPr>
              <a:t>grams of H </a:t>
            </a:r>
            <a:r>
              <a:rPr lang="en-US" sz="3600" dirty="0" smtClean="0"/>
              <a:t>are combined with 2.7*10</a:t>
            </a:r>
            <a:r>
              <a:rPr lang="en-US" sz="3600" baseline="30000" dirty="0" smtClean="0"/>
              <a:t>24 </a:t>
            </a:r>
            <a:r>
              <a:rPr lang="en-US" sz="3600" dirty="0" smtClean="0"/>
              <a:t> atoms of O in  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 6</a:t>
            </a:r>
            <a:r>
              <a:rPr lang="en-US" sz="3600" dirty="0" smtClean="0"/>
              <a:t> ?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5410200"/>
            <a:ext cx="2743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 grams H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36" y="2153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Body parts calculations across a reaction: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90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Reaction `</a:t>
            </a:r>
            <a:r>
              <a:rPr lang="en-US" sz="4000" b="1" dirty="0" err="1" smtClean="0">
                <a:solidFill>
                  <a:srgbClr val="FF0000"/>
                </a:solidFill>
              </a:rPr>
              <a:t>stoichiometry</a:t>
            </a:r>
            <a:r>
              <a:rPr lang="en-US" sz="4000" b="1" dirty="0" smtClean="0">
                <a:solidFill>
                  <a:srgbClr val="FF0000"/>
                </a:solidFill>
              </a:rPr>
              <a:t>’ problems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9892" y="0"/>
            <a:ext cx="864108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1676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Examples of the  problem `form’:</a:t>
            </a:r>
            <a:endParaRPr lang="en-US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2819400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+ 5O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--------&gt; 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3CO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+ 4H</a:t>
            </a:r>
            <a:r>
              <a:rPr kumimoji="0" lang="pt-B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360023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Given the balanced chemical reaction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29000"/>
            <a:ext cx="9144000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Calculate the moles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necessary to produce 0.6 moles of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.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Calculate the grams of CO</a:t>
            </a:r>
            <a:r>
              <a:rPr lang="en-US" sz="2400" b="1" baseline="-25000" dirty="0" smtClean="0"/>
              <a:t>2 </a:t>
            </a:r>
            <a:r>
              <a:rPr lang="en-US" sz="2400" b="1" dirty="0" smtClean="0"/>
              <a:t>created by  burning 0.00757 moles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r>
              <a:rPr lang="en-US" sz="2400" b="1" dirty="0" smtClean="0"/>
              <a:t> 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Calculate the moles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formed by burning 40 grams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.</a:t>
            </a:r>
          </a:p>
          <a:p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Calculate the grams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to form  1.50*10</a:t>
            </a:r>
            <a:r>
              <a:rPr lang="en-US" sz="2400" b="1" baseline="30000" dirty="0" smtClean="0"/>
              <a:t>22</a:t>
            </a:r>
            <a:r>
              <a:rPr lang="en-US" sz="2400" b="1" dirty="0" smtClean="0"/>
              <a:t> molecules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32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81607" y="38844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Reaction `</a:t>
            </a:r>
            <a:r>
              <a:rPr lang="en-US" sz="4000" b="1" dirty="0" err="1" smtClean="0">
                <a:solidFill>
                  <a:srgbClr val="FF0000"/>
                </a:solidFill>
              </a:rPr>
              <a:t>stoichiometry</a:t>
            </a:r>
            <a:r>
              <a:rPr lang="en-US" sz="4000" b="1" dirty="0" smtClean="0">
                <a:solidFill>
                  <a:srgbClr val="FF0000"/>
                </a:solidFill>
              </a:rPr>
              <a:t>’ problems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chemical m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6691" y="353943"/>
            <a:ext cx="685800" cy="1270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057400"/>
            <a:ext cx="838200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O</a:t>
            </a:r>
            <a:r>
              <a:rPr kumimoji="0" lang="pt-BR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		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pt-BR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 H</a:t>
            </a:r>
            <a:r>
              <a:rPr kumimoji="0" lang="pt-BR" sz="4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2438400"/>
            <a:ext cx="1066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pad1.whstatic.com/images/thumb/1/12/Heat!.jpg/251px-Heat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825" y="2955217"/>
            <a:ext cx="2924175" cy="390278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" y="30480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First concern: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5410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…no</a:t>
            </a:r>
            <a:endParaRPr lang="en-US" sz="6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371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 sample reaction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8100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Is the reaction as written balanced???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25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1371600"/>
            <a:ext cx="891540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 _O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pt-BR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+_H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1828800"/>
            <a:ext cx="1066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Balancing a reaction 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6096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Unbalanced</a:t>
            </a:r>
            <a:endParaRPr lang="en-US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After blackboard balancing exercise</a:t>
            </a:r>
            <a:endParaRPr lang="en-US" sz="3600" u="sng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2895600"/>
            <a:ext cx="891540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4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kumimoji="0" lang="pt-BR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4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pt-BR" sz="40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t-BR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CO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+</a:t>
            </a:r>
            <a:r>
              <a:rPr kumimoji="0" lang="pt-BR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kumimoji="0" lang="pt-BR" sz="4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pt-B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62400" y="3276600"/>
            <a:ext cx="10668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4419600"/>
            <a:ext cx="76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</a:t>
            </a:r>
          </a:p>
          <a:p>
            <a:r>
              <a:rPr lang="en-US" sz="4800" b="1" dirty="0" smtClean="0"/>
              <a:t>H</a:t>
            </a:r>
          </a:p>
          <a:p>
            <a:r>
              <a:rPr lang="en-US" sz="4800" b="1" dirty="0" smtClean="0"/>
              <a:t>O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4419600"/>
            <a:ext cx="114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3</a:t>
            </a:r>
          </a:p>
          <a:p>
            <a:r>
              <a:rPr lang="en-US" sz="4800" b="1" dirty="0" smtClean="0"/>
              <a:t>  8</a:t>
            </a:r>
          </a:p>
          <a:p>
            <a:r>
              <a:rPr lang="en-US" sz="4800" b="1" dirty="0" smtClean="0"/>
              <a:t>10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4419600"/>
            <a:ext cx="114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3</a:t>
            </a:r>
          </a:p>
          <a:p>
            <a:r>
              <a:rPr lang="en-US" sz="4800" b="1" dirty="0" smtClean="0"/>
              <a:t>  8</a:t>
            </a:r>
          </a:p>
          <a:p>
            <a:r>
              <a:rPr lang="en-US" sz="4800" b="1" dirty="0" smtClean="0"/>
              <a:t>10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3733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Stoichiometric</a:t>
            </a:r>
            <a:r>
              <a:rPr lang="en-US" sz="3600" b="1" dirty="0" smtClean="0">
                <a:solidFill>
                  <a:srgbClr val="FF0000"/>
                </a:solidFill>
              </a:rPr>
              <a:t> coefficients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762000" y="3581400"/>
            <a:ext cx="3810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590800" y="3657600"/>
            <a:ext cx="381000" cy="228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14800" y="3581400"/>
            <a:ext cx="1066800" cy="381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743700" y="3619500"/>
            <a:ext cx="3810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8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eaks 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28850"/>
            <a:ext cx="2971800" cy="2228850"/>
          </a:xfrm>
          <a:prstGeom prst="rect">
            <a:avLst/>
          </a:prstGeom>
          <a:noFill/>
        </p:spPr>
      </p:pic>
      <p:pic>
        <p:nvPicPr>
          <p:cNvPr id="33795" name="Picture 3" descr="b urned st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3657600" cy="2184400"/>
          </a:xfrm>
          <a:prstGeom prst="rect">
            <a:avLst/>
          </a:prstGeom>
          <a:noFill/>
        </p:spPr>
      </p:pic>
      <p:pic>
        <p:nvPicPr>
          <p:cNvPr id="33796" name="Picture 4" descr="230436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1038"/>
            <a:ext cx="2914650" cy="2366962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91400" y="1905000"/>
            <a:ext cx="1600200" cy="24929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Low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Low CO</a:t>
            </a:r>
            <a:r>
              <a:rPr lang="en-US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b="1" baseline="-25000" dirty="0">
                <a:sym typeface="Wingdings" pitchFamily="2" charset="2"/>
              </a:rPr>
              <a:t>-</a:t>
            </a:r>
            <a:r>
              <a:rPr lang="en-US" b="1" dirty="0">
                <a:sym typeface="Wingdings" pitchFamily="2" charset="2"/>
              </a:rPr>
              <a:t> High C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(charred)</a:t>
            </a:r>
            <a:endParaRPr lang="en-US" b="1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057400" cy="249299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Hi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Hi CO</a:t>
            </a:r>
            <a:r>
              <a:rPr lang="en-US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Low C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(no `char’)</a:t>
            </a:r>
            <a:endParaRPr lang="en-US" b="1" dirty="0"/>
          </a:p>
          <a:p>
            <a:pPr>
              <a:spcBef>
                <a:spcPct val="50000"/>
              </a:spcBef>
            </a:pPr>
            <a:endParaRPr lang="en-US" b="1" baseline="-25000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0"/>
            <a:ext cx="563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Sometimes several answers possible</a:t>
            </a:r>
            <a:endParaRPr lang="en-US" sz="2400" b="1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638800" y="0"/>
            <a:ext cx="35052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Barbecuing steaks…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2438400" y="3962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705600" y="3581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676400" y="4572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</a:rPr>
              <a:t>3</a:t>
            </a:r>
            <a:r>
              <a:rPr lang="en-US" sz="2400" b="1" dirty="0">
                <a:solidFill>
                  <a:schemeClr val="accent2"/>
                </a:solidFill>
              </a:rPr>
              <a:t>H</a:t>
            </a:r>
            <a:r>
              <a:rPr lang="en-US" sz="2400" b="1" baseline="-25000" dirty="0">
                <a:solidFill>
                  <a:schemeClr val="accent2"/>
                </a:solidFill>
              </a:rPr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5O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+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3CO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676400" y="83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4O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+2CO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 </a:t>
            </a:r>
            <a:r>
              <a:rPr lang="en-US" sz="2400" b="1" dirty="0">
                <a:sym typeface="Wingdings" pitchFamily="2" charset="2"/>
              </a:rPr>
              <a:t>+ 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676400" y="1219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3O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 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+ 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2400" b="1" baseline="-250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+ 2C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676400" y="1600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2O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	  </a:t>
            </a:r>
            <a:r>
              <a:rPr lang="en-US" sz="2400" b="1" dirty="0">
                <a:sym typeface="Wingdings" pitchFamily="2" charset="2"/>
              </a:rPr>
              <a:t>+ 3C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019800" y="457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Complete combustion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676400" y="99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1676400" y="990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1676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0" y="1066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Incomplete combustion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791200" y="68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800" grpId="0" animBg="1"/>
      <p:bldP spid="33801" grpId="0" animBg="1"/>
      <p:bldP spid="33802" grpId="0" animBg="1"/>
      <p:bldP spid="33804" grpId="0"/>
      <p:bldP spid="33808" grpId="0"/>
      <p:bldP spid="33810" grpId="0"/>
      <p:bldP spid="33811" grpId="0"/>
      <p:bldP spid="33814" grpId="0"/>
      <p:bldP spid="33815" grpId="0" animBg="1"/>
      <p:bldP spid="33816" grpId="0" animBg="1"/>
      <p:bldP spid="33817" grpId="0" animBg="1"/>
      <p:bldP spid="33818" grpId="0"/>
      <p:bldP spid="338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DC95A5C0957D4C5EB1502E814C79E04E"/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987</Words>
  <Application>Microsoft Office PowerPoint</Application>
  <PresentationFormat>On-screen Show (4:3)</PresentationFormat>
  <Paragraphs>222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“So…why give an excremental ejection  about stoichiometric coefficients and equation    balancing ???”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216</cp:revision>
  <dcterms:created xsi:type="dcterms:W3CDTF">2011-08-29T23:32:25Z</dcterms:created>
  <dcterms:modified xsi:type="dcterms:W3CDTF">2015-03-11T16:05:08Z</dcterms:modified>
</cp:coreProperties>
</file>