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84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86" d="100"/>
          <a:sy n="86" d="100"/>
        </p:scale>
        <p:origin x="11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2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3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5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839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Moles: part 3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>body </a:t>
            </a:r>
            <a:r>
              <a:rPr lang="en-US" b="1" dirty="0"/>
              <a:t>parts </a:t>
            </a:r>
            <a:r>
              <a:rPr lang="en-US" b="1" dirty="0" smtClean="0"/>
              <a:t>(mole ratio) math</a:t>
            </a:r>
            <a:r>
              <a:rPr lang="en-US" dirty="0" smtClean="0"/>
              <a:t>: the knee bone is connected to the thigh bone….</a:t>
            </a:r>
            <a:endParaRPr lang="en-US" dirty="0"/>
          </a:p>
        </p:txBody>
      </p:sp>
      <p:pic>
        <p:nvPicPr>
          <p:cNvPr id="1028" name="Picture 4" descr="http://www.animalcorner.co.uk/pets/cats/graphics/catanatom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" y="2571750"/>
            <a:ext cx="6096000" cy="345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eamstime.com/cute-cat-with-paw-up-thumb51512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308" y="2571750"/>
            <a:ext cx="2857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4419600" y="4114800"/>
            <a:ext cx="3276601" cy="30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72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 descr="chem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6629400" cy="5060950"/>
          </a:xfrm>
          <a:prstGeom prst="rect">
            <a:avLst/>
          </a:prstGeom>
          <a:noFill/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800100" y="5956011"/>
            <a:ext cx="2057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latin typeface="Arial" charset="0"/>
              </a:rPr>
              <a:t>11 people</a:t>
            </a:r>
            <a:r>
              <a:rPr lang="en-US" sz="3200" b="1" u="sng" dirty="0">
                <a:latin typeface="Arial" charset="0"/>
              </a:rPr>
              <a:t> 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1828800" y="34636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  <a:latin typeface="Arial" charset="0"/>
              </a:rPr>
              <a:t>How many hands</a:t>
            </a:r>
            <a:r>
              <a:rPr lang="en-US" sz="4000" b="1" dirty="0">
                <a:latin typeface="Arial" charset="0"/>
              </a:rPr>
              <a:t> </a:t>
            </a:r>
            <a:r>
              <a:rPr lang="en-US" sz="4000" b="1" dirty="0" smtClean="0">
                <a:latin typeface="Arial" charset="0"/>
              </a:rPr>
              <a:t>???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2819400" y="3124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2133600" y="32004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1447800" y="3429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066800" y="3124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457200" y="3048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>
            <a:off x="609600" y="3581400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0" y="35814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>
            <a:off x="304800" y="3810000"/>
            <a:ext cx="228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5029200" y="21336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381000" y="4648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1524000" y="4191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2133600" y="4800600"/>
            <a:ext cx="533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3352800" y="4953000"/>
            <a:ext cx="685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11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3737264" y="5759068"/>
            <a:ext cx="31242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/>
              <a:t>2 hands</a:t>
            </a:r>
            <a:r>
              <a:rPr lang="en-US" sz="3600" b="1" dirty="0"/>
              <a:t> </a:t>
            </a:r>
          </a:p>
          <a:p>
            <a:r>
              <a:rPr lang="en-US" sz="3600" b="1" dirty="0"/>
              <a:t>1 </a:t>
            </a:r>
            <a:r>
              <a:rPr lang="en-US" sz="3600" b="1" dirty="0" smtClean="0"/>
              <a:t>people</a:t>
            </a:r>
            <a:endParaRPr lang="en-US" sz="3600" dirty="0"/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3059723" y="5950149"/>
            <a:ext cx="30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x</a:t>
            </a: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7225145" y="5648235"/>
            <a:ext cx="1905000" cy="1200329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/>
              <a:t>= </a:t>
            </a:r>
            <a:r>
              <a:rPr lang="en-US" sz="3600" b="1" dirty="0">
                <a:solidFill>
                  <a:srgbClr val="FF3300"/>
                </a:solidFill>
              </a:rPr>
              <a:t>22 hands</a:t>
            </a:r>
          </a:p>
        </p:txBody>
      </p:sp>
    </p:spTree>
    <p:extLst>
      <p:ext uri="{BB962C8B-B14F-4D97-AF65-F5344CB8AC3E}">
        <p14:creationId xmlns:p14="http://schemas.microsoft.com/office/powerpoint/2010/main" val="238442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  <p:bldP spid="136213" grpId="0" animBg="1"/>
      <p:bldP spid="136214" grpId="0" animBg="1"/>
      <p:bldP spid="136215" grpId="0" animBg="1"/>
      <p:bldP spid="136216" grpId="0" animBg="1"/>
      <p:bldP spid="136217" grpId="0" animBg="1"/>
      <p:bldP spid="136218" grpId="0"/>
      <p:bldP spid="136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90500" y="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Arial" charset="0"/>
              </a:rPr>
              <a:t>How many toes connected to the hands (assuming no deformities) ?</a:t>
            </a:r>
          </a:p>
        </p:txBody>
      </p:sp>
      <p:pic>
        <p:nvPicPr>
          <p:cNvPr id="138246" name="Picture 6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19200"/>
            <a:ext cx="3775075" cy="5029200"/>
          </a:xfrm>
          <a:prstGeom prst="rect">
            <a:avLst/>
          </a:prstGeom>
          <a:noFill/>
        </p:spPr>
      </p:pic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715000" y="46482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3429000" y="38100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4191000" y="32004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4953000" y="28956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4724400" y="12954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190500" y="5218606"/>
            <a:ext cx="1371600" cy="1200329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5 hands </a:t>
            </a: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2019300" y="5225533"/>
            <a:ext cx="2209800" cy="120032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/>
              <a:t>   </a:t>
            </a:r>
            <a:r>
              <a:rPr lang="en-US" sz="3600" b="1" u="sng" dirty="0"/>
              <a:t>1 person</a:t>
            </a:r>
            <a:r>
              <a:rPr lang="en-US" sz="3600" b="1" dirty="0"/>
              <a:t>  </a:t>
            </a:r>
          </a:p>
          <a:p>
            <a:r>
              <a:rPr lang="en-US" sz="3600" b="1" dirty="0"/>
              <a:t>       hand</a:t>
            </a:r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1638300" y="5105400"/>
            <a:ext cx="38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x</a:t>
            </a:r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4765675" y="5218605"/>
            <a:ext cx="22098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/>
              <a:t>10 toes</a:t>
            </a:r>
          </a:p>
          <a:p>
            <a:r>
              <a:rPr lang="en-US" sz="3600" b="1" dirty="0"/>
              <a:t>person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4267200" y="5453950"/>
            <a:ext cx="38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x</a:t>
            </a:r>
          </a:p>
        </p:txBody>
      </p:sp>
      <p:sp>
        <p:nvSpPr>
          <p:cNvPr id="138258" name="Text Box 18"/>
          <p:cNvSpPr txBox="1">
            <a:spLocks noChangeArrowheads="1"/>
          </p:cNvSpPr>
          <p:nvPr/>
        </p:nvSpPr>
        <p:spPr bwMode="auto">
          <a:xfrm>
            <a:off x="6934200" y="5410200"/>
            <a:ext cx="1828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= </a:t>
            </a:r>
            <a:r>
              <a:rPr lang="en-US" sz="4000" b="1" dirty="0">
                <a:solidFill>
                  <a:srgbClr val="FF3300"/>
                </a:solidFill>
              </a:rPr>
              <a:t>50 toes</a:t>
            </a:r>
          </a:p>
        </p:txBody>
      </p:sp>
    </p:spTree>
    <p:extLst>
      <p:ext uri="{BB962C8B-B14F-4D97-AF65-F5344CB8AC3E}">
        <p14:creationId xmlns:p14="http://schemas.microsoft.com/office/powerpoint/2010/main" val="336804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 animBg="1"/>
      <p:bldP spid="138248" grpId="0" animBg="1"/>
      <p:bldP spid="138249" grpId="0" animBg="1"/>
      <p:bldP spid="138250" grpId="0" animBg="1"/>
      <p:bldP spid="138251" grpId="0" animBg="1"/>
      <p:bldP spid="138252" grpId="0" animBg="1"/>
      <p:bldP spid="138253" grpId="0" animBg="1"/>
      <p:bldP spid="138254" grpId="0"/>
      <p:bldP spid="138255" grpId="0" animBg="1"/>
      <p:bldP spid="138257" grpId="0"/>
      <p:bldP spid="138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953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/>
              <a:t>Mole </a:t>
            </a:r>
            <a:r>
              <a:rPr lang="en-US" b="1" dirty="0" smtClean="0"/>
              <a:t>parts (ratios) </a:t>
            </a:r>
            <a:r>
              <a:rPr lang="en-US" b="1" dirty="0"/>
              <a:t>math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18655" y="1078845"/>
            <a:ext cx="2895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given 6 moles C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6  </a:t>
            </a:r>
            <a:endParaRPr lang="en-US" sz="4000" b="1" baseline="30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>
            <a:off x="3429000" y="19812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4648200" y="1381035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charset="0"/>
              </a:rPr>
              <a:t>How many </a:t>
            </a:r>
            <a:r>
              <a:rPr lang="en-US" sz="3600" b="1" dirty="0">
                <a:solidFill>
                  <a:srgbClr val="E22B00"/>
                </a:solidFill>
                <a:latin typeface="Arial" charset="0"/>
              </a:rPr>
              <a:t>moles of C</a:t>
            </a:r>
            <a:r>
              <a:rPr lang="en-US" sz="3600" b="1" dirty="0">
                <a:latin typeface="Arial" charset="0"/>
              </a:rPr>
              <a:t> ?</a:t>
            </a:r>
          </a:p>
        </p:txBody>
      </p:sp>
      <p:pic>
        <p:nvPicPr>
          <p:cNvPr id="133126" name="Picture 6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304800"/>
            <a:ext cx="1543050" cy="2857500"/>
          </a:xfrm>
          <a:prstGeom prst="rect">
            <a:avLst/>
          </a:prstGeom>
          <a:noFill/>
        </p:spPr>
      </p:pic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76200" y="3505200"/>
            <a:ext cx="67056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6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mol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C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6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x </a:t>
            </a:r>
            <a:r>
              <a:rPr lang="en-US" sz="3200" b="1" dirty="0" smtClean="0">
                <a:latin typeface="Arial" charset="0"/>
              </a:rPr>
              <a:t>   </a:t>
            </a:r>
            <a:r>
              <a:rPr lang="en-US" sz="3200" b="1" u="sng" dirty="0" smtClean="0">
                <a:solidFill>
                  <a:srgbClr val="CC0000"/>
                </a:solidFill>
                <a:latin typeface="Arial" charset="0"/>
              </a:rPr>
              <a:t>3</a:t>
            </a:r>
            <a:r>
              <a:rPr lang="en-US" sz="3200" b="1" u="sng" dirty="0" smtClean="0">
                <a:latin typeface="Arial" charset="0"/>
              </a:rPr>
              <a:t> </a:t>
            </a:r>
            <a:r>
              <a:rPr lang="en-US" sz="3200" b="1" u="sng" dirty="0">
                <a:solidFill>
                  <a:srgbClr val="CC0000"/>
                </a:solidFill>
                <a:latin typeface="Arial" charset="0"/>
              </a:rPr>
              <a:t>moles C</a:t>
            </a:r>
            <a:r>
              <a:rPr lang="en-US" sz="3200" b="1" u="sng" dirty="0">
                <a:latin typeface="Arial" charset="0"/>
              </a:rPr>
              <a:t>      </a:t>
            </a:r>
            <a:r>
              <a:rPr lang="en-US" sz="3200" b="1" dirty="0">
                <a:latin typeface="Arial" charset="0"/>
              </a:rPr>
              <a:t> = </a:t>
            </a:r>
            <a:endParaRPr lang="en-US" sz="3200" b="1" dirty="0" smtClean="0">
              <a:latin typeface="Arial" charset="0"/>
            </a:endParaRPr>
          </a:p>
          <a:p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smtClean="0"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	            </a:t>
            </a:r>
            <a:r>
              <a:rPr lang="en-US" sz="3200" b="1" dirty="0" smtClean="0">
                <a:latin typeface="Arial" charset="0"/>
              </a:rPr>
              <a:t>       </a:t>
            </a:r>
            <a:r>
              <a:rPr lang="en-US" sz="3200" b="1" dirty="0" smtClean="0">
                <a:solidFill>
                  <a:srgbClr val="0070C0"/>
                </a:solidFill>
                <a:latin typeface="Arial" charset="0"/>
              </a:rPr>
              <a:t>1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mol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C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6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24000" y="3581400"/>
            <a:ext cx="1219200" cy="4624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4139073"/>
            <a:ext cx="1219200" cy="4624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43650" y="4724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18 moles C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3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4" grpId="0" animBg="1"/>
      <p:bldP spid="133125" grpId="0"/>
      <p:bldP spid="133127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Mole </a:t>
            </a:r>
            <a:r>
              <a:rPr lang="en-US" sz="4000" dirty="0" smtClean="0"/>
              <a:t>parts (ratio) math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continued</a:t>
            </a:r>
            <a:endParaRPr lang="en-US" sz="2800" dirty="0"/>
          </a:p>
        </p:txBody>
      </p:sp>
      <p:pic>
        <p:nvPicPr>
          <p:cNvPr id="133126" name="Picture 6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732" y="-34472"/>
            <a:ext cx="1543050" cy="28575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1000" y="1246257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Given 45 grams of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66800" y="2209800"/>
            <a:ext cx="0" cy="1066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1782" y="32766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How many </a:t>
            </a:r>
            <a:r>
              <a:rPr lang="en-US" sz="4000" b="1" dirty="0" smtClean="0">
                <a:solidFill>
                  <a:srgbClr val="C00000"/>
                </a:solidFill>
              </a:rPr>
              <a:t>grams</a:t>
            </a:r>
            <a:r>
              <a:rPr lang="en-US" sz="4000" b="1" dirty="0" smtClean="0"/>
              <a:t> of </a:t>
            </a:r>
            <a:r>
              <a:rPr lang="en-US" sz="4000" b="1" dirty="0">
                <a:solidFill>
                  <a:srgbClr val="C00000"/>
                </a:solidFill>
              </a:rPr>
              <a:t>C</a:t>
            </a:r>
            <a:r>
              <a:rPr lang="en-US" sz="4000" b="1" dirty="0" smtClean="0"/>
              <a:t> are present ??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97332" y="1954143"/>
            <a:ext cx="472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…and MW of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  <a:p>
            <a:r>
              <a:rPr lang="en-US" sz="4000" dirty="0" smtClean="0"/>
              <a:t> =180 g/</a:t>
            </a:r>
            <a:r>
              <a:rPr lang="en-US" sz="4000" dirty="0" err="1" smtClean="0"/>
              <a:t>mol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01782" y="3984486"/>
            <a:ext cx="7315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i="1" u="sng" dirty="0" smtClean="0"/>
              <a:t>First,</a:t>
            </a:r>
            <a:r>
              <a:rPr lang="en-US" sz="3600" b="1" i="1" dirty="0" smtClean="0"/>
              <a:t> convert mass to moles (all roads lead through moles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23732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45 g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651413" y="5226377"/>
            <a:ext cx="4092287" cy="15081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</a:t>
            </a:r>
            <a:r>
              <a:rPr lang="en-US" sz="4000" b="1" u="sng" dirty="0" smtClean="0"/>
              <a:t> 1 mole </a:t>
            </a:r>
            <a:r>
              <a:rPr lang="en-US" sz="4000" b="1" u="sng" dirty="0" smtClean="0">
                <a:solidFill>
                  <a:srgbClr val="C00000"/>
                </a:solidFill>
              </a:rPr>
              <a:t>C</a:t>
            </a:r>
            <a:r>
              <a:rPr lang="en-US" sz="4000" b="1" u="sng" baseline="-25000" dirty="0" smtClean="0"/>
              <a:t>6</a:t>
            </a:r>
            <a:r>
              <a:rPr lang="en-US" sz="4000" b="1" u="sng" dirty="0" smtClean="0"/>
              <a:t>H</a:t>
            </a:r>
            <a:r>
              <a:rPr lang="en-US" sz="4000" b="1" u="sng" baseline="-25000" dirty="0" smtClean="0"/>
              <a:t>12</a:t>
            </a:r>
            <a:r>
              <a:rPr lang="en-US" sz="4000" b="1" u="sng" dirty="0" smtClean="0"/>
              <a:t>O</a:t>
            </a:r>
            <a:r>
              <a:rPr lang="en-US" sz="4000" b="1" u="sng" baseline="-25000" dirty="0" smtClean="0"/>
              <a:t>6</a:t>
            </a:r>
          </a:p>
          <a:p>
            <a:r>
              <a:rPr lang="en-US" sz="4000" b="1" dirty="0" smtClean="0"/>
              <a:t>     180 g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  <a:p>
            <a:endParaRPr lang="en-US" b="1" u="sng" baseline="-25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5591267"/>
            <a:ext cx="1600200" cy="302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37364" y="6112454"/>
            <a:ext cx="1676400" cy="48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5371851"/>
            <a:ext cx="281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0.25 moles</a:t>
            </a:r>
          </a:p>
          <a:p>
            <a:r>
              <a:rPr lang="en-US" sz="3600" b="1" dirty="0" smtClean="0"/>
              <a:t>	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endParaRPr lang="en-US" sz="3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98445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/>
      <p:bldP spid="10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/>
              <a:t>Mole parts (ratio) math </a:t>
            </a:r>
            <a:br>
              <a:rPr lang="en-US" sz="4000" smtClean="0"/>
            </a:br>
            <a:r>
              <a:rPr lang="en-US" sz="4000" smtClean="0"/>
              <a:t>continued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8873" y="12192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Next, relate given moles to desired moles via mole ratio (need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dirty="0" smtClean="0"/>
              <a:t> moles )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8873" y="2662581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0.25 moles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endParaRPr lang="en-US" sz="36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772892" y="27340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x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273408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???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7128" y="2591076"/>
            <a:ext cx="315883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6</a:t>
            </a:r>
            <a:r>
              <a:rPr lang="en-US" sz="3600" b="1" u="sng" dirty="0" smtClean="0"/>
              <a:t> mole </a:t>
            </a:r>
            <a:r>
              <a:rPr lang="en-US" sz="3600" b="1" u="sng" dirty="0" smtClean="0">
                <a:solidFill>
                  <a:srgbClr val="C00000"/>
                </a:solidFill>
              </a:rPr>
              <a:t>C</a:t>
            </a:r>
          </a:p>
          <a:p>
            <a:r>
              <a:rPr lang="en-US" sz="3600" b="1" dirty="0" smtClean="0"/>
              <a:t>1 mole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2726412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676900" y="3340525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72050" y="3849194"/>
            <a:ext cx="3619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=1.5 moles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557080"/>
            <a:ext cx="8763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Finally, convert moles to </a:t>
            </a:r>
            <a:r>
              <a:rPr lang="en-US" sz="3600" b="1" dirty="0" smtClean="0">
                <a:solidFill>
                  <a:srgbClr val="C00000"/>
                </a:solidFill>
              </a:rPr>
              <a:t>grams</a:t>
            </a:r>
            <a:r>
              <a:rPr lang="en-US" sz="3600" b="1" dirty="0" smtClean="0"/>
              <a:t> in usual way: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5465295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1.5 moles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21728" y="5428335"/>
            <a:ext cx="2057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C00000"/>
                </a:solidFill>
              </a:rPr>
              <a:t>12 </a:t>
            </a:r>
            <a:r>
              <a:rPr lang="en-US" sz="4000" b="1" u="sng" dirty="0">
                <a:solidFill>
                  <a:srgbClr val="C00000"/>
                </a:solidFill>
              </a:rPr>
              <a:t>g </a:t>
            </a:r>
            <a:r>
              <a:rPr lang="en-US" sz="4000" b="1" u="sng" dirty="0" smtClean="0">
                <a:solidFill>
                  <a:srgbClr val="C00000"/>
                </a:solidFill>
              </a:rPr>
              <a:t>C</a:t>
            </a:r>
            <a:r>
              <a:rPr lang="en-US" sz="4000" b="1" dirty="0" smtClean="0"/>
              <a:t>   </a:t>
            </a:r>
          </a:p>
          <a:p>
            <a:r>
              <a:rPr lang="en-US" sz="4000" b="1" dirty="0" smtClean="0"/>
              <a:t>1 mole </a:t>
            </a:r>
            <a:r>
              <a:rPr lang="en-US" sz="4000" b="1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8691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</a:t>
            </a:r>
            <a:endParaRPr lang="en-US" sz="4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93273" y="5579081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45527" y="6284669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00800" y="5465295"/>
            <a:ext cx="2355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 </a:t>
            </a:r>
            <a:r>
              <a:rPr lang="en-US" sz="4400" b="1" dirty="0" smtClean="0">
                <a:solidFill>
                  <a:srgbClr val="C00000"/>
                </a:solidFill>
              </a:rPr>
              <a:t>18 g C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8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2" grpId="0"/>
      <p:bldP spid="13" grpId="0" animBg="1"/>
      <p:bldP spid="15" grpId="0"/>
      <p:bldP spid="16" grpId="0" animBg="1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838200" y="914400"/>
            <a:ext cx="76200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Solving Mole parts </a:t>
            </a:r>
            <a:r>
              <a:rPr lang="en-US" sz="3600" b="1" dirty="0" smtClean="0"/>
              <a:t>(ratio) problems</a:t>
            </a:r>
            <a:endParaRPr lang="en-US" sz="3600" b="1" dirty="0"/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534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Convert any given weight or molecule count to moles </a:t>
            </a:r>
            <a:r>
              <a:rPr lang="en-US" sz="3600" b="1" i="1" dirty="0">
                <a:solidFill>
                  <a:srgbClr val="D60093"/>
                </a:solidFill>
              </a:rPr>
              <a:t>(“all roads lead through moles”)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Relate the computed moles above to desired moles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If necessary, convert desired moles to target grams or  molecule count</a:t>
            </a:r>
          </a:p>
        </p:txBody>
      </p:sp>
    </p:spTree>
    <p:extLst>
      <p:ext uri="{BB962C8B-B14F-4D97-AF65-F5344CB8AC3E}">
        <p14:creationId xmlns:p14="http://schemas.microsoft.com/office/powerpoint/2010/main" val="179773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120162" y="0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In-class exercise </a:t>
            </a:r>
            <a:r>
              <a:rPr lang="en-US" sz="2400" dirty="0" smtClean="0"/>
              <a:t>#3b</a:t>
            </a:r>
            <a:r>
              <a:rPr lang="en-US" sz="2400" dirty="0"/>
              <a:t>: </a:t>
            </a:r>
            <a:r>
              <a:rPr lang="en-US" sz="2400" dirty="0" err="1"/>
              <a:t>chem</a:t>
            </a:r>
            <a:r>
              <a:rPr lang="en-US" sz="2400" dirty="0"/>
              <a:t> </a:t>
            </a:r>
            <a:r>
              <a:rPr lang="en-US" sz="2400" dirty="0" smtClean="0"/>
              <a:t>1114</a:t>
            </a:r>
            <a:r>
              <a:rPr lang="en-US" sz="2400" b="1" dirty="0" smtClean="0"/>
              <a:t> </a:t>
            </a:r>
          </a:p>
          <a:p>
            <a:r>
              <a:rPr lang="en-US" sz="2400" i="1" dirty="0" smtClean="0"/>
              <a:t>Mole</a:t>
            </a:r>
            <a:r>
              <a:rPr lang="en-US" sz="2400" b="1" dirty="0" smtClean="0"/>
              <a:t> </a:t>
            </a:r>
            <a:r>
              <a:rPr lang="en-US" sz="2400" b="1" dirty="0"/>
              <a:t>Calculations: part 2</a:t>
            </a:r>
            <a:r>
              <a:rPr lang="en-US" sz="2400" dirty="0"/>
              <a:t> 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685800" y="848582"/>
            <a:ext cx="845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3</a:t>
            </a:r>
            <a:r>
              <a:rPr lang="en-US" sz="3600" b="1" dirty="0" smtClean="0"/>
              <a:t>.1)mole </a:t>
            </a:r>
            <a:r>
              <a:rPr lang="en-US" sz="3600" b="1" dirty="0"/>
              <a:t>to </a:t>
            </a:r>
            <a:r>
              <a:rPr lang="en-US" sz="3600" b="1" dirty="0" smtClean="0"/>
              <a:t>mole:</a:t>
            </a:r>
          </a:p>
          <a:p>
            <a:r>
              <a:rPr lang="en-US" sz="3200" b="1" dirty="0" smtClean="0"/>
              <a:t>  </a:t>
            </a:r>
            <a:r>
              <a:rPr lang="en-US" sz="3200" dirty="0"/>
              <a:t>how many </a:t>
            </a:r>
            <a:r>
              <a:rPr lang="en-US" sz="3200" b="1" dirty="0">
                <a:solidFill>
                  <a:srgbClr val="FF3300"/>
                </a:solidFill>
              </a:rPr>
              <a:t>moles of O</a:t>
            </a:r>
            <a:r>
              <a:rPr lang="en-US" sz="3200" dirty="0"/>
              <a:t> are present in 0.1666 mole of C</a:t>
            </a:r>
            <a:r>
              <a:rPr lang="en-US" sz="3200" baseline="-25000" dirty="0"/>
              <a:t>6 </a:t>
            </a:r>
            <a:r>
              <a:rPr lang="en-US" sz="3200" dirty="0"/>
              <a:t>H</a:t>
            </a:r>
            <a:r>
              <a:rPr lang="en-US" sz="3200" baseline="-25000" dirty="0"/>
              <a:t>12</a:t>
            </a:r>
            <a:r>
              <a:rPr lang="en-US" sz="3200" dirty="0"/>
              <a:t>O</a:t>
            </a:r>
            <a:r>
              <a:rPr lang="en-US" sz="3200" baseline="-25000" dirty="0"/>
              <a:t>6</a:t>
            </a:r>
            <a:r>
              <a:rPr lang="en-US" sz="3200" dirty="0"/>
              <a:t>?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644769" y="32004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.2</a:t>
            </a:r>
            <a:r>
              <a:rPr lang="en-US" sz="3600" dirty="0"/>
              <a:t>) </a:t>
            </a:r>
            <a:r>
              <a:rPr lang="en-US" sz="3600" b="1" dirty="0"/>
              <a:t>mole to </a:t>
            </a:r>
            <a:r>
              <a:rPr lang="en-US" sz="3600" b="1" dirty="0" smtClean="0"/>
              <a:t>mole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how many </a:t>
            </a:r>
            <a:r>
              <a:rPr lang="en-US" sz="4000" b="1" dirty="0">
                <a:solidFill>
                  <a:srgbClr val="FF3300"/>
                </a:solidFill>
              </a:rPr>
              <a:t>moles of C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b="1" dirty="0">
                <a:solidFill>
                  <a:srgbClr val="FF3300"/>
                </a:solidFill>
              </a:rPr>
              <a:t>H</a:t>
            </a:r>
            <a:r>
              <a:rPr lang="en-US" sz="4000" b="1" baseline="-25000" dirty="0">
                <a:solidFill>
                  <a:srgbClr val="FF3300"/>
                </a:solidFill>
              </a:rPr>
              <a:t>12</a:t>
            </a:r>
            <a:r>
              <a:rPr lang="en-US" sz="4000" b="1" dirty="0">
                <a:solidFill>
                  <a:srgbClr val="FF3300"/>
                </a:solidFill>
              </a:rPr>
              <a:t>O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dirty="0"/>
              <a:t> can be made with 12 mole of O ? 	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4648200" y="2554069"/>
            <a:ext cx="2590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3300"/>
                </a:solidFill>
              </a:rPr>
              <a:t>1 </a:t>
            </a:r>
            <a:r>
              <a:rPr lang="en-US" sz="3600" b="1" dirty="0" err="1">
                <a:solidFill>
                  <a:srgbClr val="FF3300"/>
                </a:solidFill>
              </a:rPr>
              <a:t>mol</a:t>
            </a:r>
            <a:r>
              <a:rPr lang="en-US" sz="3600" b="1" dirty="0">
                <a:solidFill>
                  <a:srgbClr val="FF3300"/>
                </a:solidFill>
              </a:rPr>
              <a:t> O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3933092" y="5029200"/>
            <a:ext cx="433753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4000" b="1" dirty="0" smtClean="0">
                <a:solidFill>
                  <a:srgbClr val="FF3300"/>
                </a:solidFill>
              </a:rPr>
              <a:t>2moles C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>
                <a:solidFill>
                  <a:srgbClr val="FF33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12</a:t>
            </a:r>
            <a:r>
              <a:rPr lang="en-US" sz="4000" b="1" dirty="0" smtClean="0">
                <a:solidFill>
                  <a:srgbClr val="FF3300"/>
                </a:solidFill>
              </a:rPr>
              <a:t>O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163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2" grpId="0"/>
      <p:bldP spid="134155" grpId="0" animBg="1"/>
      <p:bldP spid="1341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In-class exercise #7b: chem 1114	</a:t>
            </a:r>
            <a:r>
              <a:rPr lang="en-US" b="1"/>
              <a:t> </a:t>
            </a:r>
            <a:r>
              <a:rPr lang="en-US" sz="1800" i="1"/>
              <a:t>Mole</a:t>
            </a:r>
            <a:r>
              <a:rPr lang="en-US" sz="1800" b="1"/>
              <a:t> Calculations: part 2</a:t>
            </a:r>
            <a:r>
              <a:rPr lang="en-US" sz="1800"/>
              <a:t> </a:t>
            </a:r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398585" y="11430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 smtClean="0"/>
              <a:t>3.3</a:t>
            </a:r>
            <a:r>
              <a:rPr lang="en-US" sz="3600" dirty="0"/>
              <a:t>) </a:t>
            </a:r>
            <a:r>
              <a:rPr lang="en-US" sz="3600" b="1" dirty="0"/>
              <a:t>weight to moles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moles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in a sample containing 216 g C ?</a:t>
            </a: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5486400" y="2590800"/>
            <a:ext cx="16002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3300"/>
                </a:solidFill>
              </a:rPr>
              <a:t>mol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375139" y="34290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smtClean="0"/>
              <a:t>3.4</a:t>
            </a:r>
            <a:r>
              <a:rPr lang="en-US" sz="3600" b="1" dirty="0"/>
              <a:t>)</a:t>
            </a:r>
            <a:r>
              <a:rPr lang="en-US" sz="3600" dirty="0"/>
              <a:t>  </a:t>
            </a:r>
            <a:r>
              <a:rPr lang="en-US" sz="3600" b="1" dirty="0"/>
              <a:t>moles to weight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grams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 are formed with 0.2666 </a:t>
            </a:r>
            <a:r>
              <a:rPr lang="en-US" sz="3600" dirty="0" err="1"/>
              <a:t>mol</a:t>
            </a:r>
            <a:r>
              <a:rPr lang="en-US" sz="3600" dirty="0"/>
              <a:t> H?</a:t>
            </a:r>
          </a:p>
        </p:txBody>
      </p:sp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5509846" y="4675873"/>
            <a:ext cx="1752600" cy="1138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3300"/>
                </a:solidFill>
              </a:rPr>
              <a:t>= </a:t>
            </a:r>
            <a:r>
              <a:rPr lang="en-US" sz="4800" b="1" dirty="0">
                <a:solidFill>
                  <a:srgbClr val="FF3300"/>
                </a:solidFill>
              </a:rPr>
              <a:t>4 g</a:t>
            </a:r>
            <a:r>
              <a:rPr lang="en-US" sz="2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5445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2" grpId="0" animBg="1"/>
      <p:bldP spid="134163" grpId="0"/>
      <p:bldP spid="1341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C95A5C0957D4C5EB1502E814C79E04E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356</Words>
  <Application>Microsoft Office PowerPoint</Application>
  <PresentationFormat>On-screen Show (4:3)</PresentationFormat>
  <Paragraphs>85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Moles: part 3 body parts (mole ratio) math: the knee bone is connected to the thigh bone….</vt:lpstr>
      <vt:lpstr>PowerPoint Presentation</vt:lpstr>
      <vt:lpstr>PowerPoint Presentation</vt:lpstr>
      <vt:lpstr>Mole parts (ratios) math </vt:lpstr>
      <vt:lpstr>Mole parts (ratio) math  continued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214</cp:revision>
  <dcterms:created xsi:type="dcterms:W3CDTF">2011-08-29T23:32:25Z</dcterms:created>
  <dcterms:modified xsi:type="dcterms:W3CDTF">2015-03-11T15:34:29Z</dcterms:modified>
</cp:coreProperties>
</file>