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62" r:id="rId2"/>
    <p:sldId id="463" r:id="rId3"/>
    <p:sldId id="464" r:id="rId4"/>
    <p:sldId id="465" r:id="rId5"/>
    <p:sldId id="479" r:id="rId6"/>
    <p:sldId id="480" r:id="rId7"/>
    <p:sldId id="481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88" autoAdjust="0"/>
    <p:restoredTop sz="94075" autoAdjust="0"/>
  </p:normalViewPr>
  <p:slideViewPr>
    <p:cSldViewPr>
      <p:cViewPr varScale="1">
        <p:scale>
          <a:sx n="74" d="100"/>
          <a:sy n="74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30F28-1B77-4358-A8A9-9B53864EEE54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7A21-261D-47CC-9456-D9A59F6E8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46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33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266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22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04CFCA-D5B1-455E-A0C0-8AF3C30708C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75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837E-6F57-41C1-9C06-14CFD901AC4E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837E-6F57-41C1-9C06-14CFD901AC4E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2CD7-0B0C-4E79-AB79-F4766C18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i="1" dirty="0">
                <a:latin typeface="Arial" charset="0"/>
              </a:rPr>
              <a:t>A compound contains:</a:t>
            </a:r>
            <a:r>
              <a:rPr lang="en-US" sz="2300" b="1" dirty="0">
                <a:latin typeface="Arial" charset="0"/>
              </a:rPr>
              <a:t>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 sz="2300" dirty="0">
                <a:latin typeface="Arial" charset="0"/>
              </a:rPr>
              <a:t>and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sz="2300" b="1" dirty="0">
                <a:latin typeface="Arial" charset="0"/>
              </a:rPr>
              <a:t>. It’s </a:t>
            </a:r>
            <a:r>
              <a:rPr lang="en-US" sz="2300" i="1" dirty="0">
                <a:latin typeface="Arial" charset="0"/>
              </a:rPr>
              <a:t>molecular weight (MW)  is </a:t>
            </a:r>
            <a:r>
              <a:rPr lang="en-US" sz="2800" b="1" i="1" dirty="0">
                <a:latin typeface="Arial" charset="0"/>
              </a:rPr>
              <a:t>228 g/mol</a:t>
            </a:r>
            <a:r>
              <a:rPr lang="en-US" i="1" dirty="0">
                <a:latin typeface="Arial" charset="0"/>
              </a:rPr>
              <a:t>. </a:t>
            </a:r>
            <a:r>
              <a:rPr lang="en-US" sz="2300" i="1" dirty="0">
                <a:latin typeface="Arial" charset="0"/>
              </a:rPr>
              <a:t>What is the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i="1" dirty="0">
                <a:latin typeface="Arial" charset="0"/>
              </a:rPr>
              <a:t> </a:t>
            </a:r>
            <a:r>
              <a:rPr lang="en-US" sz="2300" i="1" dirty="0">
                <a:latin typeface="Arial" charset="0"/>
              </a:rPr>
              <a:t>of the compound </a:t>
            </a:r>
            <a:r>
              <a:rPr lang="en-US" i="1" dirty="0">
                <a:latin typeface="Arial" charset="0"/>
              </a:rPr>
              <a:t>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: formula determination with a few  more twists</a:t>
            </a: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763000" cy="3813048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00200"/>
                <a:gridCol w="16002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0.631</a:t>
            </a: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16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n=w/</a:t>
            </a:r>
            <a:r>
              <a:rPr lang="en-US" sz="2200" b="1" dirty="0" err="1">
                <a:latin typeface="Arial" charset="0"/>
              </a:rPr>
              <a:t>AWmoles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 smtClean="0">
                <a:latin typeface="Arial" charset="0"/>
              </a:rPr>
              <a:t>/12</a:t>
            </a:r>
            <a:r>
              <a:rPr lang="en-US" sz="2800" b="1" dirty="0" smtClean="0">
                <a:latin typeface="Arial" charset="0"/>
              </a:rPr>
              <a:t>=0.0263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343400" y="4572000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 smtClean="0">
                <a:latin typeface="Arial" charset="0"/>
              </a:rPr>
              <a:t>/1</a:t>
            </a: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Arial" charset="0"/>
              </a:rPr>
              <a:t>=0.0526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343400" y="5334000"/>
            <a:ext cx="1600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 smtClean="0">
                <a:latin typeface="Arial" charset="0"/>
              </a:rPr>
              <a:t>/16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=</a:t>
            </a:r>
            <a:r>
              <a:rPr lang="en-US" sz="2800" b="1" dirty="0">
                <a:latin typeface="Arial" charset="0"/>
              </a:rPr>
              <a:t>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581400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1</a:t>
            </a:r>
            <a:endParaRPr lang="en-US" sz="2800" b="1" u="sng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0.0263</a:t>
            </a: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828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latin typeface="Arial" charset="0"/>
              </a:rPr>
              <a:t>0.0526 </a:t>
            </a:r>
            <a:r>
              <a:rPr lang="en-US" sz="1800" b="1" dirty="0" smtClean="0">
                <a:latin typeface="Arial" charset="0"/>
              </a:rPr>
              <a:t> = </a:t>
            </a:r>
            <a:r>
              <a:rPr lang="en-US" sz="2800" b="1" dirty="0" smtClean="0">
                <a:latin typeface="Arial" charset="0"/>
              </a:rPr>
              <a:t>2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410200"/>
            <a:ext cx="2133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sng" dirty="0" smtClean="0">
                <a:latin typeface="Arial" charset="0"/>
              </a:rPr>
              <a:t>0.0394</a:t>
            </a:r>
            <a:r>
              <a:rPr lang="en-US" sz="2400" b="1" dirty="0" smtClean="0"/>
              <a:t>=</a:t>
            </a:r>
            <a:r>
              <a:rPr lang="en-US" sz="2800" b="1" dirty="0" smtClean="0"/>
              <a:t>1.5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x 2 to get whole #</a:t>
            </a:r>
            <a:endParaRPr lang="en-US" b="1" dirty="0">
              <a:latin typeface="Arial" charset="0"/>
            </a:endParaRP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1*2=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Arial" charset="0"/>
              </a:rPr>
              <a:t>2*2</a:t>
            </a:r>
            <a:r>
              <a:rPr lang="en-US" sz="3200" dirty="0">
                <a:latin typeface="Arial" charset="0"/>
              </a:rPr>
              <a:t>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2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7150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2*1.5=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1947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C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4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O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3</a:t>
            </a:r>
            <a:endParaRPr lang="en-US" sz="3600" b="1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534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3600" b="1" dirty="0">
                <a:latin typeface="Arial" charset="0"/>
              </a:rPr>
              <a:t>12 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3600" b="1" dirty="0">
                <a:latin typeface="Arial" charset="0"/>
              </a:rPr>
              <a:t>1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3600" b="1" dirty="0">
                <a:latin typeface="Arial" charset="0"/>
              </a:rPr>
              <a:t>16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33400" y="2819400"/>
            <a:ext cx="78486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124200" y="3657600"/>
            <a:ext cx="6019800" cy="1200329"/>
          </a:xfrm>
          <a:prstGeom prst="rect">
            <a:avLst/>
          </a:prstGeom>
          <a:noFill/>
          <a:ln w="825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600" b="1" u="sng" dirty="0">
                <a:latin typeface="Arial" charset="0"/>
              </a:rPr>
              <a:t>Molecular mass </a:t>
            </a:r>
            <a:r>
              <a:rPr lang="en-US" sz="3600" b="1" dirty="0">
                <a:latin typeface="Arial" charset="0"/>
              </a:rPr>
              <a:t> = </a:t>
            </a:r>
            <a:r>
              <a:rPr lang="en-US" sz="3600" b="1" u="sng" dirty="0">
                <a:latin typeface="Arial" charset="0"/>
              </a:rPr>
              <a:t>228 </a:t>
            </a:r>
            <a:r>
              <a:rPr lang="en-US" sz="3600" b="1" dirty="0">
                <a:latin typeface="Arial" charset="0"/>
              </a:rPr>
              <a:t>= 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228600" y="457200"/>
            <a:ext cx="868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: formula determination with a few  more twists   (continued)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219200" y="5105400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</a:t>
            </a:r>
            <a:r>
              <a:rPr lang="en-US" sz="4000" b="1" dirty="0">
                <a:latin typeface="Arial" charset="0"/>
              </a:rPr>
              <a:t>C</a:t>
            </a:r>
            <a:r>
              <a:rPr lang="en-US" sz="4000" b="1" baseline="-25000" dirty="0">
                <a:latin typeface="Arial" charset="0"/>
              </a:rPr>
              <a:t>2*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H</a:t>
            </a:r>
            <a:r>
              <a:rPr lang="en-US" sz="4000" b="1" baseline="-25000" dirty="0">
                <a:latin typeface="Arial" charset="0"/>
              </a:rPr>
              <a:t>4*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 O</a:t>
            </a:r>
            <a:r>
              <a:rPr lang="en-US" sz="4000" b="1" baseline="-25000" dirty="0">
                <a:latin typeface="Arial" charset="0"/>
              </a:rPr>
              <a:t>3*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724400" y="58674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= C</a:t>
            </a:r>
            <a:r>
              <a:rPr lang="en-US" sz="3600" b="1" baseline="-25000" dirty="0">
                <a:latin typeface="Arial Black" pitchFamily="34" charset="0"/>
              </a:rPr>
              <a:t>6</a:t>
            </a:r>
            <a:r>
              <a:rPr lang="en-US" sz="3600" b="1" dirty="0">
                <a:latin typeface="Arial Black" pitchFamily="34" charset="0"/>
              </a:rPr>
              <a:t> H</a:t>
            </a:r>
            <a:r>
              <a:rPr lang="en-US" sz="3600" b="1" baseline="-25000" dirty="0">
                <a:latin typeface="Arial Black" pitchFamily="34" charset="0"/>
              </a:rPr>
              <a:t>12</a:t>
            </a:r>
            <a:r>
              <a:rPr lang="en-US" sz="3600" b="1" dirty="0">
                <a:latin typeface="Arial Black" pitchFamily="34" charset="0"/>
              </a:rPr>
              <a:t>  O</a:t>
            </a:r>
            <a:r>
              <a:rPr lang="en-US" sz="3600" b="1" baseline="-25000" dirty="0">
                <a:latin typeface="Arial Black" pitchFamily="34" charset="0"/>
              </a:rPr>
              <a:t>9</a:t>
            </a:r>
            <a:r>
              <a:rPr lang="en-US" sz="3600" b="1" dirty="0">
                <a:latin typeface="Arial Black" pitchFamily="34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505200"/>
            <a:ext cx="373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8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 animBg="1"/>
      <p:bldP spid="147464" grpId="0"/>
      <p:bldP spid="147465" grpId="0" animBg="1"/>
      <p:bldP spid="1474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822" name="Group 294"/>
          <p:cNvGraphicFramePr>
            <a:graphicFrameLocks noGrp="1"/>
          </p:cNvGraphicFramePr>
          <p:nvPr/>
        </p:nvGraphicFramePr>
        <p:xfrm>
          <a:off x="914400" y="914400"/>
          <a:ext cx="8001000" cy="1722438"/>
        </p:xfrm>
        <a:graphic>
          <a:graphicData uri="http://schemas.openxmlformats.org/drawingml/2006/table">
            <a:tbl>
              <a:tblPr/>
              <a:tblGrid>
                <a:gridCol w="1219200"/>
                <a:gridCol w="1447800"/>
                <a:gridCol w="1752600"/>
                <a:gridCol w="1676400"/>
                <a:gridCol w="1905000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27.27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 g/mol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72.73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668" name="Rectangle 140"/>
          <p:cNvSpPr>
            <a:spLocks noChangeArrowheads="1"/>
          </p:cNvSpPr>
          <p:nvPr/>
        </p:nvSpPr>
        <p:spPr bwMode="auto">
          <a:xfrm>
            <a:off x="914400" y="2743200"/>
            <a:ext cx="666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____________________		 </a:t>
            </a:r>
          </a:p>
        </p:txBody>
      </p:sp>
      <p:sp>
        <p:nvSpPr>
          <p:cNvPr id="150669" name="Text Box 141"/>
          <p:cNvSpPr txBox="1">
            <a:spLocks noChangeArrowheads="1"/>
          </p:cNvSpPr>
          <p:nvPr/>
        </p:nvSpPr>
        <p:spPr bwMode="auto">
          <a:xfrm>
            <a:off x="1143000" y="2286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In-class exercise </a:t>
            </a:r>
            <a:r>
              <a:rPr lang="en-US" sz="2000" b="1" dirty="0" smtClean="0"/>
              <a:t>Chemical </a:t>
            </a:r>
            <a:r>
              <a:rPr lang="en-US" sz="2000" b="1" dirty="0"/>
              <a:t>Composition</a:t>
            </a:r>
            <a:r>
              <a:rPr lang="en-US" sz="2000" dirty="0"/>
              <a:t> </a:t>
            </a:r>
          </a:p>
        </p:txBody>
      </p:sp>
      <p:graphicFrame>
        <p:nvGraphicFramePr>
          <p:cNvPr id="150824" name="Group 296"/>
          <p:cNvGraphicFramePr>
            <a:graphicFrameLocks noGrp="1"/>
          </p:cNvGraphicFramePr>
          <p:nvPr/>
        </p:nvGraphicFramePr>
        <p:xfrm>
          <a:off x="1066800" y="3505200"/>
          <a:ext cx="7467600" cy="2544129"/>
        </p:xfrm>
        <a:graphic>
          <a:graphicData uri="http://schemas.openxmlformats.org/drawingml/2006/table">
            <a:tbl>
              <a:tblPr/>
              <a:tblGrid>
                <a:gridCol w="1492250"/>
                <a:gridCol w="1492250"/>
                <a:gridCol w="1130300"/>
                <a:gridCol w="1858963"/>
                <a:gridCol w="1493837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33.3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8.3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44.4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803" name="Rectangle 275"/>
          <p:cNvSpPr>
            <a:spLocks noChangeArrowheads="1"/>
          </p:cNvSpPr>
          <p:nvPr/>
        </p:nvSpPr>
        <p:spPr bwMode="auto">
          <a:xfrm>
            <a:off x="838200" y="5970657"/>
            <a:ext cx="94820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Empiric formula:   _____</a:t>
            </a:r>
            <a:r>
              <a:rPr lang="en-US" sz="4000" b="1" dirty="0">
                <a:latin typeface="Arial Black" pitchFamily="34" charset="0"/>
              </a:rPr>
              <a:t>C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1</a:t>
            </a:r>
            <a:r>
              <a:rPr lang="en-US" sz="4000" b="1" dirty="0">
                <a:latin typeface="Arial Black" pitchFamily="34" charset="0"/>
              </a:rPr>
              <a:t>___= CH</a:t>
            </a:r>
            <a:r>
              <a:rPr lang="en-US" sz="4000" b="1" baseline="-25000" dirty="0">
                <a:solidFill>
                  <a:srgbClr val="E22B00"/>
                </a:solidFill>
                <a:latin typeface="Arial Black" pitchFamily="34" charset="0"/>
              </a:rPr>
              <a:t>3</a:t>
            </a:r>
            <a:r>
              <a:rPr lang="en-US" sz="4000" b="1" dirty="0">
                <a:latin typeface="Arial Black" pitchFamily="34" charset="0"/>
              </a:rPr>
              <a:t>O</a:t>
            </a:r>
            <a:r>
              <a:rPr lang="en-US" sz="4000" b="1" dirty="0" smtClean="0">
                <a:latin typeface="Arial Black" pitchFamily="34" charset="0"/>
              </a:rPr>
              <a:t>____</a:t>
            </a:r>
            <a:r>
              <a:rPr lang="en-US" dirty="0"/>
              <a:t>		 </a:t>
            </a:r>
          </a:p>
        </p:txBody>
      </p:sp>
      <p:sp>
        <p:nvSpPr>
          <p:cNvPr id="150804" name="Text Box 276"/>
          <p:cNvSpPr txBox="1">
            <a:spLocks noChangeArrowheads="1"/>
          </p:cNvSpPr>
          <p:nvPr/>
        </p:nvSpPr>
        <p:spPr bwMode="auto">
          <a:xfrm>
            <a:off x="5486400" y="1828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805" name="Text Box 277"/>
          <p:cNvSpPr txBox="1">
            <a:spLocks noChangeArrowheads="1"/>
          </p:cNvSpPr>
          <p:nvPr/>
        </p:nvSpPr>
        <p:spPr bwMode="auto">
          <a:xfrm>
            <a:off x="5486400" y="1295400"/>
            <a:ext cx="152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b="1" dirty="0">
                <a:latin typeface="Arial Black" pitchFamily="34" charset="0"/>
              </a:rPr>
              <a:t>27.27/12</a:t>
            </a:r>
          </a:p>
          <a:p>
            <a:r>
              <a:rPr lang="en-US" sz="2200" b="1" dirty="0">
                <a:solidFill>
                  <a:srgbClr val="FF0000"/>
                </a:solidFill>
                <a:latin typeface="Arial Black" pitchFamily="34" charset="0"/>
              </a:rPr>
              <a:t>=2.2725</a:t>
            </a:r>
          </a:p>
        </p:txBody>
      </p:sp>
      <p:sp>
        <p:nvSpPr>
          <p:cNvPr id="150807" name="Text Box 279"/>
          <p:cNvSpPr txBox="1">
            <a:spLocks noChangeArrowheads="1"/>
          </p:cNvSpPr>
          <p:nvPr/>
        </p:nvSpPr>
        <p:spPr bwMode="auto">
          <a:xfrm>
            <a:off x="5715000" y="2514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0809" name="Text Box 281"/>
          <p:cNvSpPr txBox="1">
            <a:spLocks noChangeArrowheads="1"/>
          </p:cNvSpPr>
          <p:nvPr/>
        </p:nvSpPr>
        <p:spPr bwMode="auto">
          <a:xfrm>
            <a:off x="5410200" y="1981200"/>
            <a:ext cx="182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dirty="0">
                <a:latin typeface="Arial Black" pitchFamily="34" charset="0"/>
              </a:rPr>
              <a:t>72.73/16</a:t>
            </a:r>
          </a:p>
          <a:p>
            <a:r>
              <a:rPr lang="en-US" sz="2200" dirty="0">
                <a:solidFill>
                  <a:srgbClr val="FF0000"/>
                </a:solidFill>
                <a:latin typeface="Arial Black" pitchFamily="34" charset="0"/>
              </a:rPr>
              <a:t>=4.5456</a:t>
            </a:r>
          </a:p>
        </p:txBody>
      </p:sp>
      <p:sp>
        <p:nvSpPr>
          <p:cNvPr id="150813" name="Text Box 285"/>
          <p:cNvSpPr txBox="1">
            <a:spLocks noChangeArrowheads="1"/>
          </p:cNvSpPr>
          <p:nvPr/>
        </p:nvSpPr>
        <p:spPr bwMode="auto">
          <a:xfrm>
            <a:off x="7924800" y="14478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15" name="Text Box 287"/>
          <p:cNvSpPr txBox="1">
            <a:spLocks noChangeArrowheads="1"/>
          </p:cNvSpPr>
          <p:nvPr/>
        </p:nvSpPr>
        <p:spPr bwMode="auto">
          <a:xfrm>
            <a:off x="6934200" y="1828800"/>
            <a:ext cx="2209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 Black" pitchFamily="34" charset="0"/>
              </a:rPr>
              <a:t>4.5456/2.2725</a:t>
            </a:r>
            <a:r>
              <a:rPr lang="en-US" sz="2400" b="1" dirty="0">
                <a:solidFill>
                  <a:srgbClr val="FF0000"/>
                </a:solidFill>
                <a:latin typeface="Arial Black" pitchFamily="34" charset="0"/>
              </a:rPr>
              <a:t>   	</a:t>
            </a: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=2</a:t>
            </a:r>
          </a:p>
        </p:txBody>
      </p:sp>
      <p:sp>
        <p:nvSpPr>
          <p:cNvPr id="150823" name="Text Box 295"/>
          <p:cNvSpPr txBox="1">
            <a:spLocks noChangeArrowheads="1"/>
          </p:cNvSpPr>
          <p:nvPr/>
        </p:nvSpPr>
        <p:spPr bwMode="auto">
          <a:xfrm>
            <a:off x="3352800" y="2590800"/>
            <a:ext cx="2895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C</a:t>
            </a:r>
            <a:r>
              <a:rPr lang="en-US" sz="3600" b="1" baseline="-25000" dirty="0">
                <a:latin typeface="Arial Black" pitchFamily="34" charset="0"/>
              </a:rPr>
              <a:t>1</a:t>
            </a:r>
            <a:r>
              <a:rPr lang="en-US" sz="3600" b="1" dirty="0">
                <a:latin typeface="Arial Black" pitchFamily="34" charset="0"/>
              </a:rPr>
              <a:t>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latin typeface="Arial Black" pitchFamily="34" charset="0"/>
              </a:rPr>
              <a:t>=CO</a:t>
            </a:r>
            <a:r>
              <a:rPr lang="en-US" sz="4000" b="1" baseline="-25000" dirty="0">
                <a:solidFill>
                  <a:srgbClr val="FF0000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150825" name="Text Box 297"/>
          <p:cNvSpPr txBox="1">
            <a:spLocks noChangeArrowheads="1"/>
          </p:cNvSpPr>
          <p:nvPr/>
        </p:nvSpPr>
        <p:spPr bwMode="auto">
          <a:xfrm>
            <a:off x="5334000" y="4114800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33.3/12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6" name="Text Box 298"/>
          <p:cNvSpPr txBox="1">
            <a:spLocks noChangeArrowheads="1"/>
          </p:cNvSpPr>
          <p:nvPr/>
        </p:nvSpPr>
        <p:spPr bwMode="auto">
          <a:xfrm>
            <a:off x="5334000" y="4876800"/>
            <a:ext cx="175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latin typeface="Arial Black" pitchFamily="34" charset="0"/>
              </a:rPr>
              <a:t>8.3/1=</a:t>
            </a: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8.3</a:t>
            </a:r>
            <a:endParaRPr lang="en-US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50827" name="Text Box 299"/>
          <p:cNvSpPr txBox="1">
            <a:spLocks noChangeArrowheads="1"/>
          </p:cNvSpPr>
          <p:nvPr/>
        </p:nvSpPr>
        <p:spPr bwMode="auto">
          <a:xfrm>
            <a:off x="5257800" y="54102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 Black" pitchFamily="34" charset="0"/>
              </a:rPr>
              <a:t>44.4/16</a:t>
            </a:r>
          </a:p>
          <a:p>
            <a:r>
              <a:rPr lang="en-US" sz="2800" b="1" dirty="0">
                <a:solidFill>
                  <a:srgbClr val="FF00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8" name="Text Box 300"/>
          <p:cNvSpPr txBox="1">
            <a:spLocks noChangeArrowheads="1"/>
          </p:cNvSpPr>
          <p:nvPr/>
        </p:nvSpPr>
        <p:spPr bwMode="auto">
          <a:xfrm>
            <a:off x="7391400" y="4267200"/>
            <a:ext cx="990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29" name="Text Box 301"/>
          <p:cNvSpPr txBox="1">
            <a:spLocks noChangeArrowheads="1"/>
          </p:cNvSpPr>
          <p:nvPr/>
        </p:nvSpPr>
        <p:spPr bwMode="auto">
          <a:xfrm>
            <a:off x="7467600" y="54864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30" name="Text Box 302"/>
          <p:cNvSpPr txBox="1">
            <a:spLocks noChangeArrowheads="1"/>
          </p:cNvSpPr>
          <p:nvPr/>
        </p:nvSpPr>
        <p:spPr bwMode="auto">
          <a:xfrm>
            <a:off x="7086600" y="4724400"/>
            <a:ext cx="152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8.3/2.775</a:t>
            </a:r>
          </a:p>
          <a:p>
            <a:r>
              <a:rPr lang="en-US" sz="2000" dirty="0">
                <a:solidFill>
                  <a:srgbClr val="E22B00"/>
                </a:solidFill>
                <a:latin typeface="Arial Black" pitchFamily="34" charset="0"/>
              </a:rPr>
              <a:t>   </a:t>
            </a:r>
            <a:r>
              <a:rPr lang="en-US" sz="2800" dirty="0">
                <a:solidFill>
                  <a:srgbClr val="E22B00"/>
                </a:solidFill>
                <a:latin typeface="Arial Black" pitchFamily="34" charset="0"/>
              </a:rPr>
              <a:t>=</a:t>
            </a:r>
            <a:r>
              <a:rPr lang="en-US" sz="3200" dirty="0">
                <a:solidFill>
                  <a:srgbClr val="E22B00"/>
                </a:solidFill>
                <a:latin typeface="Arial Black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4613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803" grpId="0"/>
      <p:bldP spid="150805" grpId="0"/>
      <p:bldP spid="150809" grpId="0"/>
      <p:bldP spid="150813" grpId="0"/>
      <p:bldP spid="150815" grpId="0"/>
      <p:bldP spid="150823" grpId="0"/>
      <p:bldP spid="150825" grpId="0"/>
      <p:bldP spid="150826" grpId="0"/>
      <p:bldP spid="150827" grpId="0"/>
      <p:bldP spid="150828" grpId="0"/>
      <p:bldP spid="150829" grpId="0"/>
      <p:bldP spid="1508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i="1" dirty="0">
                <a:latin typeface="Arial" charset="0"/>
              </a:rPr>
              <a:t>A compound contains:</a:t>
            </a:r>
            <a:r>
              <a:rPr lang="en-US" sz="2300" b="1" dirty="0">
                <a:latin typeface="Arial" charset="0"/>
              </a:rPr>
              <a:t>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 sz="2300" dirty="0">
                <a:latin typeface="Arial" charset="0"/>
              </a:rPr>
              <a:t>and </a:t>
            </a:r>
            <a:r>
              <a:rPr lang="en-US" sz="2300" b="1" dirty="0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sz="2300" b="1" dirty="0">
                <a:latin typeface="Arial" charset="0"/>
              </a:rPr>
              <a:t>. It’s </a:t>
            </a:r>
            <a:r>
              <a:rPr lang="en-US" sz="2300" i="1" dirty="0">
                <a:latin typeface="Arial" charset="0"/>
              </a:rPr>
              <a:t>molecular weight (MW)  is </a:t>
            </a:r>
            <a:r>
              <a:rPr lang="en-US" sz="2800" b="1" i="1" dirty="0">
                <a:latin typeface="Arial" charset="0"/>
              </a:rPr>
              <a:t>228 g/mol</a:t>
            </a:r>
            <a:r>
              <a:rPr lang="en-US" i="1" dirty="0">
                <a:latin typeface="Arial" charset="0"/>
              </a:rPr>
              <a:t>. </a:t>
            </a:r>
            <a:r>
              <a:rPr lang="en-US" sz="2300" i="1" dirty="0">
                <a:latin typeface="Arial" charset="0"/>
              </a:rPr>
              <a:t>What is the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i="1" dirty="0">
                <a:latin typeface="Arial" charset="0"/>
              </a:rPr>
              <a:t> </a:t>
            </a:r>
            <a:r>
              <a:rPr lang="en-US" sz="2300" i="1" dirty="0">
                <a:latin typeface="Arial" charset="0"/>
              </a:rPr>
              <a:t>of the compound </a:t>
            </a:r>
            <a:r>
              <a:rPr lang="en-US" i="1" dirty="0">
                <a:latin typeface="Arial" charset="0"/>
              </a:rPr>
              <a:t>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504491"/>
            <a:ext cx="868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66"/>
                </a:solidFill>
                <a:latin typeface="Arial" charset="0"/>
              </a:rPr>
              <a:t>Molecular formula problem </a:t>
            </a:r>
            <a:endParaRPr lang="en-US" sz="3200" b="1" dirty="0">
              <a:solidFill>
                <a:srgbClr val="FF0066"/>
              </a:solidFill>
              <a:latin typeface="Arial" charset="0"/>
            </a:endParaRP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763000" cy="3813048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00200"/>
                <a:gridCol w="16002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endParaRPr lang="en-US" sz="25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solidFill>
                  <a:srgbClr val="FF0066"/>
                </a:solidFill>
                <a:latin typeface="Arial" charset="0"/>
              </a:rPr>
              <a:t>0.631</a:t>
            </a: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78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endParaRPr lang="en-US" sz="25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500" b="1" dirty="0">
                <a:latin typeface="Arial" charset="0"/>
              </a:rPr>
              <a:t>16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latin typeface="Arial" charset="0"/>
              </a:rPr>
              <a:t>n=w/</a:t>
            </a:r>
            <a:r>
              <a:rPr lang="en-US" sz="2200" b="1" dirty="0" err="1">
                <a:latin typeface="Arial" charset="0"/>
              </a:rPr>
              <a:t>AWmoles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 smtClean="0">
                <a:latin typeface="Arial" charset="0"/>
              </a:rPr>
              <a:t>/12</a:t>
            </a:r>
            <a:r>
              <a:rPr lang="en-US" sz="2800" b="1" dirty="0" smtClean="0">
                <a:latin typeface="Arial" charset="0"/>
              </a:rPr>
              <a:t>=0.0263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343400" y="4572000"/>
            <a:ext cx="16002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 smtClean="0">
                <a:latin typeface="Arial" charset="0"/>
              </a:rPr>
              <a:t>/1</a:t>
            </a:r>
            <a:endParaRPr lang="en-US" sz="2800" b="1" dirty="0" smtClean="0"/>
          </a:p>
          <a:p>
            <a:pPr>
              <a:spcBef>
                <a:spcPts val="0"/>
              </a:spcBef>
            </a:pPr>
            <a:r>
              <a:rPr lang="en-US" sz="2800" b="1" dirty="0" smtClean="0">
                <a:latin typeface="Arial" charset="0"/>
              </a:rPr>
              <a:t>=0.0526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343400" y="5334000"/>
            <a:ext cx="1600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 smtClean="0">
                <a:latin typeface="Arial" charset="0"/>
              </a:rPr>
              <a:t>/16</a:t>
            </a:r>
          </a:p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charset="0"/>
              </a:rPr>
              <a:t>=</a:t>
            </a:r>
            <a:r>
              <a:rPr lang="en-US" sz="2800" b="1" dirty="0">
                <a:latin typeface="Arial" charset="0"/>
              </a:rPr>
              <a:t>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581400"/>
            <a:ext cx="16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1800" b="1" dirty="0">
                <a:latin typeface="Arial" charset="0"/>
              </a:rPr>
              <a:t>= </a:t>
            </a:r>
            <a:r>
              <a:rPr lang="en-US" sz="2800" b="1" dirty="0">
                <a:latin typeface="Arial" charset="0"/>
              </a:rPr>
              <a:t>1</a:t>
            </a:r>
            <a:endParaRPr lang="en-US" sz="2800" b="1" u="sng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0.0263</a:t>
            </a: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8288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>
                <a:latin typeface="Arial" charset="0"/>
              </a:rPr>
              <a:t>0.0526 </a:t>
            </a:r>
            <a:r>
              <a:rPr lang="en-US" sz="1800" b="1" dirty="0" smtClean="0">
                <a:latin typeface="Arial" charset="0"/>
              </a:rPr>
              <a:t> = </a:t>
            </a:r>
            <a:r>
              <a:rPr lang="en-US" sz="2800" b="1" dirty="0" smtClean="0">
                <a:latin typeface="Arial" charset="0"/>
              </a:rPr>
              <a:t>2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410200"/>
            <a:ext cx="2133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b="1" u="sng" dirty="0" smtClean="0">
                <a:latin typeface="Arial" charset="0"/>
              </a:rPr>
              <a:t>0.0394</a:t>
            </a:r>
            <a:r>
              <a:rPr lang="en-US" sz="2400" b="1" dirty="0" smtClean="0"/>
              <a:t>=</a:t>
            </a:r>
            <a:r>
              <a:rPr lang="en-US" sz="2800" b="1" dirty="0" smtClean="0"/>
              <a:t>1.5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latin typeface="Arial" charset="0"/>
              </a:rPr>
              <a:t>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x 2 to get whole #</a:t>
            </a:r>
            <a:endParaRPr lang="en-US" b="1" dirty="0">
              <a:latin typeface="Arial" charset="0"/>
            </a:endParaRP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1*2=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latin typeface="Arial" charset="0"/>
              </a:rPr>
              <a:t>2*2</a:t>
            </a:r>
            <a:r>
              <a:rPr lang="en-US" sz="3200" dirty="0">
                <a:latin typeface="Arial" charset="0"/>
              </a:rPr>
              <a:t>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2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715000"/>
            <a:ext cx="160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2*1.5=</a:t>
            </a:r>
            <a:r>
              <a:rPr lang="en-US" sz="32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179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457200" y="13716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C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2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H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4</a:t>
            </a:r>
            <a:r>
              <a:rPr lang="en-US" sz="3600" b="1" dirty="0">
                <a:solidFill>
                  <a:srgbClr val="FF0066"/>
                </a:solidFill>
                <a:latin typeface="Arial Black" pitchFamily="34" charset="0"/>
              </a:rPr>
              <a:t>O</a:t>
            </a:r>
            <a:r>
              <a:rPr lang="en-US" sz="3600" b="1" baseline="-25000" dirty="0">
                <a:solidFill>
                  <a:srgbClr val="FF0066"/>
                </a:solidFill>
                <a:latin typeface="Arial Black" pitchFamily="34" charset="0"/>
              </a:rPr>
              <a:t>3</a:t>
            </a:r>
            <a:endParaRPr lang="en-US" sz="3600" b="1" dirty="0">
              <a:solidFill>
                <a:srgbClr val="FF0066"/>
              </a:solidFill>
              <a:latin typeface="Arial Black" pitchFamily="34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228600" y="2057400"/>
            <a:ext cx="8534400" cy="64633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3600" b="1" dirty="0">
                <a:latin typeface="Arial" charset="0"/>
              </a:rPr>
              <a:t>12 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3600" b="1" dirty="0">
                <a:latin typeface="Arial" charset="0"/>
              </a:rPr>
              <a:t>1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3600" b="1" dirty="0">
                <a:latin typeface="Arial" charset="0"/>
              </a:rPr>
              <a:t>16</a:t>
            </a:r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533400" y="2819400"/>
            <a:ext cx="78486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124200" y="3657600"/>
            <a:ext cx="6019800" cy="1200329"/>
          </a:xfrm>
          <a:prstGeom prst="rect">
            <a:avLst/>
          </a:prstGeom>
          <a:noFill/>
          <a:ln w="825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3600" b="1" u="sng" dirty="0">
                <a:latin typeface="Arial" charset="0"/>
              </a:rPr>
              <a:t>Molecular mass </a:t>
            </a:r>
            <a:r>
              <a:rPr lang="en-US" sz="3600" b="1" dirty="0">
                <a:latin typeface="Arial" charset="0"/>
              </a:rPr>
              <a:t> = </a:t>
            </a:r>
            <a:r>
              <a:rPr lang="en-US" sz="3600" b="1" u="sng" dirty="0">
                <a:latin typeface="Arial" charset="0"/>
              </a:rPr>
              <a:t>228 </a:t>
            </a:r>
            <a:r>
              <a:rPr lang="en-US" sz="3600" b="1" dirty="0">
                <a:latin typeface="Arial" charset="0"/>
              </a:rPr>
              <a:t>= 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36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701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Molecular formula </a:t>
            </a:r>
            <a:r>
              <a:rPr lang="en-US" sz="2800" b="1" dirty="0" smtClean="0">
                <a:solidFill>
                  <a:srgbClr val="FF0066"/>
                </a:solidFill>
                <a:latin typeface="Arial" charset="0"/>
              </a:rPr>
              <a:t>problem (cont.) </a:t>
            </a:r>
            <a:endParaRPr lang="en-US" sz="2800" b="1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1219200" y="5105400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</a:t>
            </a:r>
            <a:r>
              <a:rPr lang="en-US" sz="4000" b="1" dirty="0">
                <a:latin typeface="Arial" charset="0"/>
              </a:rPr>
              <a:t>C</a:t>
            </a:r>
            <a:r>
              <a:rPr lang="en-US" sz="4000" b="1" baseline="-25000" dirty="0">
                <a:latin typeface="Arial" charset="0"/>
              </a:rPr>
              <a:t>2*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H</a:t>
            </a:r>
            <a:r>
              <a:rPr lang="en-US" sz="4000" b="1" baseline="-25000" dirty="0">
                <a:latin typeface="Arial" charset="0"/>
              </a:rPr>
              <a:t>4*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 O</a:t>
            </a:r>
            <a:r>
              <a:rPr lang="en-US" sz="4000" b="1" baseline="-25000" dirty="0">
                <a:latin typeface="Arial" charset="0"/>
              </a:rPr>
              <a:t>3*</a:t>
            </a:r>
            <a:r>
              <a:rPr lang="en-US" sz="40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40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724400" y="58674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 Black" pitchFamily="34" charset="0"/>
              </a:rPr>
              <a:t>= C</a:t>
            </a:r>
            <a:r>
              <a:rPr lang="en-US" sz="3600" b="1" baseline="-25000" dirty="0">
                <a:latin typeface="Arial Black" pitchFamily="34" charset="0"/>
              </a:rPr>
              <a:t>6</a:t>
            </a:r>
            <a:r>
              <a:rPr lang="en-US" sz="3600" b="1" dirty="0">
                <a:latin typeface="Arial Black" pitchFamily="34" charset="0"/>
              </a:rPr>
              <a:t> H</a:t>
            </a:r>
            <a:r>
              <a:rPr lang="en-US" sz="3600" b="1" baseline="-25000" dirty="0">
                <a:latin typeface="Arial Black" pitchFamily="34" charset="0"/>
              </a:rPr>
              <a:t>12</a:t>
            </a:r>
            <a:r>
              <a:rPr lang="en-US" sz="3600" b="1" dirty="0">
                <a:latin typeface="Arial Black" pitchFamily="34" charset="0"/>
              </a:rPr>
              <a:t>  O</a:t>
            </a:r>
            <a:r>
              <a:rPr lang="en-US" sz="3600" b="1" baseline="-25000" dirty="0">
                <a:latin typeface="Arial Black" pitchFamily="34" charset="0"/>
              </a:rPr>
              <a:t>9</a:t>
            </a:r>
            <a:r>
              <a:rPr lang="en-US" sz="3600" b="1" dirty="0">
                <a:latin typeface="Arial Black" pitchFamily="34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505200"/>
            <a:ext cx="3733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83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 animBg="1"/>
      <p:bldP spid="147464" grpId="0"/>
      <p:bldP spid="147465" grpId="0" animBg="1"/>
      <p:bldP spid="1474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381000"/>
            <a:ext cx="601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Combustion Problems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676400"/>
            <a:ext cx="74676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1:</a:t>
            </a:r>
            <a:endParaRPr lang="en-US" dirty="0" smtClean="0"/>
          </a:p>
          <a:p>
            <a:r>
              <a:rPr lang="en-US" sz="2800" b="1" dirty="0" smtClean="0"/>
              <a:t>A 36 gram block of charcoal (pure C) is burned to a colorless gas in 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. The final mass of the combustion product, </a:t>
            </a:r>
            <a:r>
              <a:rPr lang="en-US" sz="2800" b="1" dirty="0" err="1" smtClean="0"/>
              <a:t>CO</a:t>
            </a:r>
            <a:r>
              <a:rPr lang="en-US" sz="2800" b="1" baseline="-25000" dirty="0" err="1" smtClean="0"/>
              <a:t>x</a:t>
            </a:r>
            <a:r>
              <a:rPr lang="en-US" sz="2800" b="1" dirty="0" smtClean="0"/>
              <a:t> is 132 g. Given that C has an atomic mass of 12 g/</a:t>
            </a:r>
            <a:r>
              <a:rPr lang="en-US" sz="2800" b="1" dirty="0" err="1" smtClean="0"/>
              <a:t>mol</a:t>
            </a:r>
            <a:r>
              <a:rPr lang="en-US" sz="2800" b="1" dirty="0" smtClean="0"/>
              <a:t> and O has an atomic mass of 16 g/</a:t>
            </a:r>
            <a:r>
              <a:rPr lang="en-US" sz="2800" b="1" dirty="0" err="1" smtClean="0"/>
              <a:t>mol</a:t>
            </a:r>
            <a:r>
              <a:rPr lang="en-US" sz="2800" b="1" dirty="0" smtClean="0"/>
              <a:t>, what is the formula for </a:t>
            </a:r>
            <a:r>
              <a:rPr lang="en-US" sz="2800" b="1" dirty="0" err="1" smtClean="0"/>
              <a:t>CO</a:t>
            </a:r>
            <a:r>
              <a:rPr lang="en-US" sz="2800" b="1" baseline="-25000" dirty="0" err="1" smtClean="0"/>
              <a:t>x</a:t>
            </a:r>
            <a:r>
              <a:rPr lang="en-US" sz="2800" b="1" dirty="0" smtClean="0"/>
              <a:t> (e.g. what is x ??)</a:t>
            </a:r>
            <a:endParaRPr lang="en-US" sz="2800" b="1" dirty="0"/>
          </a:p>
          <a:p>
            <a:endParaRPr lang="en-US" sz="4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953000" y="5410200"/>
            <a:ext cx="38100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x= 2  =&gt; CO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2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0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676400"/>
            <a:ext cx="7848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2:</a:t>
            </a:r>
            <a:endParaRPr lang="en-US" dirty="0" smtClean="0"/>
          </a:p>
          <a:p>
            <a:r>
              <a:rPr lang="en-US" sz="2800" b="1" dirty="0" smtClean="0"/>
              <a:t>A hydrocarbon (</a:t>
            </a:r>
            <a:r>
              <a:rPr lang="en-US" sz="2800" b="1" dirty="0" err="1" smtClean="0"/>
              <a:t>C</a:t>
            </a:r>
            <a:r>
              <a:rPr lang="en-US" sz="2800" b="1" baseline="-25000" dirty="0" err="1" smtClean="0"/>
              <a:t>x</a:t>
            </a:r>
            <a:r>
              <a:rPr lang="en-US" sz="2800" b="1" dirty="0" err="1" smtClean="0"/>
              <a:t>H</a:t>
            </a:r>
            <a:r>
              <a:rPr lang="en-US" sz="2800" b="1" baseline="-25000" dirty="0" err="1" smtClean="0"/>
              <a:t>y</a:t>
            </a:r>
            <a:r>
              <a:rPr lang="en-US" sz="2800" b="1" dirty="0" smtClean="0"/>
              <a:t>) is burned in 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to produce</a:t>
            </a:r>
          </a:p>
          <a:p>
            <a:r>
              <a:rPr lang="en-US" sz="2800" b="1" dirty="0" smtClean="0"/>
              <a:t>22 grams of CO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and 4.5 grams of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O. Given that the molecular masses of CO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and H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O are 44 and 18 grams/mole respectively, what is the empiric formula of the hydrocarbon, e.g. what are x and y ?</a:t>
            </a:r>
          </a:p>
          <a:p>
            <a:endParaRPr lang="en-US" sz="40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648200" y="5181600"/>
            <a:ext cx="2743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C</a:t>
            </a:r>
            <a:r>
              <a:rPr lang="en-US" sz="4000" b="1" baseline="-25000" dirty="0" err="1" smtClean="0">
                <a:solidFill>
                  <a:srgbClr val="FF0000"/>
                </a:solidFill>
              </a:rPr>
              <a:t>x</a:t>
            </a:r>
            <a:r>
              <a:rPr lang="en-US" sz="4000" b="1" dirty="0" err="1" smtClean="0">
                <a:solidFill>
                  <a:srgbClr val="FF0000"/>
                </a:solidFill>
              </a:rPr>
              <a:t>H</a:t>
            </a:r>
            <a:r>
              <a:rPr lang="en-US" sz="4000" b="1" baseline="-25000" dirty="0" err="1" smtClean="0">
                <a:solidFill>
                  <a:srgbClr val="FF0000"/>
                </a:solidFill>
              </a:rPr>
              <a:t>y</a:t>
            </a:r>
            <a:r>
              <a:rPr lang="en-US" sz="4000" b="1" dirty="0" smtClean="0">
                <a:solidFill>
                  <a:srgbClr val="FF0000"/>
                </a:solidFill>
              </a:rPr>
              <a:t> = C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1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64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A9597313EBDB44628AAEB630FED7D3C0"/>
  <p:tag name="TPVERSION" val="5"/>
  <p:tag name="TPFULLVERSION" val="5.0.0.2212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2247</TotalTime>
  <Words>512</Words>
  <Application>Microsoft Office PowerPoint</Application>
  <PresentationFormat>On-screen Show (4:3)</PresentationFormat>
  <Paragraphs>150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210</cp:revision>
  <dcterms:created xsi:type="dcterms:W3CDTF">2011-08-29T23:32:25Z</dcterms:created>
  <dcterms:modified xsi:type="dcterms:W3CDTF">2015-03-06T16:18:22Z</dcterms:modified>
</cp:coreProperties>
</file>