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53" r:id="rId2"/>
    <p:sldId id="454" r:id="rId3"/>
    <p:sldId id="455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3" r:id="rId12"/>
    <p:sldId id="464" r:id="rId13"/>
    <p:sldId id="465" r:id="rId14"/>
    <p:sldId id="479" r:id="rId15"/>
    <p:sldId id="480" r:id="rId16"/>
    <p:sldId id="481" r:id="rId17"/>
    <p:sldId id="482" r:id="rId18"/>
    <p:sldId id="483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0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7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47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8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8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46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33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66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C117C7-5746-42F2-8855-00F0A0A58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1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8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9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little </a:t>
            </a:r>
            <a:r>
              <a:rPr lang="en-US" sz="2800" b="1" dirty="0" smtClean="0"/>
              <a:t>more trivia about Avogadro’s #,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2767077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42672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Lorenzo Romano Amedeo Carlo </a:t>
            </a:r>
            <a:r>
              <a:rPr lang="it-IT" sz="2800" b="1" i="1" dirty="0" smtClean="0">
                <a:solidFill>
                  <a:srgbClr val="FF0000"/>
                </a:solidFill>
              </a:rPr>
              <a:t>Avogadro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di Quaregna e di Cerreto, Count of Quaregna and Cerreto (9 August 1776 – 9 July 1856) </a:t>
            </a:r>
          </a:p>
          <a:p>
            <a:r>
              <a:rPr lang="it-IT" sz="2800" b="1" i="1" dirty="0" smtClean="0">
                <a:solidFill>
                  <a:srgbClr val="00B050"/>
                </a:solidFill>
              </a:rPr>
              <a:t>...</a:t>
            </a:r>
            <a:r>
              <a:rPr lang="it-IT" sz="2800" b="1" i="1" dirty="0" smtClean="0">
                <a:solidFill>
                  <a:srgbClr val="FF0000"/>
                </a:solidFill>
              </a:rPr>
              <a:t>ostensibly counting `azote’ = Nitrogen molecules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6913" y="1219200"/>
            <a:ext cx="70104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Avogadro </a:t>
            </a:r>
            <a:r>
              <a:rPr lang="en-US" sz="3200" b="1" i="1" dirty="0" smtClean="0"/>
              <a:t>never  derived </a:t>
            </a:r>
            <a:r>
              <a:rPr lang="en-US" sz="3200" b="1" i="1" dirty="0" smtClean="0">
                <a:solidFill>
                  <a:srgbClr val="FF0000"/>
                </a:solidFill>
              </a:rPr>
              <a:t>N</a:t>
            </a:r>
            <a:r>
              <a:rPr lang="en-US" sz="3200" b="1" i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smtClean="0"/>
              <a:t>and did not count the N</a:t>
            </a:r>
            <a:r>
              <a:rPr lang="en-US" sz="3200" b="1" i="1" baseline="-25000" dirty="0" smtClean="0"/>
              <a:t>2</a:t>
            </a:r>
            <a:r>
              <a:rPr lang="en-US" sz="3200" b="1" i="1" dirty="0" smtClean="0"/>
              <a:t> molecules in a flask (as the cartoon to the left suggests…) </a:t>
            </a:r>
            <a:endParaRPr lang="en-US" sz="3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4572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Avogadro Myth debunked:</a:t>
            </a:r>
            <a:endParaRPr lang="en-US" sz="3200" u="sng" dirty="0" smtClean="0"/>
          </a:p>
        </p:txBody>
      </p:sp>
    </p:spTree>
    <p:extLst>
      <p:ext uri="{BB962C8B-B14F-4D97-AF65-F5344CB8AC3E}">
        <p14:creationId xmlns:p14="http://schemas.microsoft.com/office/powerpoint/2010/main" val="240017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947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461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504491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sz="3200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179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Molecular formula </a:t>
            </a:r>
            <a:r>
              <a:rPr lang="en-US" sz="2800" b="1" dirty="0" smtClean="0">
                <a:solidFill>
                  <a:srgbClr val="FF0066"/>
                </a:solidFill>
                <a:latin typeface="Arial" charset="0"/>
              </a:rPr>
              <a:t>problem (cont.) </a:t>
            </a:r>
            <a:endParaRPr lang="en-US" sz="28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3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Combustion Problems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7467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1:</a:t>
            </a:r>
            <a:endParaRPr lang="en-US" dirty="0" smtClean="0"/>
          </a:p>
          <a:p>
            <a:r>
              <a:rPr lang="en-US" sz="2800" b="1" dirty="0" smtClean="0"/>
              <a:t>A 36 gram block of charcoal (pure C) is burned to a colorless gas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. The final mass of the combustion product,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is 132 g. Given that C has an atomic mass of 12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and O has an atomic mass of 16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, what is the formula for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(e.g. what is x ??)</a:t>
            </a:r>
            <a:endParaRPr lang="en-US" sz="2800" b="1" dirty="0"/>
          </a:p>
          <a:p>
            <a:endParaRPr lang="en-US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953000" y="5410200"/>
            <a:ext cx="3810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x= 2  =&gt; 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0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2:</a:t>
            </a:r>
            <a:endParaRPr lang="en-US" dirty="0" smtClean="0"/>
          </a:p>
          <a:p>
            <a:r>
              <a:rPr lang="en-US" sz="2800" b="1" dirty="0" smtClean="0"/>
              <a:t>A hydrocarbon (</a:t>
            </a:r>
            <a:r>
              <a:rPr lang="en-US" sz="2800" b="1" dirty="0" err="1" smtClean="0"/>
              <a:t>C</a:t>
            </a:r>
            <a:r>
              <a:rPr lang="en-US" sz="2800" b="1" baseline="-25000" dirty="0" err="1" smtClean="0"/>
              <a:t>x</a:t>
            </a:r>
            <a:r>
              <a:rPr lang="en-US" sz="2800" b="1" dirty="0" err="1" smtClean="0"/>
              <a:t>H</a:t>
            </a:r>
            <a:r>
              <a:rPr lang="en-US" sz="2800" b="1" baseline="-25000" dirty="0" err="1" smtClean="0"/>
              <a:t>y</a:t>
            </a:r>
            <a:r>
              <a:rPr lang="en-US" sz="2800" b="1" dirty="0" smtClean="0"/>
              <a:t>) is burned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to produce</a:t>
            </a:r>
          </a:p>
          <a:p>
            <a:r>
              <a:rPr lang="en-US" sz="2800" b="1" dirty="0" smtClean="0"/>
              <a:t>22 grams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4.5 grams of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O. Given that the molecular masses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are 44 and 18 grams/mole respectively, what is the empiric formula of the hydrocarbon, e.g. what are x and y ?</a:t>
            </a:r>
          </a:p>
          <a:p>
            <a:endParaRPr lang="en-US" sz="4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48200" y="51816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4000" b="1" dirty="0" smtClean="0">
                <a:solidFill>
                  <a:srgbClr val="FF0000"/>
                </a:solidFill>
              </a:rPr>
              <a:t> = C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4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A 7 gram sample of N is burned in air to make 23 grams of an </a:t>
            </a:r>
            <a:r>
              <a:rPr lang="en-US" sz="3200" dirty="0" err="1" smtClean="0"/>
              <a:t>NOx</a:t>
            </a:r>
            <a:r>
              <a:rPr lang="en-US" sz="3200" dirty="0" smtClean="0"/>
              <a:t> (nitrogen oxide) compound. What is the nitrogen oxide’s empiric formula . (</a:t>
            </a:r>
            <a:r>
              <a:rPr lang="en-US" sz="3200" b="1" dirty="0" smtClean="0">
                <a:solidFill>
                  <a:srgbClr val="0070C0"/>
                </a:solidFill>
              </a:rPr>
              <a:t>1 </a:t>
            </a:r>
            <a:r>
              <a:rPr lang="en-US" sz="3200" b="1" dirty="0" err="1" smtClean="0">
                <a:solidFill>
                  <a:srgbClr val="0070C0"/>
                </a:solidFill>
              </a:rPr>
              <a:t>mol</a:t>
            </a:r>
            <a:r>
              <a:rPr lang="en-US" sz="3200" b="1" dirty="0" smtClean="0">
                <a:solidFill>
                  <a:srgbClr val="0070C0"/>
                </a:solidFill>
              </a:rPr>
              <a:t> O =16 g, 1 </a:t>
            </a:r>
            <a:r>
              <a:rPr lang="en-US" sz="3200" b="1" dirty="0" err="1" smtClean="0">
                <a:solidFill>
                  <a:srgbClr val="0070C0"/>
                </a:solidFill>
              </a:rPr>
              <a:t>mol</a:t>
            </a:r>
            <a:r>
              <a:rPr lang="en-US" sz="3200" b="1" dirty="0" smtClean="0">
                <a:solidFill>
                  <a:srgbClr val="0070C0"/>
                </a:solidFill>
              </a:rPr>
              <a:t> M=14 g)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81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I’m lost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2378800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9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8119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/>
              <a:t>A nitrogen hydride (</a:t>
            </a:r>
            <a:r>
              <a:rPr lang="en-US" sz="3000" dirty="0" err="1" smtClean="0"/>
              <a:t>NH</a:t>
            </a:r>
            <a:r>
              <a:rPr lang="en-US" sz="3000" baseline="-25000" dirty="0" err="1" smtClean="0"/>
              <a:t>x</a:t>
            </a:r>
            <a:r>
              <a:rPr lang="en-US" sz="3000" dirty="0" smtClean="0"/>
              <a:t>) compound is burned to make 92 grams NO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 (</a:t>
            </a:r>
            <a:r>
              <a:rPr lang="en-US" sz="3000" dirty="0" smtClean="0">
                <a:solidFill>
                  <a:srgbClr val="0070C0"/>
                </a:solidFill>
              </a:rPr>
              <a:t>MW=46 g/</a:t>
            </a:r>
            <a:r>
              <a:rPr lang="en-US" sz="3000" dirty="0" err="1" smtClean="0">
                <a:solidFill>
                  <a:srgbClr val="0070C0"/>
                </a:solidFill>
              </a:rPr>
              <a:t>mol</a:t>
            </a:r>
            <a:r>
              <a:rPr lang="en-US" sz="3000" dirty="0" smtClean="0"/>
              <a:t>) and 54 grams of 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 (</a:t>
            </a:r>
            <a:r>
              <a:rPr lang="en-US" sz="3000" dirty="0" smtClean="0">
                <a:solidFill>
                  <a:srgbClr val="0070C0"/>
                </a:solidFill>
              </a:rPr>
              <a:t>MW=18 g/</a:t>
            </a:r>
            <a:r>
              <a:rPr lang="en-US" sz="3000" dirty="0" err="1" smtClean="0">
                <a:solidFill>
                  <a:srgbClr val="0070C0"/>
                </a:solidFill>
              </a:rPr>
              <a:t>mol</a:t>
            </a:r>
            <a:r>
              <a:rPr lang="en-US" sz="3000" dirty="0" smtClean="0"/>
              <a:t>). What is the formula for </a:t>
            </a:r>
            <a:r>
              <a:rPr lang="en-US" sz="3000" dirty="0" err="1" smtClean="0"/>
              <a:t>NH</a:t>
            </a:r>
            <a:r>
              <a:rPr lang="en-US" sz="3000" baseline="-25000" dirty="0" err="1" smtClean="0"/>
              <a:t>x</a:t>
            </a:r>
            <a:r>
              <a:rPr lang="en-US" sz="3000" dirty="0" smtClean="0"/>
              <a:t> ? (what is x ?)</a:t>
            </a:r>
            <a:endParaRPr lang="en-US" sz="30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25450" y="2203785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NH</a:t>
            </a:r>
            <a:r>
              <a:rPr lang="en-US" sz="3600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NH</a:t>
            </a:r>
            <a:r>
              <a:rPr lang="en-US" sz="3600" baseline="-25000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Still no clue</a:t>
            </a:r>
            <a:endParaRPr lang="en-US" sz="36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7425698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2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575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2386077" cy="32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304800"/>
            <a:ext cx="8610600" cy="13849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800" b="1" dirty="0" smtClean="0"/>
              <a:t>Equal numbers of gas particles occupy the same volume if at the same temperature and pressure regardless of gas identity.”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874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/>
              <a:t>His real contribution: </a:t>
            </a:r>
            <a:r>
              <a:rPr lang="en-US" sz="2000" b="1" u="sng" dirty="0" smtClean="0">
                <a:solidFill>
                  <a:srgbClr val="FF0000"/>
                </a:solidFill>
              </a:rPr>
              <a:t>Avogadro’s Gas Law</a:t>
            </a:r>
          </a:p>
        </p:txBody>
      </p:sp>
      <p:pic>
        <p:nvPicPr>
          <p:cNvPr id="1030" name="Picture 6" descr="http://www.physics.ucla.edu/demoweb/demomanual/modern_physics/nuclear_and_particle_physics/heavy_wat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124200"/>
            <a:ext cx="2619375" cy="1685925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4343400" y="2895600"/>
            <a:ext cx="1066800" cy="1143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2743200"/>
            <a:ext cx="106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28800" y="17526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nitrogens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weigh 28 g              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18288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Y </a:t>
            </a:r>
            <a:r>
              <a:rPr lang="en-US" sz="3200" b="1" dirty="0" err="1" smtClean="0">
                <a:solidFill>
                  <a:srgbClr val="FF0000"/>
                </a:solidFill>
              </a:rPr>
              <a:t>oxygens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weigh 32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4800601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*</a:t>
            </a:r>
            <a:r>
              <a:rPr lang="en-US" sz="2400" b="1" dirty="0" smtClean="0">
                <a:solidFill>
                  <a:srgbClr val="FF0000"/>
                </a:solidFill>
              </a:rPr>
              <a:t>Mass of  one O atom </a:t>
            </a:r>
            <a:r>
              <a:rPr lang="en-US" sz="2400" dirty="0" smtClean="0"/>
              <a:t>= 	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32 g</a:t>
            </a:r>
            <a:r>
              <a:rPr lang="en-US" sz="2400" dirty="0" smtClean="0"/>
              <a:t>                                          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0" y="2971800"/>
            <a:ext cx="3276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 Experimental path to finding the relative masses of elements on Periodic table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334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Y* </a:t>
            </a:r>
            <a:r>
              <a:rPr lang="en-US" sz="2400" b="1" dirty="0" smtClean="0">
                <a:solidFill>
                  <a:srgbClr val="0070C0"/>
                </a:solidFill>
              </a:rPr>
              <a:t>Mass of one N atom                          28 g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" y="5334000"/>
            <a:ext cx="3276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5400" y="53340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" y="48768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54102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9530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5410200"/>
            <a:ext cx="381000" cy="3048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8200" y="58674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Now unit-less ratio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66294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 </a:t>
            </a:r>
            <a:r>
              <a:rPr lang="en-US" sz="2800" b="1" u="sng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14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57912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See Periodic table entries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9369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 animBg="1"/>
      <p:bldP spid="18" grpId="0"/>
      <p:bldP spid="19" grpId="0"/>
      <p:bldP spid="20" grpId="0"/>
      <p:bldP spid="21" grpId="0" animBg="1"/>
      <p:bldP spid="22" grpId="0"/>
      <p:bldP spid="33" grpId="0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2767077" cy="3200400"/>
          </a:xfrm>
          <a:prstGeom prst="rect">
            <a:avLst/>
          </a:prstGeom>
          <a:noFill/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981200"/>
            <a:ext cx="1217815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1219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 gave you this…</a:t>
            </a:r>
            <a:endParaRPr lang="en-US" sz="2800" b="1" dirty="0"/>
          </a:p>
        </p:txBody>
      </p:sp>
      <p:sp>
        <p:nvSpPr>
          <p:cNvPr id="13" name="Freeform 12"/>
          <p:cNvSpPr/>
          <p:nvPr/>
        </p:nvSpPr>
        <p:spPr>
          <a:xfrm>
            <a:off x="1811383" y="914400"/>
            <a:ext cx="3065417" cy="106680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62200" y="2514600"/>
            <a:ext cx="1066800" cy="45720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4" name="Picture 2" descr="http://farm1.static.flickr.com/25/53654949_346ceed6a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038600"/>
            <a:ext cx="3149600" cy="2286610"/>
          </a:xfrm>
          <a:prstGeom prst="rect">
            <a:avLst/>
          </a:prstGeom>
          <a:noFill/>
        </p:spPr>
      </p:pic>
      <p:sp>
        <p:nvSpPr>
          <p:cNvPr id="20" name="Freeform 19"/>
          <p:cNvSpPr/>
          <p:nvPr/>
        </p:nvSpPr>
        <p:spPr>
          <a:xfrm>
            <a:off x="2514600" y="5029200"/>
            <a:ext cx="2704011" cy="94488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5600" y="5257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 this….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5867400"/>
            <a:ext cx="525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o  </a:t>
            </a:r>
            <a:r>
              <a:rPr lang="en-US" sz="3600" b="1" dirty="0" smtClean="0">
                <a:solidFill>
                  <a:srgbClr val="FF0000"/>
                </a:solidFill>
              </a:rPr>
              <a:t> =6.022 133530*10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600" dirty="0" smtClean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507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gram atomic masses (AW)  let us know the ratios of atoms in compounds (even if we don’t know how big </a:t>
            </a:r>
            <a:r>
              <a:rPr lang="en-US" sz="2800" b="1" dirty="0" smtClean="0">
                <a:solidFill>
                  <a:srgbClr val="002060"/>
                </a:solidFill>
              </a:rPr>
              <a:t>N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o</a:t>
            </a:r>
            <a:r>
              <a:rPr lang="en-US" sz="2800" b="1" dirty="0" smtClean="0"/>
              <a:t> is)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/>
              <a:t>EXAMPLE 1</a:t>
            </a:r>
            <a:r>
              <a:rPr lang="en-US" sz="3200" dirty="0" smtClean="0"/>
              <a:t>: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447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Mass of element in  X</a:t>
            </a:r>
            <a:endParaRPr lang="en-US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1752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24.0  grams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2133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64.0 grams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1421487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GAW</a:t>
            </a:r>
            <a:r>
              <a:rPr lang="en-US" b="1" u="sng" dirty="0" smtClean="0"/>
              <a:t>		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610100" y="182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12.0 grams/mol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2178278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16.0 grams/mol O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3124200"/>
            <a:ext cx="510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 atoms to O atoms in compound X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1828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24/12=2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2209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64/16=4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32766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2C</a:t>
            </a:r>
            <a:r>
              <a:rPr lang="en-US" sz="4000" dirty="0" smtClean="0"/>
              <a:t> to 4O</a:t>
            </a:r>
            <a:endParaRPr lang="en-US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1371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# mole</a:t>
            </a:r>
            <a:endParaRPr lang="en-US" sz="28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4343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343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4786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19" grpId="0"/>
      <p:bldP spid="21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gram atomic masses (AW)  let us know the ratios of atoms in compounds (cont.)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EXAMPLE 2: 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60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6764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Mass of element in Y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0574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600" b="1" dirty="0" smtClean="0"/>
              <a:t>6.0  grams</a:t>
            </a:r>
            <a:endParaRPr lang="en-US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2.0  grams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1676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GAW (grams/ mol)</a:t>
            </a:r>
            <a:endParaRPr lang="en-US" sz="2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20574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12.0 grams/mol C</a:t>
            </a:r>
            <a:endParaRPr lang="en-US" sz="2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2362200"/>
            <a:ext cx="289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</a:t>
            </a:r>
            <a:r>
              <a:rPr lang="en-US" sz="2600" b="1" dirty="0" smtClean="0"/>
              <a:t>1.0 grams/mol H</a:t>
            </a:r>
            <a:endParaRPr lang="en-US" sz="2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3124200"/>
            <a:ext cx="4953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of H to C atoms in compound Y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39000" y="2057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6/12=  ½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15200" y="2438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2/1    =2</a:t>
            </a:r>
            <a:endParaRPr lang="en-US" sz="2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3429000"/>
            <a:ext cx="2895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H to </a:t>
            </a:r>
            <a:r>
              <a:rPr lang="en-US" sz="4000" b="1" dirty="0" smtClean="0">
                <a:solidFill>
                  <a:srgbClr val="FF0000"/>
                </a:solidFill>
              </a:rPr>
              <a:t>½  C  </a:t>
            </a:r>
          </a:p>
          <a:p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1676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 mol</a:t>
            </a:r>
            <a:endParaRPr lang="en-US" sz="24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495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</a:t>
            </a:r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2</a:t>
            </a:r>
            <a:endParaRPr lang="en-US" sz="3600" b="1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419600" y="4876800"/>
            <a:ext cx="1219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4572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4</a:t>
            </a:r>
            <a:endParaRPr lang="en-US" sz="36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9600" y="42672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2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6011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gram atomic masses (AW)  let us know the ratios of atoms in compounds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45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3: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38200"/>
            <a:ext cx="160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Element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H</a:t>
            </a:r>
          </a:p>
          <a:p>
            <a:r>
              <a:rPr lang="en-US" sz="2500" b="1" dirty="0" smtClean="0"/>
              <a:t>O</a:t>
            </a:r>
            <a:endParaRPr lang="en-US" sz="2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914400"/>
            <a:ext cx="358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Mass of element in  Z</a:t>
            </a:r>
            <a:endParaRPr lang="en-US" sz="2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 smtClean="0">
                <a:solidFill>
                  <a:srgbClr val="FF0000"/>
                </a:solidFill>
              </a:rPr>
              <a:t>.0  grams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600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400" b="1" dirty="0" smtClean="0">
                <a:solidFill>
                  <a:srgbClr val="0070C0"/>
                </a:solidFill>
              </a:rPr>
              <a:t>2.0  grams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914400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GAW (grams/1 mol)</a:t>
            </a:r>
            <a:endParaRPr lang="en-US" sz="2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1371600"/>
            <a:ext cx="2667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12.0 grams/mol C</a:t>
            </a:r>
            <a:endParaRPr lang="en-US" sz="23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1676400"/>
            <a:ext cx="2819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>
                <a:solidFill>
                  <a:srgbClr val="0070C0"/>
                </a:solidFill>
              </a:rPr>
              <a:t>1.0 grams/mol H</a:t>
            </a:r>
            <a:endParaRPr lang="en-US" sz="23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2514600"/>
            <a:ext cx="8991600" cy="5386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900" b="1" dirty="0" smtClean="0"/>
              <a:t>What is the ratio of C to H to O  atoms in  Z ?</a:t>
            </a:r>
            <a:endParaRPr lang="en-US" sz="29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62800" y="13716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8.0/12=0.666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16764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</a:t>
            </a:r>
            <a:r>
              <a:rPr lang="en-US" sz="2200" b="1" dirty="0" smtClean="0">
                <a:solidFill>
                  <a:srgbClr val="0070C0"/>
                </a:solidFill>
              </a:rPr>
              <a:t>2.0/1= 2.0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200" y="914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#mol</a:t>
            </a:r>
            <a:endParaRPr lang="en-US" sz="240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1981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5.33  grams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1981200"/>
            <a:ext cx="2743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/>
              <a:t>16.0 grams/mol O</a:t>
            </a:r>
            <a:endParaRPr lang="en-US" sz="23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20574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5.33/16=0.333</a:t>
            </a:r>
            <a:endParaRPr lang="en-US" sz="2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0.666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2.0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3048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n-US" sz="2400" b="1" u="sng" dirty="0" smtClean="0">
                <a:solidFill>
                  <a:srgbClr val="FF0000"/>
                </a:solidFill>
              </a:rPr>
              <a:t>Mol C</a:t>
            </a:r>
            <a:r>
              <a:rPr lang="en-US" sz="2400" b="1" u="sng" dirty="0" smtClean="0"/>
              <a:t>	     </a:t>
            </a:r>
            <a:r>
              <a:rPr lang="en-US" sz="2400" b="1" u="sng" dirty="0" smtClean="0">
                <a:solidFill>
                  <a:srgbClr val="0070C0"/>
                </a:solidFill>
              </a:rPr>
              <a:t>Mol</a:t>
            </a:r>
            <a:r>
              <a:rPr lang="en-US" sz="2400" b="1" u="sng" dirty="0" smtClean="0"/>
              <a:t> </a:t>
            </a:r>
            <a:r>
              <a:rPr lang="en-US" sz="2400" b="1" u="sng" dirty="0" smtClean="0">
                <a:solidFill>
                  <a:srgbClr val="0070C0"/>
                </a:solidFill>
              </a:rPr>
              <a:t>H       </a:t>
            </a:r>
            <a:r>
              <a:rPr lang="en-US" sz="2400" b="1" u="sng" dirty="0" smtClean="0"/>
              <a:t>Mol  O</a:t>
            </a:r>
            <a:endParaRPr lang="en-US" sz="2400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" y="3886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Divide by smallest  mol count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3622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0.666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411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</a:rPr>
              <a:t>2.0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8768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0.333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324600" y="3429000"/>
            <a:ext cx="281940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to simplify to produce whole numbers only 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438400" y="5029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2</a:t>
            </a:r>
            <a:r>
              <a:rPr lang="en-US" sz="2800" b="1" dirty="0" smtClean="0"/>
              <a:t>	     </a:t>
            </a:r>
            <a:r>
              <a:rPr lang="en-US" sz="2800" b="1" dirty="0" smtClean="0">
                <a:solidFill>
                  <a:srgbClr val="0070C0"/>
                </a:solidFill>
              </a:rPr>
              <a:t>6</a:t>
            </a:r>
            <a:r>
              <a:rPr lang="en-US" sz="2800" b="1" dirty="0" smtClean="0"/>
              <a:t>              1</a:t>
            </a:r>
            <a:endParaRPr lang="en-US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24200" y="5791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=&gt; 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H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6</a:t>
            </a:r>
            <a:r>
              <a:rPr lang="en-US" sz="3600" b="1" dirty="0" smtClean="0"/>
              <a:t>O </a:t>
            </a:r>
            <a:r>
              <a:rPr lang="en-US" sz="3600" dirty="0" smtClean="0"/>
              <a:t>  (grain alcohol)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460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20" grpId="0" animBg="1"/>
      <p:bldP spid="21" grpId="0"/>
      <p:bldP spid="22" grpId="0"/>
      <p:bldP spid="24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20319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057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EMPIRIC</a:t>
            </a:r>
            <a:endParaRPr lang="en-US" sz="28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0" y="1707178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EMPIRIC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194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EMPIRIC</a:t>
            </a:r>
            <a:r>
              <a:rPr lang="en-US" sz="2800" dirty="0" smtClean="0"/>
              <a:t>…3 &amp; 7 have no shared factors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4335958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790700" y="509795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EMPIRIC</a:t>
            </a:r>
            <a:r>
              <a:rPr lang="en-US" sz="2800" dirty="0" smtClean="0"/>
              <a:t> …5 has no shared factors with 3,9  or 12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938270" y="5587597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Do not </a:t>
            </a:r>
            <a:r>
              <a:rPr lang="en-US" sz="2800" b="1" dirty="0" smtClean="0"/>
              <a:t>write HP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S</a:t>
            </a:r>
            <a:r>
              <a:rPr lang="en-US" sz="2800" b="1" baseline="-25000" dirty="0" smtClean="0"/>
              <a:t>5/3</a:t>
            </a:r>
            <a:endParaRPr lang="en-US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43182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  <p:bldP spid="16" grpId="0" build="allAtOnce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continued 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27432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1981200" y="44958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63.63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057400" y="54102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16</a:t>
            </a:r>
            <a:endParaRPr lang="en-US" sz="2800" dirty="0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82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 sz="2800" dirty="0">
                <a:latin typeface="Arial" charset="0"/>
              </a:rPr>
              <a:t>=</a:t>
            </a:r>
          </a:p>
          <a:p>
            <a:r>
              <a:rPr lang="en-US" sz="2800" b="1" dirty="0">
                <a:latin typeface="Arial" charset="0"/>
              </a:rPr>
              <a:t>4.545</a:t>
            </a:r>
            <a:endParaRPr lang="en-US" sz="2800" dirty="0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82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 sz="2800" dirty="0">
                <a:latin typeface="Arial" charset="0"/>
              </a:rPr>
              <a:t>/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 sz="2800" dirty="0">
                <a:latin typeface="Arial" charset="0"/>
              </a:rPr>
              <a:t>=</a:t>
            </a:r>
          </a:p>
          <a:p>
            <a:r>
              <a:rPr lang="en-US" sz="2800" b="1" dirty="0">
                <a:latin typeface="Arial" charset="0"/>
              </a:rPr>
              <a:t>2.273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6917028" y="4359321"/>
            <a:ext cx="175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 dirty="0">
                <a:latin typeface="Arial" charset="0"/>
              </a:rPr>
              <a:t>4.545</a:t>
            </a:r>
            <a:r>
              <a:rPr lang="en-US" sz="2800" b="1" dirty="0">
                <a:latin typeface="Arial" charset="0"/>
              </a:rPr>
              <a:t> = 2</a:t>
            </a:r>
            <a:endParaRPr lang="en-US" sz="2800" b="1" u="sng" dirty="0">
              <a:latin typeface="Arial" charset="0"/>
            </a:endParaRPr>
          </a:p>
          <a:p>
            <a:r>
              <a:rPr lang="en-US" sz="2800" b="1" dirty="0">
                <a:latin typeface="Arial" charset="0"/>
              </a:rPr>
              <a:t>2.273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82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Arial" charset="0"/>
              </a:rPr>
              <a:t>2.273</a:t>
            </a:r>
            <a:r>
              <a:rPr lang="en-US" sz="2800" b="1" dirty="0">
                <a:latin typeface="Arial" charset="0"/>
              </a:rPr>
              <a:t> =1</a:t>
            </a:r>
            <a:endParaRPr lang="en-US" sz="2800" b="1" u="sng" dirty="0">
              <a:latin typeface="Arial" charset="0"/>
            </a:endParaRPr>
          </a:p>
          <a:p>
            <a:r>
              <a:rPr lang="en-US" sz="2800" b="1" dirty="0">
                <a:latin typeface="Arial" charset="0"/>
              </a:rPr>
              <a:t>2.273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 dirty="0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 dirty="0" err="1" smtClean="0">
                <a:latin typeface="Arial" charset="0"/>
              </a:rPr>
              <a:t>n</a:t>
            </a:r>
            <a:r>
              <a:rPr lang="en-US" sz="2800" b="1" baseline="-25000" dirty="0" err="1" smtClean="0">
                <a:latin typeface="Arial" charset="0"/>
              </a:rPr>
              <a:t>min</a:t>
            </a:r>
            <a:endParaRPr lang="en-US" sz="2800" dirty="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816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7315200" y="1981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Dinitrogen</a:t>
            </a:r>
            <a:r>
              <a:rPr lang="en-US" sz="3600" dirty="0" smtClean="0">
                <a:solidFill>
                  <a:srgbClr val="FF0000"/>
                </a:solidFill>
              </a:rPr>
              <a:t> monoxide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33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A9597313EBDB44628AAEB630FED7D3C0"/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B52D16B5EF94D599EB1F0CE323E8D5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C278207FC8D454BAE5A070AE8B81E06&lt;/guid&gt;&#10;            &lt;repollguid&gt;03F9CF91926745EB80F69E3C0842D060&lt;/repollguid&gt;&#10;            &lt;sourceid&gt;0C0CBC698846433CB0988451DDC2FF08&lt;/sourceid&gt;&#10;            &lt;questiontext&gt;A 7 gram sample of N is burned in air to make 23 grams of an NOx (nitrogen oxide) compound. What is the nitrogen oxide’s empiric formula . (1 mol O =16 g, 1 mol M=14 g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7CDE81E80C64EB795C8FB642C269174&lt;/guid&gt;&#10;                    &lt;answertext&gt;NO2&lt;/answertext&gt;&#10;                    &lt;valuetype&gt;0&lt;/valuetype&gt;&#10;                &lt;/answer&gt;&#10;                &lt;answer&gt;&#10;                    &lt;guid&gt;D12514DE09474925B43B7BE729FA1440&lt;/guid&gt;&#10;                    &lt;answertext&gt;NO&lt;/answertext&gt;&#10;                    &lt;valuetype&gt;0&lt;/valuetype&gt;&#10;                &lt;/answer&gt;&#10;                &lt;answer&gt;&#10;                    &lt;guid&gt;A7CFAF3642E648AFB6C86C8C2854E08A&lt;/guid&gt;&#10;                    &lt;answertext&gt;N2O&lt;/answertext&gt;&#10;                    &lt;valuetype&gt;0&lt;/valuetype&gt;&#10;                &lt;/answer&gt;&#10;                &lt;answer&gt;&#10;                    &lt;guid&gt;4C42786C3AA74A2C9FA6B847260BEC4B&lt;/guid&gt;&#10;                    &lt;answertext&gt;N3O5&lt;/answertext&gt;&#10;                    &lt;valuetype&gt;0&lt;/valuetype&gt;&#10;                &lt;/answer&gt;&#10;                &lt;answer&gt;&#10;                    &lt;guid&gt;E4DE7CD7ADC54770B40398E5447388C0&lt;/guid&gt;&#10;                    &lt;answertext&gt;I’m lost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 nitrogen hydride (NHx) compound is burned to make 92 grams NO2 (MW=46 g/mol) and 54 grams of H2O (MW=18 g/mol). What is the formula for NHx ? (what is x ?)&#10;1[;]20[;]1[;]False[;]0[;]&#10;2[;]2[;]0[;]0&#10;0[;]-1[;]NH1[;]NH[;]&#10;1[;]-1[;]NH22[;]NH2[;]&#10;0[;]-1[;]N3H3[;]N3H[;]&#10;0[;]1[;]NH34[;]NH3[;]&#10;0[;]-1[;]Still no clue5[;]Still no clue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0581790CE2B242B8AE2B6164B19FB4D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ED34D96D6854BF291FEBC82F5D66F52&lt;/guid&gt;&#10;            &lt;repollguid&gt;05AA292DE30C4730BBC6B8CC3EBBD64A&lt;/repollguid&gt;&#10;            &lt;sourceid&gt;7382DD8A2872412AB625FF17F2425DBC&lt;/sourceid&gt;&#10;            &lt;questiontext&gt;A nitrogen hydride (NHx) compound is burned to make 92 grams NO2 (MW=46 g/mol) and 54 grams of H2O (MW=18 g/mol). What is the formula for NHx ? (what is x ?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2DFF82A10C44598BE2EF2A06A4C262A&lt;/guid&gt;&#10;                    &lt;answertext&gt;NH&lt;/answertext&gt;&#10;                    &lt;valuetype&gt;-1&lt;/valuetype&gt;&#10;                &lt;/answer&gt;&#10;                &lt;answer&gt;&#10;                    &lt;guid&gt;78D6934822D5442BB5A43B2FBDF834D3&lt;/guid&gt;&#10;                    &lt;answertext&gt;NH2&lt;/answertext&gt;&#10;                    &lt;valuetype&gt;-1&lt;/valuetype&gt;&#10;                &lt;/answer&gt;&#10;                &lt;answer&gt;&#10;                    &lt;guid&gt;F511A591EC5E4477AFE2248015E19AEB&lt;/guid&gt;&#10;                    &lt;answertext&gt;N3H&lt;/answertext&gt;&#10;                    &lt;valuetype&gt;-1&lt;/valuetype&gt;&#10;                &lt;/answer&gt;&#10;                &lt;answer&gt;&#10;                    &lt;guid&gt;E160D4A6EBD149908B05771A05C3E349&lt;/guid&gt;&#10;                    &lt;answertext&gt;NH3&lt;/answertext&gt;&#10;                    &lt;valuetype&gt;1&lt;/valuetype&gt;&#10;                &lt;/answer&gt;&#10;                &lt;answer&gt;&#10;                    &lt;guid&gt;C514AE5205BA4665A6A344031EA2E569&lt;/guid&gt;&#10;                    &lt;answertext&gt;Still no clu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1240</Words>
  <Application>Microsoft Office PowerPoint</Application>
  <PresentationFormat>On-screen Show (4:3)</PresentationFormat>
  <Paragraphs>308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Comic Sans MS</vt:lpstr>
      <vt:lpstr>Times New Roman</vt:lpstr>
      <vt:lpstr>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7 gram sample of N is burned in air to make 23 grams of an NOx (nitrogen oxide) compound. What is the nitrogen oxide’s empiric formula . (1 mol O =16 g, 1 mol M=14 g)</vt:lpstr>
      <vt:lpstr>A nitrogen hydride (NHx) compound is burned to make 92 grams NO2 (MW=46 g/mol) and 54 grams of H2O (MW=18 g/mol). What is the formula for NHx ? (what is x ?)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207</cp:revision>
  <dcterms:created xsi:type="dcterms:W3CDTF">2011-08-29T23:32:25Z</dcterms:created>
  <dcterms:modified xsi:type="dcterms:W3CDTF">2015-03-02T17:05:44Z</dcterms:modified>
</cp:coreProperties>
</file>