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78" r:id="rId2"/>
    <p:sldId id="452" r:id="rId3"/>
    <p:sldId id="470" r:id="rId4"/>
    <p:sldId id="467" r:id="rId5"/>
    <p:sldId id="468" r:id="rId6"/>
    <p:sldId id="469" r:id="rId7"/>
    <p:sldId id="471" r:id="rId8"/>
    <p:sldId id="472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7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57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51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07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42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6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tific-web.com/en/Physics/Biographies/images/ErnestRutherford2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23300" cy="1477962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</a:rPr>
              <a:t>Micro chip manufacture requires  nearly oxygen-free conditions wherein the concentration of </a:t>
            </a:r>
            <a:r>
              <a:rPr lang="en-US" sz="2400" b="1" dirty="0">
                <a:solidFill>
                  <a:srgbClr val="0070C0"/>
                </a:solidFill>
              </a:rPr>
              <a:t>O</a:t>
            </a:r>
            <a:r>
              <a:rPr lang="en-US" sz="2400" b="1" baseline="-25000" dirty="0">
                <a:solidFill>
                  <a:srgbClr val="0070C0"/>
                </a:solidFill>
              </a:rPr>
              <a:t>2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is at or below 17 </a:t>
            </a:r>
            <a:r>
              <a:rPr lang="en-US" sz="2400" b="1" dirty="0" err="1">
                <a:solidFill>
                  <a:srgbClr val="FF0000"/>
                </a:solidFill>
              </a:rPr>
              <a:t>pg</a:t>
            </a:r>
            <a:r>
              <a:rPr lang="en-US" sz="2400" b="1" dirty="0">
                <a:solidFill>
                  <a:srgbClr val="FF0000"/>
                </a:solidFill>
              </a:rPr>
              <a:t>/L.  Given that the </a:t>
            </a:r>
            <a:r>
              <a:rPr lang="en-US" sz="2400" b="1" dirty="0" smtClean="0">
                <a:solidFill>
                  <a:srgbClr val="FF0000"/>
                </a:solidFill>
              </a:rPr>
              <a:t>molecular </a:t>
            </a:r>
            <a:r>
              <a:rPr lang="en-US" sz="2400" b="1" dirty="0">
                <a:solidFill>
                  <a:srgbClr val="FF0000"/>
                </a:solidFill>
              </a:rPr>
              <a:t>mass of </a:t>
            </a:r>
            <a:r>
              <a:rPr lang="en-US" sz="2400" b="1" dirty="0" smtClean="0">
                <a:solidFill>
                  <a:srgbClr val="0070C0"/>
                </a:solidFill>
              </a:rPr>
              <a:t>O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is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32</a:t>
            </a:r>
            <a:r>
              <a:rPr lang="en-US" sz="2400" b="1" dirty="0" smtClean="0"/>
              <a:t> </a:t>
            </a:r>
            <a:r>
              <a:rPr lang="en-US" sz="2400" b="1" dirty="0">
                <a:solidFill>
                  <a:srgbClr val="0070C0"/>
                </a:solidFill>
              </a:rPr>
              <a:t>g/</a:t>
            </a:r>
            <a:r>
              <a:rPr lang="en-US" sz="2400" b="1" dirty="0" err="1">
                <a:solidFill>
                  <a:srgbClr val="0070C0"/>
                </a:solidFill>
              </a:rPr>
              <a:t>mol</a:t>
            </a:r>
            <a:r>
              <a:rPr lang="en-US" sz="2400" b="1" dirty="0">
                <a:solidFill>
                  <a:srgbClr val="0070C0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about how many molecules of </a:t>
            </a:r>
            <a:r>
              <a:rPr lang="en-US" sz="2400" b="1" dirty="0">
                <a:solidFill>
                  <a:srgbClr val="0070C0"/>
                </a:solidFill>
              </a:rPr>
              <a:t>O</a:t>
            </a:r>
            <a:r>
              <a:rPr lang="en-US" sz="2400" b="1" baseline="-25000" dirty="0">
                <a:solidFill>
                  <a:srgbClr val="0070C0"/>
                </a:solidFill>
              </a:rPr>
              <a:t>2</a:t>
            </a:r>
            <a:r>
              <a:rPr lang="en-US" sz="2400" b="1" dirty="0"/>
              <a:t> /L </a:t>
            </a:r>
            <a:r>
              <a:rPr lang="en-US" sz="2400" b="1" dirty="0">
                <a:solidFill>
                  <a:srgbClr val="FF0000"/>
                </a:solidFill>
              </a:rPr>
              <a:t>does this represent ? </a:t>
            </a:r>
            <a:r>
              <a:rPr lang="en-US" sz="2400" b="1" dirty="0">
                <a:solidFill>
                  <a:srgbClr val="0070C0"/>
                </a:solidFill>
              </a:rPr>
              <a:t>Note: 1 </a:t>
            </a:r>
            <a:r>
              <a:rPr lang="en-US" sz="2400" b="1" dirty="0" err="1">
                <a:solidFill>
                  <a:srgbClr val="0070C0"/>
                </a:solidFill>
              </a:rPr>
              <a:t>mol</a:t>
            </a:r>
            <a:r>
              <a:rPr lang="en-US" sz="2400" b="1" dirty="0">
                <a:solidFill>
                  <a:srgbClr val="0070C0"/>
                </a:solidFill>
              </a:rPr>
              <a:t> count=6.022*10</a:t>
            </a:r>
            <a:r>
              <a:rPr lang="en-US" sz="2400" b="1" baseline="30000" dirty="0">
                <a:solidFill>
                  <a:srgbClr val="0070C0"/>
                </a:solidFill>
              </a:rPr>
              <a:t>23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  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127" y="2014145"/>
            <a:ext cx="4114800" cy="4525963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dirty="0" smtClean="0"/>
              <a:t>5.4*10</a:t>
            </a:r>
            <a:r>
              <a:rPr lang="en-US" baseline="30000" dirty="0" smtClean="0"/>
              <a:t>24</a:t>
            </a:r>
          </a:p>
          <a:p>
            <a:pPr marL="514350" indent="-514350">
              <a:buFontTx/>
              <a:buAutoNum type="alphaUcPeriod"/>
            </a:pPr>
            <a:r>
              <a:rPr lang="en-US" dirty="0" smtClean="0"/>
              <a:t>6.4*10</a:t>
            </a:r>
            <a:r>
              <a:rPr lang="en-US" baseline="30000" dirty="0" smtClean="0"/>
              <a:t>12</a:t>
            </a:r>
          </a:p>
          <a:p>
            <a:pPr marL="514350" indent="-514350">
              <a:buFontTx/>
              <a:buAutoNum type="alphaUcPeriod"/>
            </a:pPr>
            <a:r>
              <a:rPr lang="en-US" dirty="0" smtClean="0"/>
              <a:t>3.2*10</a:t>
            </a:r>
            <a:r>
              <a:rPr lang="en-US" baseline="30000" dirty="0" smtClean="0"/>
              <a:t>11</a:t>
            </a:r>
          </a:p>
          <a:p>
            <a:pPr marL="514350" indent="-514350">
              <a:buFontTx/>
              <a:buAutoNum type="alphaUcPeriod"/>
            </a:pPr>
            <a:r>
              <a:rPr lang="en-US" dirty="0" smtClean="0"/>
              <a:t>1.9*10</a:t>
            </a:r>
            <a:r>
              <a:rPr lang="en-US" baseline="30000" dirty="0" smtClean="0"/>
              <a:t>13</a:t>
            </a:r>
          </a:p>
          <a:p>
            <a:pPr marL="514350" indent="-514350">
              <a:buFontTx/>
              <a:buAutoNum type="alphaUcPeriod"/>
            </a:pPr>
            <a:r>
              <a:rPr lang="en-US" dirty="0" smtClean="0"/>
              <a:t>My answer is here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5120328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5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3560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-30051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brief digression on Avogadro’s Number 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o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33400"/>
            <a:ext cx="8763000" cy="181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 </a:t>
            </a:r>
            <a:r>
              <a:rPr lang="en-US" sz="2800" b="1" dirty="0" smtClean="0"/>
              <a:t>There’s nothing magic or special about it. It reflects the arbitrary assumption of the use of grams to replace the </a:t>
            </a:r>
            <a:r>
              <a:rPr lang="en-US" sz="2800" b="1" dirty="0" err="1" smtClean="0"/>
              <a:t>unitless</a:t>
            </a:r>
            <a:r>
              <a:rPr lang="en-US" sz="2800" b="1" dirty="0" smtClean="0"/>
              <a:t> `relative’ masses in the Periodic Table. Change the choice of units…change 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o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819400"/>
            <a:ext cx="8678278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2) Its’ magnitude has only definitively been determined in the 20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century (It’s a hard one to measure.) Until then, chemists got along just fine counting moles not atoms.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7987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17775" y="2784300"/>
            <a:ext cx="4273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Loschmidt</a:t>
            </a:r>
            <a:r>
              <a:rPr lang="en-US" sz="4000" dirty="0" smtClean="0"/>
              <a:t> 1865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6076" y="747403"/>
            <a:ext cx="8763000" cy="12003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semi-ok guess in 1865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(N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originally called </a:t>
            </a:r>
            <a:r>
              <a:rPr lang="en-US" sz="3600" b="1" dirty="0" err="1" smtClean="0"/>
              <a:t>Loschmidt’s</a:t>
            </a:r>
            <a:r>
              <a:rPr lang="en-US" sz="3600" b="1" dirty="0" smtClean="0"/>
              <a:t> Number)</a:t>
            </a:r>
            <a:endParaRPr lang="en-US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4267200"/>
            <a:ext cx="344805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/>
              <a:t>~72  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pic>
        <p:nvPicPr>
          <p:cNvPr id="22530" name="Picture 2" descr="http://www.kfki.hu/~cheminfo/hun/olvaso/histchem/mol/losch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5139" y="1947732"/>
            <a:ext cx="2417472" cy="424117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8476" y="71974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evolution of Avogadro’s number, </a:t>
            </a:r>
            <a:r>
              <a:rPr lang="en-US" sz="3600" b="1" dirty="0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62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81229" y="2011945"/>
            <a:ext cx="3967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1908 Perrin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550183" y="4645652"/>
            <a:ext cx="3886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 = 6.7 *10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23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22532" name="Picture 4" descr="http://www.nndb.com/people/720/000099423/jean-perrin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20038"/>
            <a:ext cx="2895600" cy="4093327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3597683" y="3031585"/>
            <a:ext cx="579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3200" b="1" dirty="0"/>
              <a:t>U</a:t>
            </a:r>
            <a:r>
              <a:rPr lang="en-US" sz="3200" b="1" dirty="0" smtClean="0"/>
              <a:t>ses 4 methods to find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/>
              <a:t>; wins</a:t>
            </a:r>
          </a:p>
          <a:p>
            <a:r>
              <a:rPr lang="en-US" sz="3200" b="1" dirty="0" smtClean="0"/>
              <a:t>Nobel Prize; re-names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chemeClr val="tx2"/>
                </a:solidFill>
              </a:rPr>
              <a:t> </a:t>
            </a:r>
            <a:r>
              <a:rPr lang="en-US" sz="3200" b="1" dirty="0" smtClean="0"/>
              <a:t>`Avogadro’s #’ </a:t>
            </a:r>
            <a:endParaRPr lang="en-US" sz="3200" b="1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(cont.)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762000"/>
            <a:ext cx="8077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Next big advance doesn’t come for 43 years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7671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9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657600" y="24384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1909  Rutherford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4405075"/>
            <a:ext cx="3962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= 6.16*10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23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22534" name="Picture 6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438400"/>
            <a:ext cx="2987040" cy="37338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3886200" y="3466787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Counted alpha particles</a:t>
            </a:r>
            <a:endParaRPr lang="en-US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(cont.)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" y="716987"/>
            <a:ext cx="8724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Things pick up speed in the 20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century….in less than a year after Perrin’s work , a better </a:t>
            </a:r>
            <a:r>
              <a:rPr lang="en-US" sz="3600" dirty="0" smtClean="0">
                <a:solidFill>
                  <a:srgbClr val="FF0000"/>
                </a:solidFill>
              </a:rPr>
              <a:t>N</a:t>
            </a:r>
            <a:r>
              <a:rPr lang="en-US" sz="3600" baseline="-25000" dirty="0" smtClean="0">
                <a:solidFill>
                  <a:srgbClr val="FF0000"/>
                </a:solidFill>
              </a:rPr>
              <a:t>o</a:t>
            </a:r>
            <a:r>
              <a:rPr lang="en-US" sz="3600" dirty="0" smtClean="0"/>
              <a:t> is obtained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170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21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610100" y="1753786"/>
            <a:ext cx="4533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1918</a:t>
            </a:r>
          </a:p>
          <a:p>
            <a:r>
              <a:rPr lang="en-US" sz="2800" b="1" dirty="0" smtClean="0"/>
              <a:t>The Braggs (father &amp; son)</a:t>
            </a:r>
          </a:p>
          <a:p>
            <a:r>
              <a:rPr lang="en-US" sz="2800" b="1" dirty="0" smtClean="0"/>
              <a:t>… win Nobel Prizes in Physics separately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19430" y="5017196"/>
            <a:ext cx="3733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000" b="1" dirty="0" smtClean="0">
                <a:solidFill>
                  <a:srgbClr val="FF0000"/>
                </a:solidFill>
              </a:rPr>
              <a:t> =6.019*10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23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22536" name="Picture 8" descr="http://www4.nau.edu/microanalysis/microprobe/img/stamp_bra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10903"/>
            <a:ext cx="4334669" cy="32766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4334668" y="3649203"/>
            <a:ext cx="48093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Used x-rays and counted atoms in a unit cell</a:t>
            </a:r>
            <a:endParaRPr lang="en-US" sz="3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(cont.)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647403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Rutherford’s protégés at the Cavendish lab creep closer to the right value….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647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4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953000" y="2362200"/>
            <a:ext cx="419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2001</a:t>
            </a:r>
          </a:p>
          <a:p>
            <a:r>
              <a:rPr lang="en-US" sz="3200" b="1" dirty="0" smtClean="0"/>
              <a:t>De </a:t>
            </a:r>
            <a:r>
              <a:rPr lang="en-US" sz="3200" b="1" dirty="0" err="1" smtClean="0"/>
              <a:t>Bièvre</a:t>
            </a:r>
            <a:r>
              <a:rPr lang="en-US" sz="3200" b="1" dirty="0" smtClean="0"/>
              <a:t> et. al.</a:t>
            </a:r>
          </a:p>
          <a:p>
            <a:r>
              <a:rPr lang="en-US" sz="3200" b="1" dirty="0" smtClean="0"/>
              <a:t>NIST Gaithersburg </a:t>
            </a:r>
            <a:r>
              <a:rPr lang="en-US" sz="3200" b="1" dirty="0" err="1" smtClean="0"/>
              <a:t>Md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47995" y="4172801"/>
            <a:ext cx="496107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900" b="1" dirty="0" smtClean="0">
                <a:solidFill>
                  <a:srgbClr val="FF0000"/>
                </a:solidFill>
              </a:rPr>
              <a:t>N</a:t>
            </a:r>
            <a:r>
              <a:rPr lang="en-US" sz="39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3900" b="1" dirty="0" smtClean="0">
                <a:solidFill>
                  <a:srgbClr val="FF0000"/>
                </a:solidFill>
              </a:rPr>
              <a:t> =6.022133530*10</a:t>
            </a:r>
            <a:r>
              <a:rPr lang="en-US" sz="39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4000" dirty="0" smtClean="0"/>
              <a:t> </a:t>
            </a:r>
            <a:endParaRPr lang="en-US" sz="4000" dirty="0"/>
          </a:p>
        </p:txBody>
      </p:sp>
      <p:pic>
        <p:nvPicPr>
          <p:cNvPr id="22538" name="Picture 10" descr="http://www.researchchannel.org/images/inst/nis/nist_aerial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776" y="2127885"/>
            <a:ext cx="4036219" cy="4036219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34967" y="80444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….the current value…from NIST (National Institute of Standards &amp; Technology)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(cont.)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3450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217469"/>
            <a:ext cx="5486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1865   </a:t>
            </a:r>
            <a:r>
              <a:rPr lang="en-US" sz="4800" b="1" dirty="0" smtClean="0">
                <a:solidFill>
                  <a:srgbClr val="FF0000"/>
                </a:solidFill>
              </a:rPr>
              <a:t>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/>
              <a:t>~ 72  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294785"/>
            <a:ext cx="5486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1908</a:t>
            </a:r>
            <a:r>
              <a:rPr lang="en-US" sz="4800" b="1" dirty="0" smtClean="0">
                <a:solidFill>
                  <a:srgbClr val="FF0000"/>
                </a:solidFill>
              </a:rPr>
              <a:t>   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 = </a:t>
            </a:r>
            <a:r>
              <a:rPr lang="en-US" sz="4800" b="1" dirty="0" smtClean="0"/>
              <a:t>6.7 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76023"/>
            <a:ext cx="5486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1909</a:t>
            </a:r>
            <a:r>
              <a:rPr lang="en-US" sz="4800" b="1" dirty="0" smtClean="0">
                <a:solidFill>
                  <a:srgbClr val="FF0000"/>
                </a:solidFill>
              </a:rPr>
              <a:t>   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= </a:t>
            </a:r>
            <a:r>
              <a:rPr lang="en-US" sz="4800" b="1" dirty="0" smtClean="0"/>
              <a:t>6.16*10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4342823"/>
            <a:ext cx="6248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1918</a:t>
            </a:r>
            <a:r>
              <a:rPr lang="en-US" sz="4800" b="1" dirty="0" smtClean="0">
                <a:solidFill>
                  <a:srgbClr val="FF0000"/>
                </a:solidFill>
              </a:rPr>
              <a:t>   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 = </a:t>
            </a:r>
            <a:r>
              <a:rPr lang="en-US" sz="4800" b="1" dirty="0" smtClean="0"/>
              <a:t>6.019*10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5324061"/>
            <a:ext cx="8001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2001</a:t>
            </a:r>
            <a:r>
              <a:rPr lang="en-US" sz="4800" b="1" dirty="0" smtClean="0">
                <a:solidFill>
                  <a:srgbClr val="FF0000"/>
                </a:solidFill>
              </a:rPr>
              <a:t> 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 =   6.022133530*10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228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reflects the technological advance of our </a:t>
            </a:r>
            <a:r>
              <a:rPr lang="en-US" sz="2400" b="1" dirty="0" err="1" smtClean="0"/>
              <a:t>speices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341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67F9DFDA272C434A841C198C409BF597"/>
  <p:tag name="TPVERSION" val="5"/>
  <p:tag name="TPFULLVERSION" val="5.0.0.2212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Micro chip manufacture requires  nearly oxygen-free conditions wherein the concentration of O2 is at or below 17 pg/L.  Given that the atomic mass of O is 16 g/mol, about how many molecules of O2 /L does this represent ? Note: 1 mol count=6.022*1023   &#10;1[;]20[;]1[;]False[;]1[;]&#10;2[;]2[;]0[;]0&#10;0[;]-1[;]5.4*10241[;]5.4*1024[;]&#10;1[;]1[;]6.4*10122[;]6.4*1012[;]&#10;0[;]-1[;]3.2*10113[;]3.2*1011[;]&#10;0[;]-1[;]1.9*10134[;]1.9*1013[;]&#10;0[;]-1[;]My answer is here5[;]My answer is here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4B56DECADFE459C9A250496286C36EA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96B14516CA44C119343328209977688&lt;/guid&gt;&#10;            &lt;repollguid&gt;FE9B1CD808BE4D64B96E5A28ECB93A72&lt;/repollguid&gt;&#10;            &lt;sourceid&gt;0447E331A5D34BB4BF5B53E776753730&lt;/sourceid&gt;&#10;            &lt;questiontext&gt;Micro chip manufacture requires  nearly oxygen-free conditions wherein the concentration of O2 is at or below 17 pg/L.  Given that the molecular mass of O2 is 32 g/mol, about how many molecules of O2 /L does this represent ? Note: 1 mol count=6.022*1023 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35E8BDDD2644B6EA90B12FF302B19BD&lt;/guid&gt;&#10;                    &lt;answertext&gt;5.4*1024&lt;/answertext&gt;&#10;                    &lt;valuetype&gt;-1&lt;/valuetype&gt;&#10;                &lt;/answer&gt;&#10;                &lt;answer&gt;&#10;                    &lt;guid&gt;7C460ED72E01481A937165F331293086&lt;/guid&gt;&#10;                    &lt;answertext&gt;6.4*1012&lt;/answertext&gt;&#10;                    &lt;valuetype&gt;1&lt;/valuetype&gt;&#10;                &lt;/answer&gt;&#10;                &lt;answer&gt;&#10;                    &lt;guid&gt;494B0F11220746EA95215C8939926BC0&lt;/guid&gt;&#10;                    &lt;answertext&gt;3.2*1011&lt;/answertext&gt;&#10;                    &lt;valuetype&gt;-1&lt;/valuetype&gt;&#10;                &lt;/answer&gt;&#10;                &lt;answer&gt;&#10;                    &lt;guid&gt;302C17CF1223433C88505B92E9B6E1F9&lt;/guid&gt;&#10;                    &lt;answertext&gt;1.9*1013&lt;/answertext&gt;&#10;                    &lt;valuetype&gt;-1&lt;/valuetype&gt;&#10;                &lt;/answer&gt;&#10;                &lt;answer&gt;&#10;                    &lt;guid&gt;5103A27FA2564038905934150F955EEF&lt;/guid&gt;&#10;                    &lt;answertext&gt;My answer is her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</TotalTime>
  <Words>373</Words>
  <Application>Microsoft Office PowerPoint</Application>
  <PresentationFormat>On-screen Show (4:3)</PresentationFormat>
  <Paragraphs>51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Chart</vt:lpstr>
      <vt:lpstr>Micro chip manufacture requires  nearly oxygen-free conditions wherein the concentration of O2 is at or below 17 pg/L.  Given that the molecular mass of O2 is 32 g/mol, about how many molecules of O2 /L does this represent ? Note: 1 mol count=6.022*1023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205</cp:revision>
  <dcterms:created xsi:type="dcterms:W3CDTF">2011-08-29T23:32:25Z</dcterms:created>
  <dcterms:modified xsi:type="dcterms:W3CDTF">2015-03-02T17:09:27Z</dcterms:modified>
</cp:coreProperties>
</file>